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0"/>
  </p:notesMasterIdLst>
  <p:handoutMasterIdLst>
    <p:handoutMasterId r:id="rId31"/>
  </p:handoutMasterIdLst>
  <p:sldIdLst>
    <p:sldId id="584" r:id="rId2"/>
    <p:sldId id="585" r:id="rId3"/>
    <p:sldId id="586" r:id="rId4"/>
    <p:sldId id="558" r:id="rId5"/>
    <p:sldId id="560" r:id="rId6"/>
    <p:sldId id="576" r:id="rId7"/>
    <p:sldId id="577" r:id="rId8"/>
    <p:sldId id="561" r:id="rId9"/>
    <p:sldId id="565" r:id="rId10"/>
    <p:sldId id="482" r:id="rId11"/>
    <p:sldId id="483" r:id="rId12"/>
    <p:sldId id="545" r:id="rId13"/>
    <p:sldId id="554" r:id="rId14"/>
    <p:sldId id="590" r:id="rId15"/>
    <p:sldId id="556" r:id="rId16"/>
    <p:sldId id="567" r:id="rId17"/>
    <p:sldId id="568" r:id="rId18"/>
    <p:sldId id="589" r:id="rId19"/>
    <p:sldId id="578" r:id="rId20"/>
    <p:sldId id="574" r:id="rId21"/>
    <p:sldId id="587" r:id="rId22"/>
    <p:sldId id="569" r:id="rId23"/>
    <p:sldId id="570" r:id="rId24"/>
    <p:sldId id="575" r:id="rId25"/>
    <p:sldId id="588" r:id="rId26"/>
    <p:sldId id="572" r:id="rId27"/>
    <p:sldId id="580" r:id="rId28"/>
    <p:sldId id="566" r:id="rId29"/>
  </p:sldIdLst>
  <p:sldSz cx="9144000" cy="6858000" type="screen4x3"/>
  <p:notesSz cx="6888163" cy="9623425"/>
  <p:custShowLst>
    <p:custShow name="Diaporama personnalisé 1" id="0">
      <p:sldLst>
        <p:sld r:id="rId11"/>
        <p:sld r:id="rId12"/>
        <p:sld r:id="rId13"/>
        <p:sld r:id="rId14"/>
        <p:sld r:id="rId16"/>
        <p:sld r:id="rId5"/>
        <p:sld r:id="rId11"/>
        <p:sld r:id="rId12"/>
        <p:sld r:id="rId13"/>
        <p:sld r:id="rId14"/>
        <p:sld r:id="rId16"/>
        <p:sld r:id="rId5"/>
      </p:sldLst>
    </p:custShow>
  </p:custShowLst>
  <p:defaultTextStyle>
    <a:defPPr>
      <a:defRPr lang="en-US"/>
    </a:defPPr>
    <a:lvl1pPr algn="ctr" rtl="0" fontAlgn="base">
      <a:spcBef>
        <a:spcPct val="0"/>
      </a:spcBef>
      <a:spcAft>
        <a:spcPct val="0"/>
      </a:spcAft>
      <a:defRPr kumimoji="1" sz="2000" kern="1200">
        <a:solidFill>
          <a:srgbClr val="000000"/>
        </a:solidFill>
        <a:latin typeface="Times New Roman" pitchFamily="18" charset="0"/>
        <a:ea typeface="+mn-ea"/>
        <a:cs typeface="Times New Roman" pitchFamily="18" charset="0"/>
      </a:defRPr>
    </a:lvl1pPr>
    <a:lvl2pPr marL="457200" algn="ctr" rtl="0" fontAlgn="base">
      <a:spcBef>
        <a:spcPct val="0"/>
      </a:spcBef>
      <a:spcAft>
        <a:spcPct val="0"/>
      </a:spcAft>
      <a:defRPr kumimoji="1" sz="2000" kern="1200">
        <a:solidFill>
          <a:srgbClr val="000000"/>
        </a:solidFill>
        <a:latin typeface="Times New Roman" pitchFamily="18" charset="0"/>
        <a:ea typeface="+mn-ea"/>
        <a:cs typeface="Times New Roman" pitchFamily="18" charset="0"/>
      </a:defRPr>
    </a:lvl2pPr>
    <a:lvl3pPr marL="914400" algn="ctr" rtl="0" fontAlgn="base">
      <a:spcBef>
        <a:spcPct val="0"/>
      </a:spcBef>
      <a:spcAft>
        <a:spcPct val="0"/>
      </a:spcAft>
      <a:defRPr kumimoji="1" sz="2000" kern="1200">
        <a:solidFill>
          <a:srgbClr val="000000"/>
        </a:solidFill>
        <a:latin typeface="Times New Roman" pitchFamily="18" charset="0"/>
        <a:ea typeface="+mn-ea"/>
        <a:cs typeface="Times New Roman" pitchFamily="18" charset="0"/>
      </a:defRPr>
    </a:lvl3pPr>
    <a:lvl4pPr marL="1371600" algn="ctr" rtl="0" fontAlgn="base">
      <a:spcBef>
        <a:spcPct val="0"/>
      </a:spcBef>
      <a:spcAft>
        <a:spcPct val="0"/>
      </a:spcAft>
      <a:defRPr kumimoji="1" sz="2000" kern="1200">
        <a:solidFill>
          <a:srgbClr val="000000"/>
        </a:solidFill>
        <a:latin typeface="Times New Roman" pitchFamily="18" charset="0"/>
        <a:ea typeface="+mn-ea"/>
        <a:cs typeface="Times New Roman" pitchFamily="18" charset="0"/>
      </a:defRPr>
    </a:lvl4pPr>
    <a:lvl5pPr marL="1828800" algn="ctr" rtl="0" fontAlgn="base">
      <a:spcBef>
        <a:spcPct val="0"/>
      </a:spcBef>
      <a:spcAft>
        <a:spcPct val="0"/>
      </a:spcAft>
      <a:defRPr kumimoji="1" sz="2000" kern="1200">
        <a:solidFill>
          <a:srgbClr val="000000"/>
        </a:solidFill>
        <a:latin typeface="Times New Roman" pitchFamily="18" charset="0"/>
        <a:ea typeface="+mn-ea"/>
        <a:cs typeface="Times New Roman" pitchFamily="18" charset="0"/>
      </a:defRPr>
    </a:lvl5pPr>
    <a:lvl6pPr marL="2286000" algn="l" defTabSz="914400" rtl="0" eaLnBrk="1" latinLnBrk="0" hangingPunct="1">
      <a:defRPr kumimoji="1" sz="2000" kern="1200">
        <a:solidFill>
          <a:srgbClr val="000000"/>
        </a:solidFill>
        <a:latin typeface="Times New Roman" pitchFamily="18" charset="0"/>
        <a:ea typeface="+mn-ea"/>
        <a:cs typeface="Times New Roman" pitchFamily="18" charset="0"/>
      </a:defRPr>
    </a:lvl6pPr>
    <a:lvl7pPr marL="2743200" algn="l" defTabSz="914400" rtl="0" eaLnBrk="1" latinLnBrk="0" hangingPunct="1">
      <a:defRPr kumimoji="1" sz="2000" kern="1200">
        <a:solidFill>
          <a:srgbClr val="000000"/>
        </a:solidFill>
        <a:latin typeface="Times New Roman" pitchFamily="18" charset="0"/>
        <a:ea typeface="+mn-ea"/>
        <a:cs typeface="Times New Roman" pitchFamily="18" charset="0"/>
      </a:defRPr>
    </a:lvl7pPr>
    <a:lvl8pPr marL="3200400" algn="l" defTabSz="914400" rtl="0" eaLnBrk="1" latinLnBrk="0" hangingPunct="1">
      <a:defRPr kumimoji="1" sz="2000" kern="1200">
        <a:solidFill>
          <a:srgbClr val="000000"/>
        </a:solidFill>
        <a:latin typeface="Times New Roman" pitchFamily="18" charset="0"/>
        <a:ea typeface="+mn-ea"/>
        <a:cs typeface="Times New Roman" pitchFamily="18" charset="0"/>
      </a:defRPr>
    </a:lvl8pPr>
    <a:lvl9pPr marL="3657600" algn="l" defTabSz="914400" rtl="0" eaLnBrk="1" latinLnBrk="0" hangingPunct="1">
      <a:defRPr kumimoji="1" sz="2000" kern="1200">
        <a:solidFill>
          <a:srgbClr val="000000"/>
        </a:solidFill>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31">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309"/>
    <a:srgbClr val="1C8838"/>
    <a:srgbClr val="215B83"/>
    <a:srgbClr val="0C059F"/>
    <a:srgbClr val="FFFF2D"/>
    <a:srgbClr val="E4EEFC"/>
    <a:srgbClr val="FF0000"/>
    <a:srgbClr val="DEEAF6"/>
    <a:srgbClr val="050309"/>
    <a:srgbClr val="2F1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4660" autoAdjust="0"/>
  </p:normalViewPr>
  <p:slideViewPr>
    <p:cSldViewPr>
      <p:cViewPr varScale="1">
        <p:scale>
          <a:sx n="50" d="100"/>
          <a:sy n="50" d="100"/>
        </p:scale>
        <p:origin x="-624" y="-102"/>
      </p:cViewPr>
      <p:guideLst>
        <p:guide orient="horz" pos="2160"/>
        <p:guide pos="2880"/>
      </p:guideLst>
    </p:cSldViewPr>
  </p:slideViewPr>
  <p:outlineViewPr>
    <p:cViewPr>
      <p:scale>
        <a:sx n="33" d="100"/>
        <a:sy n="33" d="100"/>
      </p:scale>
      <p:origin x="48"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556" y="-90"/>
      </p:cViewPr>
      <p:guideLst>
        <p:guide orient="horz" pos="3031"/>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a:defRPr sz="1200">
                <a:solidFill>
                  <a:schemeClr val="tx1"/>
                </a:solidFill>
              </a:defRPr>
            </a:lvl1pPr>
          </a:lstStyle>
          <a:p>
            <a:pPr>
              <a:defRPr/>
            </a:pPr>
            <a:endParaRPr lang="fr-FR"/>
          </a:p>
        </p:txBody>
      </p:sp>
      <p:sp>
        <p:nvSpPr>
          <p:cNvPr id="291843"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solidFill>
                  <a:schemeClr val="tx1"/>
                </a:solidFill>
              </a:defRPr>
            </a:lvl1pPr>
          </a:lstStyle>
          <a:p>
            <a:pPr>
              <a:defRPr/>
            </a:pPr>
            <a:fld id="{167402C9-A1BF-4799-9BBC-263C360C6CFE}" type="datetimeFigureOut">
              <a:rPr lang="fr-FR"/>
              <a:pPr>
                <a:defRPr/>
              </a:pPr>
              <a:t>03/12/2020</a:t>
            </a:fld>
            <a:endParaRPr lang="fr-FR"/>
          </a:p>
        </p:txBody>
      </p:sp>
      <p:sp>
        <p:nvSpPr>
          <p:cNvPr id="291844"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a:defRPr sz="1200">
                <a:solidFill>
                  <a:schemeClr val="tx1"/>
                </a:solidFill>
              </a:defRPr>
            </a:lvl1pPr>
          </a:lstStyle>
          <a:p>
            <a:pPr>
              <a:defRPr/>
            </a:pPr>
            <a:endParaRPr lang="fr-FR"/>
          </a:p>
        </p:txBody>
      </p:sp>
      <p:sp>
        <p:nvSpPr>
          <p:cNvPr id="291845"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solidFill>
                  <a:schemeClr val="tx1"/>
                </a:solidFill>
              </a:defRPr>
            </a:lvl1pPr>
          </a:lstStyle>
          <a:p>
            <a:pPr>
              <a:defRPr/>
            </a:pPr>
            <a:fld id="{E68AA864-EB77-45F2-8C85-0C2860459520}" type="slidenum">
              <a:rPr lang="fr-FR"/>
              <a:pPr>
                <a:defRPr/>
              </a:pPr>
              <a:t>‹N°›</a:t>
            </a:fld>
            <a:endParaRPr lang="fr-FR"/>
          </a:p>
        </p:txBody>
      </p:sp>
    </p:spTree>
    <p:extLst>
      <p:ext uri="{BB962C8B-B14F-4D97-AF65-F5344CB8AC3E}">
        <p14:creationId xmlns:p14="http://schemas.microsoft.com/office/powerpoint/2010/main" val="3986578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a:defRPr kumimoji="0" sz="1200">
                <a:solidFill>
                  <a:schemeClr val="tx1"/>
                </a:solidFill>
                <a:cs typeface="Arial" charset="0"/>
              </a:defRPr>
            </a:lvl1pPr>
          </a:lstStyle>
          <a:p>
            <a:pPr>
              <a:defRPr/>
            </a:pPr>
            <a:endParaRPr lang="fr-FR"/>
          </a:p>
        </p:txBody>
      </p:sp>
      <p:sp>
        <p:nvSpPr>
          <p:cNvPr id="189443" name="Rectangle 3"/>
          <p:cNvSpPr>
            <a:spLocks noGrp="1" noChangeArrowheads="1"/>
          </p:cNvSpPr>
          <p:nvPr>
            <p:ph type="dt" idx="1"/>
          </p:nvPr>
        </p:nvSpPr>
        <p:spPr bwMode="auto">
          <a:xfrm>
            <a:off x="3902075"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kumimoji="0" sz="1200">
                <a:solidFill>
                  <a:schemeClr val="tx1"/>
                </a:solidFill>
                <a:cs typeface="Arial" charset="0"/>
              </a:defRPr>
            </a:lvl1pPr>
          </a:lstStyle>
          <a:p>
            <a:pPr>
              <a:defRPr/>
            </a:pPr>
            <a:fld id="{CF7E6A5D-5F47-4681-B210-5A70161DAEC0}" type="datetimeFigureOut">
              <a:rPr lang="fr-FR"/>
              <a:pPr>
                <a:defRPr/>
              </a:pPr>
              <a:t>03/12/2020</a:t>
            </a:fld>
            <a:endParaRPr lang="fr-FR"/>
          </a:p>
        </p:txBody>
      </p:sp>
      <p:sp>
        <p:nvSpPr>
          <p:cNvPr id="76804"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p:spPr>
      </p:sp>
      <p:sp>
        <p:nvSpPr>
          <p:cNvPr id="189445" name="Rectangle 5"/>
          <p:cNvSpPr>
            <a:spLocks noGrp="1" noChangeArrowheads="1"/>
          </p:cNvSpPr>
          <p:nvPr>
            <p:ph type="body" sz="quarter" idx="3"/>
          </p:nvPr>
        </p:nvSpPr>
        <p:spPr bwMode="auto">
          <a:xfrm>
            <a:off x="688975" y="4570413"/>
            <a:ext cx="5510213" cy="433070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89446" name="Rectangle 6"/>
          <p:cNvSpPr>
            <a:spLocks noGrp="1" noChangeArrowheads="1"/>
          </p:cNvSpPr>
          <p:nvPr>
            <p:ph type="ftr" sz="quarter" idx="4"/>
          </p:nvPr>
        </p:nvSpPr>
        <p:spPr bwMode="auto">
          <a:xfrm>
            <a:off x="0" y="9140825"/>
            <a:ext cx="2984500" cy="481013"/>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a:defRPr kumimoji="0" sz="1200">
                <a:solidFill>
                  <a:schemeClr val="tx1"/>
                </a:solidFill>
                <a:cs typeface="Arial" charset="0"/>
              </a:defRPr>
            </a:lvl1pPr>
          </a:lstStyle>
          <a:p>
            <a:pPr>
              <a:defRPr/>
            </a:pPr>
            <a:endParaRPr lang="fr-FR"/>
          </a:p>
        </p:txBody>
      </p:sp>
      <p:sp>
        <p:nvSpPr>
          <p:cNvPr id="189447" name="Rectangle 7"/>
          <p:cNvSpPr>
            <a:spLocks noGrp="1" noChangeArrowheads="1"/>
          </p:cNvSpPr>
          <p:nvPr>
            <p:ph type="sldNum" sz="quarter" idx="5"/>
          </p:nvPr>
        </p:nvSpPr>
        <p:spPr bwMode="auto">
          <a:xfrm>
            <a:off x="3902075" y="9140825"/>
            <a:ext cx="2984500" cy="481013"/>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kumimoji="0" sz="1200">
                <a:solidFill>
                  <a:schemeClr val="tx1"/>
                </a:solidFill>
                <a:cs typeface="Arial" charset="0"/>
              </a:defRPr>
            </a:lvl1pPr>
          </a:lstStyle>
          <a:p>
            <a:pPr>
              <a:defRPr/>
            </a:pPr>
            <a:fld id="{A19E2307-FA96-4CD8-88B8-E99E135CB8B3}" type="slidenum">
              <a:rPr lang="fr-FR"/>
              <a:pPr>
                <a:defRPr/>
              </a:pPr>
              <a:t>‹N°›</a:t>
            </a:fld>
            <a:endParaRPr lang="fr-FR"/>
          </a:p>
        </p:txBody>
      </p:sp>
    </p:spTree>
    <p:extLst>
      <p:ext uri="{BB962C8B-B14F-4D97-AF65-F5344CB8AC3E}">
        <p14:creationId xmlns:p14="http://schemas.microsoft.com/office/powerpoint/2010/main" val="60163806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6FACDDB-26D4-4CB7-9DEF-EABFEF236B7E}" type="datetime1">
              <a:rPr lang="fr-FR" smtClean="0"/>
              <a:pPr/>
              <a:t>03/12/2020</a:t>
            </a:fld>
            <a:endParaRPr lang="fr-FR"/>
          </a:p>
        </p:txBody>
      </p:sp>
      <p:sp>
        <p:nvSpPr>
          <p:cNvPr id="77827" name="Rectangle 7"/>
          <p:cNvSpPr>
            <a:spLocks noGrp="1" noChangeArrowheads="1"/>
          </p:cNvSpPr>
          <p:nvPr>
            <p:ph type="sldNum" sz="quarter" idx="5"/>
          </p:nvPr>
        </p:nvSpPr>
        <p:spPr>
          <a:noFill/>
        </p:spPr>
        <p:txBody>
          <a:bodyPr/>
          <a:lstStyle/>
          <a:p>
            <a:fld id="{D9D1B183-5777-4A5D-B14A-185ED185FA5B}" type="slidenum">
              <a:rPr lang="fr-FR" smtClean="0"/>
              <a:pPr/>
              <a:t>1</a:t>
            </a:fld>
            <a:endParaRPr lang="fr-FR"/>
          </a:p>
        </p:txBody>
      </p:sp>
      <p:sp>
        <p:nvSpPr>
          <p:cNvPr id="77828" name="Rectangle 1026"/>
          <p:cNvSpPr>
            <a:spLocks noGrp="1" noRot="1" noChangeAspect="1" noChangeArrowheads="1" noTextEdit="1"/>
          </p:cNvSpPr>
          <p:nvPr>
            <p:ph type="sldImg"/>
          </p:nvPr>
        </p:nvSpPr>
        <p:spPr>
          <a:ln/>
        </p:spPr>
      </p:sp>
      <p:sp>
        <p:nvSpPr>
          <p:cNvPr id="77829" name="Rectangle 1027"/>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14688"/>
            <a:ext cx="8763000" cy="1341437"/>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defRPr/>
            </a:pPr>
            <a:endParaRPr lang="fr-FR" sz="2400">
              <a:solidFill>
                <a:schemeClr val="tx1"/>
              </a:solidFill>
              <a:cs typeface="Arial" pitchFamily="34" charset="0"/>
            </a:endParaRPr>
          </a:p>
        </p:txBody>
      </p:sp>
      <p:pic>
        <p:nvPicPr>
          <p:cNvPr id="5"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a:ln w="9525">
            <a:noFill/>
            <a:miter lim="800000"/>
            <a:headEnd/>
            <a:tailEnd/>
          </a:ln>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defRPr/>
            </a:pPr>
            <a:endParaRPr lang="fr-FR" sz="2400">
              <a:solidFill>
                <a:schemeClr val="tx1"/>
              </a:solidFill>
              <a:cs typeface="Arial" pitchFamily="34" charset="0"/>
            </a:endParaRPr>
          </a:p>
        </p:txBody>
      </p:sp>
      <p:sp>
        <p:nvSpPr>
          <p:cNvPr id="290821" name="Rectangle 5"/>
          <p:cNvSpPr>
            <a:spLocks noGrp="1" noChangeArrowheads="1"/>
          </p:cNvSpPr>
          <p:nvPr>
            <p:ph type="ctrTitle"/>
          </p:nvPr>
        </p:nvSpPr>
        <p:spPr>
          <a:xfrm>
            <a:off x="1143000" y="1981200"/>
            <a:ext cx="7772400" cy="1143000"/>
          </a:xfrm>
        </p:spPr>
        <p:txBody>
          <a:bodyPr/>
          <a:lstStyle>
            <a:lvl1pPr>
              <a:defRPr/>
            </a:lvl1pPr>
          </a:lstStyle>
          <a:p>
            <a:r>
              <a:rPr lang="fr-FR"/>
              <a:t>Cliquez pour modifier le style du titre</a:t>
            </a:r>
          </a:p>
        </p:txBody>
      </p:sp>
      <p:sp>
        <p:nvSpPr>
          <p:cNvPr id="290822"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fr-FR"/>
              <a:t>Cliquez pour modifier le style des sous-titres du masque</a:t>
            </a:r>
          </a:p>
        </p:txBody>
      </p:sp>
      <p:sp>
        <p:nvSpPr>
          <p:cNvPr id="7" name="Rectangle 7"/>
          <p:cNvSpPr>
            <a:spLocks noGrp="1" noChangeArrowheads="1"/>
          </p:cNvSpPr>
          <p:nvPr>
            <p:ph type="dt" sz="half" idx="10"/>
          </p:nvPr>
        </p:nvSpPr>
        <p:spPr>
          <a:xfrm>
            <a:off x="685800" y="6324600"/>
            <a:ext cx="1905000" cy="457200"/>
          </a:xfrm>
        </p:spPr>
        <p:txBody>
          <a:bodyPr anchor="b"/>
          <a:lstStyle>
            <a:lvl1pPr>
              <a:defRPr/>
            </a:lvl1pPr>
          </a:lstStyle>
          <a:p>
            <a:pPr>
              <a:defRPr/>
            </a:pPr>
            <a:r>
              <a:rPr lang="fr-FR"/>
              <a:t>17/05/2017</a:t>
            </a:r>
            <a:endParaRPr lang="fr-FR" dirty="0"/>
          </a:p>
        </p:txBody>
      </p:sp>
      <p:sp>
        <p:nvSpPr>
          <p:cNvPr id="8" name="Rectangle 8"/>
          <p:cNvSpPr>
            <a:spLocks noGrp="1" noChangeArrowheads="1"/>
          </p:cNvSpPr>
          <p:nvPr>
            <p:ph type="ftr" sz="quarter" idx="11"/>
          </p:nvPr>
        </p:nvSpPr>
        <p:spPr>
          <a:xfrm>
            <a:off x="3124200" y="6324600"/>
            <a:ext cx="2895600" cy="457200"/>
          </a:xfrm>
        </p:spPr>
        <p:txBody>
          <a:bodyPr anchor="b"/>
          <a:lstStyle>
            <a:lvl1pPr>
              <a:defRPr/>
            </a:lvl1pPr>
          </a:lstStyle>
          <a:p>
            <a:pPr>
              <a:defRPr/>
            </a:pPr>
            <a:r>
              <a:rPr lang="fr-FR"/>
              <a:t>A.M.Boudries</a:t>
            </a:r>
          </a:p>
        </p:txBody>
      </p:sp>
      <p:sp>
        <p:nvSpPr>
          <p:cNvPr id="9" name="Rectangle 9"/>
          <p:cNvSpPr>
            <a:spLocks noGrp="1" noChangeArrowheads="1"/>
          </p:cNvSpPr>
          <p:nvPr>
            <p:ph type="sldNum" sz="quarter" idx="12"/>
          </p:nvPr>
        </p:nvSpPr>
        <p:spPr>
          <a:xfrm>
            <a:off x="6553200" y="6324600"/>
            <a:ext cx="1905000" cy="457200"/>
          </a:xfrm>
        </p:spPr>
        <p:txBody>
          <a:bodyPr anchor="b"/>
          <a:lstStyle>
            <a:lvl1pPr>
              <a:defRPr sz="1400"/>
            </a:lvl1pPr>
          </a:lstStyle>
          <a:p>
            <a:pPr>
              <a:defRPr/>
            </a:pPr>
            <a:fld id="{044FD526-4795-4941-A7AA-720CCC956C3A}" type="slidenum">
              <a:rPr lang="fr-FR"/>
              <a:pPr>
                <a:defRPr/>
              </a:pPr>
              <a:t>‹N°›</a:t>
            </a:fld>
            <a:endParaRPr lang="fr-FR"/>
          </a:p>
        </p:txBody>
      </p:sp>
    </p:spTree>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pPr>
              <a:defRPr/>
            </a:pPr>
            <a:r>
              <a:rPr lang="fr-FR"/>
              <a:t>17/05/2017</a:t>
            </a:r>
          </a:p>
        </p:txBody>
      </p:sp>
      <p:sp>
        <p:nvSpPr>
          <p:cNvPr id="5" name="Rectangle 8"/>
          <p:cNvSpPr>
            <a:spLocks noGrp="1" noChangeArrowheads="1"/>
          </p:cNvSpPr>
          <p:nvPr>
            <p:ph type="ftr" sz="quarter" idx="11"/>
          </p:nvPr>
        </p:nvSpPr>
        <p:spPr>
          <a:ln/>
        </p:spPr>
        <p:txBody>
          <a:bodyPr/>
          <a:lstStyle>
            <a:lvl1pPr>
              <a:defRPr/>
            </a:lvl1pPr>
          </a:lstStyle>
          <a:p>
            <a:pPr>
              <a:defRPr/>
            </a:pPr>
            <a:r>
              <a:rPr lang="fr-FR"/>
              <a:t>A.M.Boudries</a:t>
            </a:r>
            <a:endParaRPr lang="fr-FR" dirty="0"/>
          </a:p>
        </p:txBody>
      </p:sp>
      <p:sp>
        <p:nvSpPr>
          <p:cNvPr id="6" name="Rectangle 11"/>
          <p:cNvSpPr>
            <a:spLocks noGrp="1" noChangeArrowheads="1"/>
          </p:cNvSpPr>
          <p:nvPr>
            <p:ph type="sldNum" sz="quarter" idx="12"/>
          </p:nvPr>
        </p:nvSpPr>
        <p:spPr>
          <a:ln/>
        </p:spPr>
        <p:txBody>
          <a:bodyPr/>
          <a:lstStyle>
            <a:lvl1pPr>
              <a:defRPr/>
            </a:lvl1pPr>
          </a:lstStyle>
          <a:p>
            <a:pPr>
              <a:defRPr/>
            </a:pPr>
            <a:fld id="{A5901C06-5E6F-423B-BBC2-C6AA66F48177}" type="slidenum">
              <a:rPr lang="fr-FR"/>
              <a:pPr>
                <a:defRPr/>
              </a:pPr>
              <a:t>‹N°›</a:t>
            </a:fld>
            <a:endParaRPr lang="fr-FR" sz="1400"/>
          </a:p>
        </p:txBody>
      </p:sp>
    </p:spTree>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6100" y="838200"/>
            <a:ext cx="1943100" cy="53784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838200"/>
            <a:ext cx="5676900" cy="5378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pPr>
              <a:defRPr/>
            </a:pPr>
            <a:r>
              <a:rPr lang="fr-FR"/>
              <a:t>17/05/2017</a:t>
            </a:r>
          </a:p>
        </p:txBody>
      </p:sp>
      <p:sp>
        <p:nvSpPr>
          <p:cNvPr id="5" name="Rectangle 8"/>
          <p:cNvSpPr>
            <a:spLocks noGrp="1" noChangeArrowheads="1"/>
          </p:cNvSpPr>
          <p:nvPr>
            <p:ph type="ftr" sz="quarter" idx="11"/>
          </p:nvPr>
        </p:nvSpPr>
        <p:spPr>
          <a:ln/>
        </p:spPr>
        <p:txBody>
          <a:bodyPr/>
          <a:lstStyle>
            <a:lvl1pPr>
              <a:defRPr/>
            </a:lvl1pPr>
          </a:lstStyle>
          <a:p>
            <a:pPr>
              <a:defRPr/>
            </a:pPr>
            <a:r>
              <a:rPr lang="fr-FR"/>
              <a:t>A.M.Boudries</a:t>
            </a:r>
            <a:endParaRPr lang="fr-FR" dirty="0"/>
          </a:p>
        </p:txBody>
      </p:sp>
      <p:sp>
        <p:nvSpPr>
          <p:cNvPr id="6" name="Rectangle 11"/>
          <p:cNvSpPr>
            <a:spLocks noGrp="1" noChangeArrowheads="1"/>
          </p:cNvSpPr>
          <p:nvPr>
            <p:ph type="sldNum" sz="quarter" idx="12"/>
          </p:nvPr>
        </p:nvSpPr>
        <p:spPr>
          <a:ln/>
        </p:spPr>
        <p:txBody>
          <a:bodyPr/>
          <a:lstStyle>
            <a:lvl1pPr>
              <a:defRPr/>
            </a:lvl1pPr>
          </a:lstStyle>
          <a:p>
            <a:pPr>
              <a:defRPr/>
            </a:pPr>
            <a:fld id="{ED9C9DDA-B36E-4B35-AC48-95F3E455BCAE}" type="slidenum">
              <a:rPr lang="fr-FR"/>
              <a:pPr>
                <a:defRPr/>
              </a:pPr>
              <a:t>‹N°›</a:t>
            </a:fld>
            <a:endParaRPr lang="fr-FR" sz="1400"/>
          </a:p>
        </p:txBody>
      </p:sp>
    </p:spTree>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14288"/>
            <a:ext cx="9144000" cy="557213"/>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14350"/>
            <a:ext cx="428625" cy="6343650"/>
          </a:xfrm>
          <a:prstGeom prst="rect">
            <a:avLst/>
          </a:prstGeom>
          <a:noFill/>
          <a:ln w="9525">
            <a:noFill/>
            <a:miter lim="800000"/>
            <a:headEnd/>
            <a:tailEnd/>
          </a:ln>
        </p:spPr>
      </p:pic>
      <p:sp>
        <p:nvSpPr>
          <p:cNvPr id="3" name="Espace réservé du contenu 2"/>
          <p:cNvSpPr>
            <a:spLocks noGrp="1"/>
          </p:cNvSpPr>
          <p:nvPr>
            <p:ph idx="1"/>
          </p:nvPr>
        </p:nvSpPr>
        <p:spPr>
          <a:xfrm>
            <a:off x="571472" y="1214422"/>
            <a:ext cx="8496000" cy="5184000"/>
          </a:xfrm>
        </p:spPr>
        <p:txBody>
          <a:bodyPr/>
          <a:lstStyle>
            <a:lvl1pPr>
              <a:buNone/>
              <a:defRPr sz="2000">
                <a:solidFill>
                  <a:srgbClr val="050309"/>
                </a:solidFill>
              </a:defRPr>
            </a:lvl1pPr>
            <a:lvl2pPr>
              <a:defRPr sz="2000"/>
            </a:lvl2pPr>
            <a:lvl3pPr>
              <a:defRPr sz="2000"/>
            </a:lvl3pPr>
            <a:lvl4pPr>
              <a:defRPr sz="2000"/>
            </a:lvl4pPr>
            <a:lvl5pPr>
              <a:defRPr sz="2000"/>
            </a:lvl5pPr>
          </a:lstStyle>
          <a:p>
            <a:pPr lvl="0"/>
            <a:endParaRPr lang="fr-FR" dirty="0"/>
          </a:p>
        </p:txBody>
      </p:sp>
      <p:sp>
        <p:nvSpPr>
          <p:cNvPr id="10" name="Titre 9"/>
          <p:cNvSpPr>
            <a:spLocks noGrp="1"/>
          </p:cNvSpPr>
          <p:nvPr>
            <p:ph type="title"/>
          </p:nvPr>
        </p:nvSpPr>
        <p:spPr>
          <a:xfrm>
            <a:off x="540978" y="571480"/>
            <a:ext cx="7858180" cy="500066"/>
          </a:xfrm>
        </p:spPr>
        <p:txBody>
          <a:bodyPr/>
          <a:lstStyle>
            <a:lvl1pPr>
              <a:defRPr sz="2400">
                <a:solidFill>
                  <a:srgbClr val="FF0000"/>
                </a:solidFill>
              </a:defRPr>
            </a:lvl1pPr>
          </a:lstStyle>
          <a:p>
            <a:r>
              <a:rPr lang="fr-FR" dirty="0"/>
              <a:t>Cliquez pour modifier le style du titre</a:t>
            </a:r>
          </a:p>
        </p:txBody>
      </p:sp>
      <p:sp>
        <p:nvSpPr>
          <p:cNvPr id="6" name="Espace réservé de la date 6"/>
          <p:cNvSpPr>
            <a:spLocks noGrp="1"/>
          </p:cNvSpPr>
          <p:nvPr>
            <p:ph type="dt" sz="half" idx="10"/>
          </p:nvPr>
        </p:nvSpPr>
        <p:spPr/>
        <p:txBody>
          <a:bodyPr/>
          <a:lstStyle>
            <a:lvl1pPr>
              <a:defRPr/>
            </a:lvl1pPr>
          </a:lstStyle>
          <a:p>
            <a:pPr>
              <a:defRPr/>
            </a:pPr>
            <a:r>
              <a:rPr lang="fr-FR"/>
              <a:t>17/05/2017</a:t>
            </a:r>
          </a:p>
        </p:txBody>
      </p:sp>
      <p:sp>
        <p:nvSpPr>
          <p:cNvPr id="7" name="Espace réservé du numéro de diapositive 7"/>
          <p:cNvSpPr>
            <a:spLocks noGrp="1"/>
          </p:cNvSpPr>
          <p:nvPr>
            <p:ph type="sldNum" sz="quarter" idx="11"/>
          </p:nvPr>
        </p:nvSpPr>
        <p:spPr/>
        <p:txBody>
          <a:bodyPr/>
          <a:lstStyle>
            <a:lvl1pPr>
              <a:defRPr/>
            </a:lvl1pPr>
          </a:lstStyle>
          <a:p>
            <a:pPr>
              <a:defRPr/>
            </a:pPr>
            <a:fld id="{35BEE97F-8DF9-4992-BDCF-8C2976C60ADB}" type="slidenum">
              <a:rPr lang="fr-FR"/>
              <a:pPr>
                <a:defRPr/>
              </a:pPr>
              <a:t>‹N°›</a:t>
            </a:fld>
            <a:endParaRPr lang="fr-FR" sz="1400"/>
          </a:p>
        </p:txBody>
      </p:sp>
      <p:sp>
        <p:nvSpPr>
          <p:cNvPr id="8" name="Espace réservé du pied de page 8"/>
          <p:cNvSpPr>
            <a:spLocks noGrp="1"/>
          </p:cNvSpPr>
          <p:nvPr>
            <p:ph type="ftr" sz="quarter" idx="12"/>
          </p:nvPr>
        </p:nvSpPr>
        <p:spPr/>
        <p:txBody>
          <a:bodyPr/>
          <a:lstStyle>
            <a:lvl1pPr>
              <a:defRPr/>
            </a:lvl1pPr>
          </a:lstStyle>
          <a:p>
            <a:pPr>
              <a:defRPr/>
            </a:pPr>
            <a:r>
              <a:rPr lang="fr-FR"/>
              <a:t>A.M.Boudries</a:t>
            </a:r>
          </a:p>
        </p:txBody>
      </p:sp>
    </p:spTree>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a:xfrm>
            <a:off x="5715000" y="6413500"/>
            <a:ext cx="1917700" cy="457200"/>
          </a:xfrm>
        </p:spPr>
        <p:txBody>
          <a:bodyPr/>
          <a:lstStyle>
            <a:lvl1pPr>
              <a:defRPr/>
            </a:lvl1pPr>
          </a:lstStyle>
          <a:p>
            <a:pPr>
              <a:defRPr/>
            </a:pPr>
            <a:r>
              <a:rPr lang="fr-FR"/>
              <a:t>17/05/2017</a:t>
            </a:r>
          </a:p>
        </p:txBody>
      </p:sp>
      <p:sp>
        <p:nvSpPr>
          <p:cNvPr id="5" name="Espace réservé du pied de page 4"/>
          <p:cNvSpPr>
            <a:spLocks noGrp="1"/>
          </p:cNvSpPr>
          <p:nvPr>
            <p:ph type="ftr" sz="quarter" idx="11"/>
          </p:nvPr>
        </p:nvSpPr>
        <p:spPr/>
        <p:txBody>
          <a:bodyPr/>
          <a:lstStyle>
            <a:lvl1pPr>
              <a:defRPr/>
            </a:lvl1pPr>
          </a:lstStyle>
          <a:p>
            <a:pPr>
              <a:defRPr/>
            </a:pPr>
            <a:r>
              <a:rPr lang="fr-FR"/>
              <a:t>A.M.Boudries</a:t>
            </a:r>
          </a:p>
        </p:txBody>
      </p:sp>
      <p:sp>
        <p:nvSpPr>
          <p:cNvPr id="6" name="Espace réservé du numéro de diapositive 5"/>
          <p:cNvSpPr>
            <a:spLocks noGrp="1"/>
          </p:cNvSpPr>
          <p:nvPr>
            <p:ph type="sldNum" sz="quarter" idx="12"/>
          </p:nvPr>
        </p:nvSpPr>
        <p:spPr/>
        <p:txBody>
          <a:bodyPr/>
          <a:lstStyle>
            <a:lvl1pPr>
              <a:defRPr/>
            </a:lvl1pPr>
          </a:lstStyle>
          <a:p>
            <a:pPr>
              <a:defRPr/>
            </a:pPr>
            <a:fld id="{FF060977-0453-4800-9290-61444677B757}" type="slidenum">
              <a:rPr lang="fr-FR"/>
              <a:pPr>
                <a:defRPr/>
              </a:pPr>
              <a:t>‹N°›</a:t>
            </a:fld>
            <a:endParaRPr lang="fr-FR" sz="1400"/>
          </a:p>
        </p:txBody>
      </p:sp>
    </p:spTree>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692775" y="6413500"/>
            <a:ext cx="1951038" cy="457200"/>
          </a:xfrm>
        </p:spPr>
        <p:txBody>
          <a:bodyPr/>
          <a:lstStyle>
            <a:lvl1pPr>
              <a:defRPr/>
            </a:lvl1pPr>
          </a:lstStyle>
          <a:p>
            <a:pPr>
              <a:defRPr/>
            </a:pPr>
            <a:r>
              <a:rPr lang="fr-FR"/>
              <a:t>17/05/2017</a:t>
            </a:r>
          </a:p>
        </p:txBody>
      </p:sp>
      <p:sp>
        <p:nvSpPr>
          <p:cNvPr id="6" name="Espace réservé du pied de page 5"/>
          <p:cNvSpPr>
            <a:spLocks noGrp="1"/>
          </p:cNvSpPr>
          <p:nvPr>
            <p:ph type="ftr" sz="quarter" idx="11"/>
          </p:nvPr>
        </p:nvSpPr>
        <p:spPr/>
        <p:txBody>
          <a:bodyPr/>
          <a:lstStyle>
            <a:lvl1pPr>
              <a:defRPr/>
            </a:lvl1pPr>
          </a:lstStyle>
          <a:p>
            <a:pPr>
              <a:defRPr/>
            </a:pPr>
            <a:r>
              <a:rPr lang="fr-FR"/>
              <a:t>A.M.Boudries</a:t>
            </a:r>
          </a:p>
        </p:txBody>
      </p:sp>
      <p:sp>
        <p:nvSpPr>
          <p:cNvPr id="7" name="Espace réservé du numéro de diapositive 6"/>
          <p:cNvSpPr>
            <a:spLocks noGrp="1"/>
          </p:cNvSpPr>
          <p:nvPr>
            <p:ph type="sldNum" sz="quarter" idx="12"/>
          </p:nvPr>
        </p:nvSpPr>
        <p:spPr/>
        <p:txBody>
          <a:bodyPr/>
          <a:lstStyle>
            <a:lvl1pPr>
              <a:defRPr/>
            </a:lvl1pPr>
          </a:lstStyle>
          <a:p>
            <a:pPr>
              <a:defRPr/>
            </a:pPr>
            <a:fld id="{4F3D74A8-528E-4D69-8C92-CBDD561D0AA4}" type="slidenum">
              <a:rPr lang="fr-FR"/>
              <a:pPr>
                <a:defRPr/>
              </a:pPr>
              <a:t>‹N°›</a:t>
            </a:fld>
            <a:endParaRPr lang="fr-FR" sz="1400"/>
          </a:p>
        </p:txBody>
      </p:sp>
    </p:spTree>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5621338" y="6413500"/>
            <a:ext cx="2022475" cy="457200"/>
          </a:xfrm>
        </p:spPr>
        <p:txBody>
          <a:bodyPr/>
          <a:lstStyle>
            <a:lvl1pPr>
              <a:defRPr/>
            </a:lvl1pPr>
          </a:lstStyle>
          <a:p>
            <a:pPr>
              <a:defRPr/>
            </a:pPr>
            <a:r>
              <a:rPr lang="fr-FR"/>
              <a:t>17/05/2017</a:t>
            </a:r>
          </a:p>
        </p:txBody>
      </p:sp>
      <p:sp>
        <p:nvSpPr>
          <p:cNvPr id="8" name="Espace réservé du pied de page 7"/>
          <p:cNvSpPr>
            <a:spLocks noGrp="1"/>
          </p:cNvSpPr>
          <p:nvPr>
            <p:ph type="ftr" sz="quarter" idx="11"/>
          </p:nvPr>
        </p:nvSpPr>
        <p:spPr/>
        <p:txBody>
          <a:bodyPr/>
          <a:lstStyle>
            <a:lvl1pPr>
              <a:defRPr/>
            </a:lvl1pPr>
          </a:lstStyle>
          <a:p>
            <a:pPr>
              <a:defRPr/>
            </a:pPr>
            <a:r>
              <a:rPr lang="fr-FR"/>
              <a:t>A.M.Boudries</a:t>
            </a:r>
          </a:p>
        </p:txBody>
      </p:sp>
      <p:sp>
        <p:nvSpPr>
          <p:cNvPr id="9" name="Espace réservé du numéro de diapositive 8"/>
          <p:cNvSpPr>
            <a:spLocks noGrp="1"/>
          </p:cNvSpPr>
          <p:nvPr>
            <p:ph type="sldNum" sz="quarter" idx="12"/>
          </p:nvPr>
        </p:nvSpPr>
        <p:spPr/>
        <p:txBody>
          <a:bodyPr/>
          <a:lstStyle>
            <a:lvl1pPr>
              <a:defRPr/>
            </a:lvl1pPr>
          </a:lstStyle>
          <a:p>
            <a:pPr>
              <a:defRPr/>
            </a:pPr>
            <a:fld id="{2EFFAEF8-4F32-4B74-8112-1D23D9F4DB13}" type="slidenum">
              <a:rPr lang="fr-FR"/>
              <a:pPr>
                <a:defRPr/>
              </a:pPr>
              <a:t>‹N°›</a:t>
            </a:fld>
            <a:endParaRPr lang="fr-FR" sz="1400"/>
          </a:p>
        </p:txBody>
      </p:sp>
    </p:spTree>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5764213" y="6413500"/>
            <a:ext cx="1879600" cy="457200"/>
          </a:xfrm>
        </p:spPr>
        <p:txBody>
          <a:bodyPr/>
          <a:lstStyle>
            <a:lvl1pPr>
              <a:defRPr/>
            </a:lvl1pPr>
          </a:lstStyle>
          <a:p>
            <a:pPr>
              <a:defRPr/>
            </a:pPr>
            <a:r>
              <a:rPr lang="fr-FR"/>
              <a:t>17/05/2017</a:t>
            </a:r>
          </a:p>
        </p:txBody>
      </p:sp>
      <p:sp>
        <p:nvSpPr>
          <p:cNvPr id="4" name="Espace réservé du pied de page 3"/>
          <p:cNvSpPr>
            <a:spLocks noGrp="1"/>
          </p:cNvSpPr>
          <p:nvPr>
            <p:ph type="ftr" sz="quarter" idx="11"/>
          </p:nvPr>
        </p:nvSpPr>
        <p:spPr/>
        <p:txBody>
          <a:bodyPr/>
          <a:lstStyle>
            <a:lvl1pPr>
              <a:defRPr/>
            </a:lvl1pPr>
          </a:lstStyle>
          <a:p>
            <a:pPr>
              <a:defRPr/>
            </a:pPr>
            <a:r>
              <a:rPr lang="fr-FR"/>
              <a:t>A.M.Boudries</a:t>
            </a:r>
          </a:p>
        </p:txBody>
      </p:sp>
      <p:sp>
        <p:nvSpPr>
          <p:cNvPr id="5" name="Espace réservé du numéro de diapositive 4"/>
          <p:cNvSpPr>
            <a:spLocks noGrp="1"/>
          </p:cNvSpPr>
          <p:nvPr>
            <p:ph type="sldNum" sz="quarter" idx="12"/>
          </p:nvPr>
        </p:nvSpPr>
        <p:spPr/>
        <p:txBody>
          <a:bodyPr/>
          <a:lstStyle>
            <a:lvl1pPr>
              <a:defRPr/>
            </a:lvl1pPr>
          </a:lstStyle>
          <a:p>
            <a:pPr>
              <a:defRPr/>
            </a:pPr>
            <a:fld id="{3FAF91B3-288A-4CD2-B960-D569D9CC1CB2}" type="slidenum">
              <a:rPr lang="fr-FR"/>
              <a:pPr>
                <a:defRPr/>
              </a:pPr>
              <a:t>‹N°›</a:t>
            </a:fld>
            <a:endParaRPr lang="fr-FR" sz="1400"/>
          </a:p>
        </p:txBody>
      </p:sp>
    </p:spTree>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643563" y="6413500"/>
            <a:ext cx="1917700" cy="457200"/>
          </a:xfrm>
        </p:spPr>
        <p:txBody>
          <a:bodyPr/>
          <a:lstStyle>
            <a:lvl1pPr>
              <a:defRPr/>
            </a:lvl1pPr>
          </a:lstStyle>
          <a:p>
            <a:pPr>
              <a:defRPr/>
            </a:pPr>
            <a:r>
              <a:rPr lang="fr-FR"/>
              <a:t>17/05/2017</a:t>
            </a:r>
          </a:p>
        </p:txBody>
      </p:sp>
      <p:sp>
        <p:nvSpPr>
          <p:cNvPr id="3" name="Espace réservé du pied de page 2"/>
          <p:cNvSpPr>
            <a:spLocks noGrp="1"/>
          </p:cNvSpPr>
          <p:nvPr>
            <p:ph type="ftr" sz="quarter" idx="11"/>
          </p:nvPr>
        </p:nvSpPr>
        <p:spPr/>
        <p:txBody>
          <a:bodyPr/>
          <a:lstStyle>
            <a:lvl1pPr>
              <a:defRPr/>
            </a:lvl1pPr>
          </a:lstStyle>
          <a:p>
            <a:pPr>
              <a:defRPr/>
            </a:pPr>
            <a:r>
              <a:rPr lang="fr-FR"/>
              <a:t>A.M.Boudries</a:t>
            </a:r>
          </a:p>
        </p:txBody>
      </p:sp>
      <p:sp>
        <p:nvSpPr>
          <p:cNvPr id="4" name="Espace réservé du numéro de diapositive 3"/>
          <p:cNvSpPr>
            <a:spLocks noGrp="1"/>
          </p:cNvSpPr>
          <p:nvPr>
            <p:ph type="sldNum" sz="quarter" idx="12"/>
          </p:nvPr>
        </p:nvSpPr>
        <p:spPr/>
        <p:txBody>
          <a:bodyPr/>
          <a:lstStyle>
            <a:lvl1pPr>
              <a:defRPr/>
            </a:lvl1pPr>
          </a:lstStyle>
          <a:p>
            <a:pPr>
              <a:defRPr/>
            </a:pPr>
            <a:fld id="{D7B874C6-9538-4292-B4CD-FAA89E91CAA6}" type="slidenum">
              <a:rPr lang="fr-FR"/>
              <a:pPr>
                <a:defRPr/>
              </a:pPr>
              <a:t>‹N°›</a:t>
            </a:fld>
            <a:endParaRPr lang="fr-FR" sz="1400"/>
          </a:p>
        </p:txBody>
      </p:sp>
    </p:spTree>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r>
              <a:rPr lang="fr-FR"/>
              <a:t>17/05/2017</a:t>
            </a:r>
          </a:p>
        </p:txBody>
      </p:sp>
      <p:sp>
        <p:nvSpPr>
          <p:cNvPr id="6" name="Rectangle 8"/>
          <p:cNvSpPr>
            <a:spLocks noGrp="1" noChangeArrowheads="1"/>
          </p:cNvSpPr>
          <p:nvPr>
            <p:ph type="ftr" sz="quarter" idx="11"/>
          </p:nvPr>
        </p:nvSpPr>
        <p:spPr>
          <a:ln/>
        </p:spPr>
        <p:txBody>
          <a:bodyPr/>
          <a:lstStyle>
            <a:lvl1pPr>
              <a:defRPr/>
            </a:lvl1pPr>
          </a:lstStyle>
          <a:p>
            <a:pPr>
              <a:defRPr/>
            </a:pPr>
            <a:r>
              <a:rPr lang="fr-FR"/>
              <a:t>A.M.Boudries</a:t>
            </a:r>
            <a:endParaRPr lang="fr-FR" dirty="0"/>
          </a:p>
        </p:txBody>
      </p:sp>
      <p:sp>
        <p:nvSpPr>
          <p:cNvPr id="7" name="Rectangle 11"/>
          <p:cNvSpPr>
            <a:spLocks noGrp="1" noChangeArrowheads="1"/>
          </p:cNvSpPr>
          <p:nvPr>
            <p:ph type="sldNum" sz="quarter" idx="12"/>
          </p:nvPr>
        </p:nvSpPr>
        <p:spPr>
          <a:ln/>
        </p:spPr>
        <p:txBody>
          <a:bodyPr/>
          <a:lstStyle>
            <a:lvl1pPr>
              <a:defRPr/>
            </a:lvl1pPr>
          </a:lstStyle>
          <a:p>
            <a:pPr>
              <a:defRPr/>
            </a:pPr>
            <a:fld id="{C8AD0533-24DB-44DA-8DE0-DDE51BA31F20}" type="slidenum">
              <a:rPr lang="fr-FR"/>
              <a:pPr>
                <a:defRPr/>
              </a:pPr>
              <a:t>‹N°›</a:t>
            </a:fld>
            <a:endParaRPr lang="fr-FR" sz="1400"/>
          </a:p>
        </p:txBody>
      </p:sp>
    </p:spTree>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r>
              <a:rPr lang="fr-FR"/>
              <a:t>17/05/2017</a:t>
            </a:r>
          </a:p>
        </p:txBody>
      </p:sp>
      <p:sp>
        <p:nvSpPr>
          <p:cNvPr id="6" name="Rectangle 8"/>
          <p:cNvSpPr>
            <a:spLocks noGrp="1" noChangeArrowheads="1"/>
          </p:cNvSpPr>
          <p:nvPr>
            <p:ph type="ftr" sz="quarter" idx="11"/>
          </p:nvPr>
        </p:nvSpPr>
        <p:spPr>
          <a:ln/>
        </p:spPr>
        <p:txBody>
          <a:bodyPr/>
          <a:lstStyle>
            <a:lvl1pPr>
              <a:defRPr/>
            </a:lvl1pPr>
          </a:lstStyle>
          <a:p>
            <a:pPr>
              <a:defRPr/>
            </a:pPr>
            <a:r>
              <a:rPr lang="fr-FR"/>
              <a:t>A.M.Boudries</a:t>
            </a:r>
            <a:endParaRPr lang="fr-FR" dirty="0"/>
          </a:p>
        </p:txBody>
      </p:sp>
      <p:sp>
        <p:nvSpPr>
          <p:cNvPr id="7" name="Rectangle 11"/>
          <p:cNvSpPr>
            <a:spLocks noGrp="1" noChangeArrowheads="1"/>
          </p:cNvSpPr>
          <p:nvPr>
            <p:ph type="sldNum" sz="quarter" idx="12"/>
          </p:nvPr>
        </p:nvSpPr>
        <p:spPr>
          <a:ln/>
        </p:spPr>
        <p:txBody>
          <a:bodyPr/>
          <a:lstStyle>
            <a:lvl1pPr>
              <a:defRPr/>
            </a:lvl1pPr>
          </a:lstStyle>
          <a:p>
            <a:pPr>
              <a:defRPr/>
            </a:pPr>
            <a:fld id="{E3BFFD24-2465-4028-A3BB-A2BA5F140864}" type="slidenum">
              <a:rPr lang="fr-FR"/>
              <a:pPr>
                <a:defRPr/>
              </a:pPr>
              <a:t>‹N°›</a:t>
            </a:fld>
            <a:endParaRPr lang="fr-FR" sz="1400"/>
          </a:p>
        </p:txBody>
      </p:sp>
    </p:spTree>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ChangeArrowheads="1"/>
          </p:cNvSpPr>
          <p:nvPr/>
        </p:nvSpPr>
        <p:spPr bwMode="hidden">
          <a:xfrm>
            <a:off x="152400" y="0"/>
            <a:ext cx="685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fr-FR" sz="2400">
              <a:solidFill>
                <a:schemeClr val="tx1"/>
              </a:solidFill>
              <a:cs typeface="Arial" pitchFamily="34" charset="0"/>
            </a:endParaRPr>
          </a:p>
        </p:txBody>
      </p:sp>
      <p:sp>
        <p:nvSpPr>
          <p:cNvPr id="289795" name="Rectangle 3"/>
          <p:cNvSpPr>
            <a:spLocks noChangeArrowheads="1"/>
          </p:cNvSpPr>
          <p:nvPr/>
        </p:nvSpPr>
        <p:spPr bwMode="hidden">
          <a:xfrm>
            <a:off x="1676400" y="0"/>
            <a:ext cx="7467600" cy="5334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defRPr/>
            </a:pPr>
            <a:endParaRPr lang="fr-FR" sz="2400">
              <a:solidFill>
                <a:schemeClr val="tx1"/>
              </a:solidFill>
              <a:cs typeface="Arial" pitchFamily="34" charset="0"/>
            </a:endParaRPr>
          </a:p>
        </p:txBody>
      </p:sp>
      <p:sp>
        <p:nvSpPr>
          <p:cNvPr id="289796" name="Rectangle 4" descr="Stationery"/>
          <p:cNvSpPr>
            <a:spLocks noChangeArrowheads="1"/>
          </p:cNvSpPr>
          <p:nvPr/>
        </p:nvSpPr>
        <p:spPr bwMode="auto">
          <a:xfrm>
            <a:off x="457200" y="0"/>
            <a:ext cx="1219200" cy="5334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defRPr/>
            </a:pPr>
            <a:endParaRPr lang="fr-FR" sz="2400">
              <a:solidFill>
                <a:schemeClr val="tx1"/>
              </a:solidFill>
              <a:cs typeface="Arial" pitchFamily="34" charset="0"/>
            </a:endParaRPr>
          </a:p>
        </p:txBody>
      </p:sp>
      <p:sp>
        <p:nvSpPr>
          <p:cNvPr id="289797"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defRPr/>
            </a:pPr>
            <a:endParaRPr lang="fr-FR" sz="2400">
              <a:solidFill>
                <a:schemeClr val="tx1"/>
              </a:solidFill>
              <a:cs typeface="Arial" pitchFamily="34" charset="0"/>
            </a:endParaRPr>
          </a:p>
        </p:txBody>
      </p:sp>
      <p:sp>
        <p:nvSpPr>
          <p:cNvPr id="1127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pour modifier le style du titre du masque</a:t>
            </a:r>
          </a:p>
        </p:txBody>
      </p:sp>
      <p:sp>
        <p:nvSpPr>
          <p:cNvPr id="289799" name="Rectangle 7"/>
          <p:cNvSpPr>
            <a:spLocks noGrp="1" noChangeArrowheads="1"/>
          </p:cNvSpPr>
          <p:nvPr>
            <p:ph type="dt" sz="half" idx="2"/>
          </p:nvPr>
        </p:nvSpPr>
        <p:spPr bwMode="auto">
          <a:xfrm>
            <a:off x="5868988" y="6413500"/>
            <a:ext cx="15113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kumimoji="0" sz="1400">
                <a:solidFill>
                  <a:schemeClr val="tx2"/>
                </a:solidFill>
                <a:cs typeface="Arial" pitchFamily="34" charset="0"/>
              </a:defRPr>
            </a:lvl1pPr>
          </a:lstStyle>
          <a:p>
            <a:pPr>
              <a:defRPr/>
            </a:pPr>
            <a:r>
              <a:rPr lang="fr-FR"/>
              <a:t>17/05/2017</a:t>
            </a:r>
          </a:p>
        </p:txBody>
      </p:sp>
      <p:sp>
        <p:nvSpPr>
          <p:cNvPr id="289800" name="Rectangle 8"/>
          <p:cNvSpPr>
            <a:spLocks noGrp="1" noChangeArrowheads="1"/>
          </p:cNvSpPr>
          <p:nvPr>
            <p:ph type="ftr" sz="quarter" idx="3"/>
          </p:nvPr>
        </p:nvSpPr>
        <p:spPr bwMode="auto">
          <a:xfrm>
            <a:off x="2627313" y="6413500"/>
            <a:ext cx="2520950"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kumimoji="0" sz="1400">
                <a:solidFill>
                  <a:schemeClr val="tx2"/>
                </a:solidFill>
                <a:cs typeface="Arial" pitchFamily="34" charset="0"/>
              </a:defRPr>
            </a:lvl1pPr>
          </a:lstStyle>
          <a:p>
            <a:pPr>
              <a:defRPr/>
            </a:pPr>
            <a:r>
              <a:rPr lang="fr-FR"/>
              <a:t>A.M.Boudries</a:t>
            </a:r>
            <a:endParaRPr lang="fr-FR" dirty="0"/>
          </a:p>
        </p:txBody>
      </p:sp>
      <p:pic>
        <p:nvPicPr>
          <p:cNvPr id="11273" name="Picture 9" descr="anabnr2"/>
          <p:cNvPicPr>
            <a:picLocks noChangeAspect="1" noChangeArrowheads="1"/>
          </p:cNvPicPr>
          <p:nvPr/>
        </p:nvPicPr>
        <p:blipFill>
          <a:blip r:embed="rId14" cstate="print"/>
          <a:srcRect/>
          <a:stretch>
            <a:fillRect/>
          </a:stretch>
        </p:blipFill>
        <p:spPr bwMode="auto">
          <a:xfrm>
            <a:off x="1228725" y="0"/>
            <a:ext cx="7915275" cy="533400"/>
          </a:xfrm>
          <a:prstGeom prst="rect">
            <a:avLst/>
          </a:prstGeom>
          <a:noFill/>
          <a:ln w="9525">
            <a:noFill/>
            <a:miter lim="800000"/>
            <a:headEnd/>
            <a:tailEnd/>
          </a:ln>
        </p:spPr>
      </p:pic>
      <p:sp>
        <p:nvSpPr>
          <p:cNvPr id="289802" name="Rectangle 10"/>
          <p:cNvSpPr>
            <a:spLocks noChangeArrowheads="1"/>
          </p:cNvSpPr>
          <p:nvPr/>
        </p:nvSpPr>
        <p:spPr bwMode="auto">
          <a:xfrm>
            <a:off x="304800" y="457200"/>
            <a:ext cx="2514600" cy="76200"/>
          </a:xfrm>
          <a:prstGeom prst="rect">
            <a:avLst/>
          </a:prstGeom>
          <a:solidFill>
            <a:schemeClr val="accent2">
              <a:alpha val="50000"/>
            </a:schemeClr>
          </a:solidFill>
          <a:ln w="9525">
            <a:noFill/>
            <a:miter lim="800000"/>
            <a:headEnd/>
            <a:tailEnd/>
          </a:ln>
          <a:effectLst/>
        </p:spPr>
        <p:txBody>
          <a:bodyPr wrap="none" anchor="ctr"/>
          <a:lstStyle/>
          <a:p>
            <a:pPr>
              <a:defRPr/>
            </a:pPr>
            <a:endParaRPr lang="fr-FR" sz="2400">
              <a:solidFill>
                <a:schemeClr val="tx1"/>
              </a:solidFill>
              <a:cs typeface="Arial" pitchFamily="34" charset="0"/>
            </a:endParaRPr>
          </a:p>
        </p:txBody>
      </p:sp>
      <p:sp>
        <p:nvSpPr>
          <p:cNvPr id="289803"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kumimoji="0" sz="2400">
                <a:solidFill>
                  <a:schemeClr val="tx2"/>
                </a:solidFill>
                <a:cs typeface="Arial" pitchFamily="34" charset="0"/>
              </a:defRPr>
            </a:lvl1pPr>
          </a:lstStyle>
          <a:p>
            <a:pPr>
              <a:defRPr/>
            </a:pPr>
            <a:fld id="{F9432340-6780-497F-A7C5-1ED79634DCD3}" type="slidenum">
              <a:rPr lang="fr-FR"/>
              <a:pPr>
                <a:defRPr/>
              </a:pPr>
              <a:t>‹N°›</a:t>
            </a:fld>
            <a:endParaRPr lang="fr-FR" sz="1400"/>
          </a:p>
        </p:txBody>
      </p:sp>
      <p:sp>
        <p:nvSpPr>
          <p:cNvPr id="1127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89806" name="Rectangle 14"/>
          <p:cNvSpPr>
            <a:spLocks noChangeArrowheads="1"/>
          </p:cNvSpPr>
          <p:nvPr/>
        </p:nvSpPr>
        <p:spPr bwMode="auto">
          <a:xfrm>
            <a:off x="1187450" y="114300"/>
            <a:ext cx="5472113" cy="336550"/>
          </a:xfrm>
          <a:prstGeom prst="rect">
            <a:avLst/>
          </a:prstGeom>
          <a:noFill/>
          <a:ln w="9525">
            <a:noFill/>
            <a:miter lim="800000"/>
            <a:headEnd/>
            <a:tailEnd/>
          </a:ln>
          <a:effectLst/>
        </p:spPr>
        <p:txBody>
          <a:bodyPr>
            <a:spAutoFit/>
          </a:bodyPr>
          <a:lstStyle/>
          <a:p>
            <a:pPr>
              <a:defRPr/>
            </a:pPr>
            <a:r>
              <a:rPr kumimoji="0" lang="fr-FR" sz="1600" i="1">
                <a:effectLst>
                  <a:outerShdw blurRad="38100" dist="38100" dir="2700000" algn="tl">
                    <a:srgbClr val="C0C0C0"/>
                  </a:outerShdw>
                </a:effectLst>
              </a:rPr>
              <a:t>SIIE’2008 Hammamet - Tunisie</a:t>
            </a:r>
            <a:endParaRPr kumimoji="0" lang="fr-FR" sz="1600" i="1">
              <a:solidFill>
                <a:schemeClr val="tx2"/>
              </a:solidFill>
              <a:latin typeface="Arial" pitchFamily="34" charset="0"/>
            </a:endParaRPr>
          </a:p>
        </p:txBody>
      </p:sp>
      <p:sp>
        <p:nvSpPr>
          <p:cNvPr id="289809" name="Line 17"/>
          <p:cNvSpPr>
            <a:spLocks noChangeShapeType="1"/>
          </p:cNvSpPr>
          <p:nvPr/>
        </p:nvSpPr>
        <p:spPr bwMode="auto">
          <a:xfrm>
            <a:off x="685800" y="6438900"/>
            <a:ext cx="8305800" cy="0"/>
          </a:xfrm>
          <a:prstGeom prst="line">
            <a:avLst/>
          </a:prstGeom>
          <a:noFill/>
          <a:ln w="9525">
            <a:solidFill>
              <a:schemeClr val="tx1"/>
            </a:solidFill>
            <a:miter lim="800000"/>
            <a:headEnd/>
            <a:tailEnd/>
          </a:ln>
          <a:effectLst/>
        </p:spPr>
        <p:txBody>
          <a:bodyPr wrap="none"/>
          <a:lstStyle/>
          <a:p>
            <a:pPr>
              <a:defRPr/>
            </a:pPr>
            <a:endParaRPr lang="fr-FR"/>
          </a:p>
        </p:txBody>
      </p:sp>
      <p:sp>
        <p:nvSpPr>
          <p:cNvPr id="15" name="Rectangle 14"/>
          <p:cNvSpPr>
            <a:spLocks noChangeArrowheads="1"/>
          </p:cNvSpPr>
          <p:nvPr userDrawn="1"/>
        </p:nvSpPr>
        <p:spPr bwMode="auto">
          <a:xfrm>
            <a:off x="1187450" y="114300"/>
            <a:ext cx="5472113" cy="336550"/>
          </a:xfrm>
          <a:prstGeom prst="rect">
            <a:avLst/>
          </a:prstGeom>
          <a:noFill/>
          <a:ln w="9525">
            <a:noFill/>
            <a:miter lim="800000"/>
            <a:headEnd/>
            <a:tailEnd/>
          </a:ln>
          <a:effectLst/>
        </p:spPr>
        <p:txBody>
          <a:bodyPr>
            <a:spAutoFit/>
          </a:bodyPr>
          <a:lstStyle/>
          <a:p>
            <a:pPr>
              <a:defRPr/>
            </a:pPr>
            <a:r>
              <a:rPr kumimoji="0" lang="fr-FR" sz="1600" i="1">
                <a:effectLst>
                  <a:outerShdw blurRad="38100" dist="38100" dir="2700000" algn="tl">
                    <a:srgbClr val="C0C0C0"/>
                  </a:outerShdw>
                </a:effectLst>
              </a:rPr>
              <a:t>ICTA’2012 Bejaia - </a:t>
            </a:r>
            <a:r>
              <a:rPr kumimoji="0" lang="en-US" sz="1600" i="1">
                <a:effectLst>
                  <a:outerShdw blurRad="38100" dist="38100" dir="2700000" algn="tl">
                    <a:srgbClr val="C0C0C0"/>
                  </a:outerShdw>
                </a:effectLst>
              </a:rPr>
              <a:t>Algeria</a:t>
            </a:r>
            <a:endParaRPr kumimoji="0" lang="en-US" sz="1600" i="1">
              <a:solidFill>
                <a:schemeClr val="tx2"/>
              </a:solidFill>
              <a:latin typeface="Arial" charset="0"/>
            </a:endParaRPr>
          </a:p>
        </p:txBody>
      </p:sp>
      <p:sp>
        <p:nvSpPr>
          <p:cNvPr id="16" name="Line 17"/>
          <p:cNvSpPr>
            <a:spLocks noChangeShapeType="1"/>
          </p:cNvSpPr>
          <p:nvPr userDrawn="1"/>
        </p:nvSpPr>
        <p:spPr bwMode="auto">
          <a:xfrm>
            <a:off x="685800" y="6438900"/>
            <a:ext cx="8305800" cy="0"/>
          </a:xfrm>
          <a:prstGeom prst="line">
            <a:avLst/>
          </a:prstGeom>
          <a:noFill/>
          <a:ln w="9525">
            <a:solidFill>
              <a:schemeClr val="tx1"/>
            </a:solidFill>
            <a:miter lim="800000"/>
            <a:headEnd/>
            <a:tailEnd/>
          </a:ln>
          <a:effectLst/>
        </p:spPr>
        <p:txBody>
          <a:bodyPr wrap="none"/>
          <a:lstStyle/>
          <a:p>
            <a:pPr>
              <a:defRPr/>
            </a:pPr>
            <a:endParaRPr lang="fr-FR"/>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26" r:id="rId8"/>
    <p:sldLayoutId id="2147484227" r:id="rId9"/>
    <p:sldLayoutId id="2147484228" r:id="rId10"/>
    <p:sldLayoutId id="2147484229" r:id="rId11"/>
  </p:sldLayoutIdLst>
  <p:transition spd="slow" advClick="0">
    <p:push dir="u"/>
  </p:transition>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cs typeface="+mn-cs"/>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5pPr>
      <a:lvl6pPr marL="25146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Espace réservé de la date 3"/>
          <p:cNvSpPr>
            <a:spLocks noGrp="1"/>
          </p:cNvSpPr>
          <p:nvPr>
            <p:ph type="dt" sz="quarter" idx="10"/>
          </p:nvPr>
        </p:nvSpPr>
        <p:spPr>
          <a:xfrm>
            <a:off x="3962726" y="6450031"/>
            <a:ext cx="1617386" cy="457200"/>
          </a:xfrm>
          <a:noFill/>
        </p:spPr>
        <p:txBody>
          <a:bodyPr/>
          <a:lstStyle/>
          <a:p>
            <a:r>
              <a:rPr lang="fr-FR" sz="1600" b="1" dirty="0" err="1">
                <a:cs typeface="Arial" charset="0"/>
              </a:rPr>
              <a:t>Decembre</a:t>
            </a:r>
            <a:r>
              <a:rPr lang="fr-FR" sz="1600" b="1" dirty="0">
                <a:cs typeface="Arial" charset="0"/>
              </a:rPr>
              <a:t> 2020</a:t>
            </a:r>
          </a:p>
        </p:txBody>
      </p:sp>
      <p:sp>
        <p:nvSpPr>
          <p:cNvPr id="19" name="Rectangle 13"/>
          <p:cNvSpPr>
            <a:spLocks noChangeArrowheads="1"/>
          </p:cNvSpPr>
          <p:nvPr/>
        </p:nvSpPr>
        <p:spPr bwMode="auto">
          <a:xfrm>
            <a:off x="1475656" y="517979"/>
            <a:ext cx="6391290" cy="1477328"/>
          </a:xfrm>
          <a:prstGeom prst="rect">
            <a:avLst/>
          </a:prstGeom>
        </p:spPr>
        <p:txBody>
          <a:bodyPr wrap="square">
            <a:spAutoFit/>
          </a:bodyPr>
          <a:lstStyle/>
          <a:p>
            <a:pPr rtl="1"/>
            <a:r>
              <a:rPr lang="ar-DZ" sz="1400" b="1" dirty="0"/>
              <a:t>جامعة وهران 2 محمد بن أ حمد</a:t>
            </a:r>
            <a:endParaRPr lang="fr-FR" sz="1400" dirty="0"/>
          </a:p>
          <a:p>
            <a:pPr rtl="1"/>
            <a:r>
              <a:rPr lang="fr-FR" sz="1400" b="1" dirty="0"/>
              <a:t>Université d’Oran 2 Mohamed Ben Ahmed</a:t>
            </a:r>
            <a:endParaRPr lang="fr-FR" sz="1400" dirty="0"/>
          </a:p>
          <a:p>
            <a:pPr rtl="1"/>
            <a:r>
              <a:rPr lang="fr-FR" sz="1400" b="1" dirty="0"/>
              <a:t>------------------------</a:t>
            </a:r>
            <a:endParaRPr lang="fr-FR" sz="1400" dirty="0"/>
          </a:p>
          <a:p>
            <a:pPr rtl="1"/>
            <a:r>
              <a:rPr lang="ar-DZ" sz="1400" b="1" dirty="0"/>
              <a:t>معهد الصيانة و الأمن الصناعي</a:t>
            </a:r>
            <a:endParaRPr lang="fr-FR" sz="1400" dirty="0"/>
          </a:p>
          <a:p>
            <a:r>
              <a:rPr lang="fr-FR" sz="1400" b="1" dirty="0"/>
              <a:t>Institut de Maintenance et de Sécurité Industrielle</a:t>
            </a:r>
            <a:endParaRPr lang="fr-FR" sz="1400" dirty="0"/>
          </a:p>
          <a:p>
            <a:pPr>
              <a:defRPr/>
            </a:pPr>
            <a:endParaRPr lang="fr-FR" b="1" dirty="0">
              <a:solidFill>
                <a:srgbClr val="404040"/>
              </a:solidFill>
              <a:latin typeface="Footlight MT Light" pitchFamily="18" charset="0"/>
              <a:ea typeface="+mj-ea"/>
              <a:cs typeface="+mj-cs"/>
            </a:endParaRPr>
          </a:p>
        </p:txBody>
      </p:sp>
      <p:pic>
        <p:nvPicPr>
          <p:cNvPr id="20" name="Image 19" descr="logo couleurs fini lakmans 2.jpg"/>
          <p:cNvPicPr/>
          <p:nvPr/>
        </p:nvPicPr>
        <p:blipFill>
          <a:blip r:embed="rId3" cstate="print"/>
          <a:srcRect r="46956" b="23077"/>
          <a:stretch>
            <a:fillRect/>
          </a:stretch>
        </p:blipFill>
        <p:spPr bwMode="auto">
          <a:xfrm>
            <a:off x="7427078" y="857232"/>
            <a:ext cx="1131252" cy="1285457"/>
          </a:xfrm>
          <a:prstGeom prst="rect">
            <a:avLst/>
          </a:prstGeom>
          <a:noFill/>
          <a:ln w="9525">
            <a:noFill/>
            <a:miter lim="800000"/>
            <a:headEnd/>
            <a:tailEnd/>
          </a:ln>
        </p:spPr>
      </p:pic>
      <p:sp>
        <p:nvSpPr>
          <p:cNvPr id="21" name="Rectangle 3"/>
          <p:cNvSpPr>
            <a:spLocks noGrp="1" noChangeArrowheads="1"/>
          </p:cNvSpPr>
          <p:nvPr>
            <p:ph idx="1"/>
          </p:nvPr>
        </p:nvSpPr>
        <p:spPr>
          <a:xfrm>
            <a:off x="746330" y="1652446"/>
            <a:ext cx="7812000" cy="1728626"/>
          </a:xfrm>
          <a:noFill/>
        </p:spPr>
        <p:txBody>
          <a:bodyPr lIns="54000" tIns="46800" rIns="54000"/>
          <a:lstStyle/>
          <a:p>
            <a:pPr marL="354013" indent="-354013" algn="ctr">
              <a:spcBef>
                <a:spcPct val="50000"/>
              </a:spcBef>
            </a:pPr>
            <a:r>
              <a:rPr lang="fr-FR" sz="1400" b="1" kern="1200" dirty="0">
                <a:solidFill>
                  <a:srgbClr val="1C8838"/>
                </a:solidFill>
                <a:latin typeface="Arial" pitchFamily="34" charset="0"/>
                <a:cs typeface="Arial" pitchFamily="34" charset="0"/>
              </a:rPr>
              <a:t>Projet de Fin d’Etude</a:t>
            </a:r>
          </a:p>
          <a:p>
            <a:pPr marL="354013" indent="-354013" algn="ctr">
              <a:spcBef>
                <a:spcPct val="50000"/>
              </a:spcBef>
            </a:pPr>
            <a:r>
              <a:rPr lang="fr-FR" sz="1400" b="1" kern="1200" dirty="0">
                <a:solidFill>
                  <a:srgbClr val="1C8838"/>
                </a:solidFill>
                <a:latin typeface="Arial" pitchFamily="34" charset="0"/>
                <a:cs typeface="Arial" pitchFamily="34" charset="0"/>
              </a:rPr>
              <a:t>Pour l’obtention de diplôme  du Master</a:t>
            </a:r>
          </a:p>
          <a:p>
            <a:pPr marL="354013" indent="-354013" algn="ctr">
              <a:spcBef>
                <a:spcPct val="50000"/>
              </a:spcBef>
            </a:pPr>
            <a:r>
              <a:rPr lang="fr-FR" sz="1400" b="1" kern="1200" dirty="0">
                <a:solidFill>
                  <a:schemeClr val="accent6">
                    <a:lumMod val="50000"/>
                  </a:schemeClr>
                </a:solidFill>
                <a:latin typeface="Arial" pitchFamily="34" charset="0"/>
                <a:cs typeface="Arial" pitchFamily="34" charset="0"/>
              </a:rPr>
              <a:t>Filière</a:t>
            </a:r>
            <a:r>
              <a:rPr lang="fr-FR" sz="1400" b="1" kern="1200" dirty="0">
                <a:solidFill>
                  <a:srgbClr val="1C8838"/>
                </a:solidFill>
                <a:latin typeface="Arial" pitchFamily="34" charset="0"/>
                <a:cs typeface="Arial" pitchFamily="34" charset="0"/>
              </a:rPr>
              <a:t> : Génie Industriel</a:t>
            </a:r>
          </a:p>
          <a:p>
            <a:pPr marL="354013" indent="-354013" algn="ctr">
              <a:spcBef>
                <a:spcPct val="50000"/>
              </a:spcBef>
            </a:pPr>
            <a:r>
              <a:rPr lang="fr-FR" sz="1400" b="1" kern="1200" dirty="0">
                <a:solidFill>
                  <a:schemeClr val="accent2">
                    <a:lumMod val="50000"/>
                  </a:schemeClr>
                </a:solidFill>
                <a:latin typeface="Arial" pitchFamily="34" charset="0"/>
                <a:cs typeface="Arial" pitchFamily="34" charset="0"/>
              </a:rPr>
              <a:t>Spécialité</a:t>
            </a:r>
            <a:r>
              <a:rPr lang="fr-FR" sz="1400" b="1" kern="1200" dirty="0">
                <a:solidFill>
                  <a:srgbClr val="1C8838"/>
                </a:solidFill>
                <a:latin typeface="Arial" pitchFamily="34" charset="0"/>
                <a:cs typeface="Arial" pitchFamily="34" charset="0"/>
              </a:rPr>
              <a:t> : Génie Industriel</a:t>
            </a:r>
          </a:p>
          <a:p>
            <a:pPr marL="354013" indent="-354013" algn="ctr">
              <a:spcBef>
                <a:spcPct val="50000"/>
              </a:spcBef>
            </a:pPr>
            <a:r>
              <a:rPr lang="fr-FR" sz="1400" b="1" kern="1200" dirty="0">
                <a:solidFill>
                  <a:srgbClr val="1C8838"/>
                </a:solidFill>
                <a:latin typeface="Arial" pitchFamily="34" charset="0"/>
                <a:cs typeface="Arial" pitchFamily="34" charset="0"/>
              </a:rPr>
              <a:t>Thème</a:t>
            </a:r>
          </a:p>
        </p:txBody>
      </p:sp>
      <p:grpSp>
        <p:nvGrpSpPr>
          <p:cNvPr id="2" name="Group 7"/>
          <p:cNvGrpSpPr>
            <a:grpSpLocks/>
          </p:cNvGrpSpPr>
          <p:nvPr/>
        </p:nvGrpSpPr>
        <p:grpSpPr bwMode="auto">
          <a:xfrm>
            <a:off x="1187624" y="2949024"/>
            <a:ext cx="6551454" cy="864096"/>
            <a:chOff x="1380" y="7331"/>
            <a:chExt cx="9390" cy="2178"/>
          </a:xfrm>
        </p:grpSpPr>
        <p:sp>
          <p:nvSpPr>
            <p:cNvPr id="16" name="AutoShape 8"/>
            <p:cNvSpPr>
              <a:spLocks noChangeArrowheads="1"/>
            </p:cNvSpPr>
            <p:nvPr/>
          </p:nvSpPr>
          <p:spPr bwMode="auto">
            <a:xfrm>
              <a:off x="1380" y="7331"/>
              <a:ext cx="9390" cy="2178"/>
            </a:xfrm>
            <a:prstGeom prst="roundRect">
              <a:avLst>
                <a:gd name="adj" fmla="val 16667"/>
              </a:avLst>
            </a:prstGeom>
            <a:gradFill rotWithShape="0">
              <a:gsLst>
                <a:gs pos="0">
                  <a:srgbClr val="C9A4E4">
                    <a:gamma/>
                    <a:tint val="20000"/>
                    <a:invGamma/>
                  </a:srgbClr>
                </a:gs>
                <a:gs pos="100000">
                  <a:srgbClr val="C9A4E4"/>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Text Box 9"/>
            <p:cNvSpPr txBox="1">
              <a:spLocks noChangeArrowheads="1"/>
            </p:cNvSpPr>
            <p:nvPr/>
          </p:nvSpPr>
          <p:spPr bwMode="auto">
            <a:xfrm>
              <a:off x="1380" y="7331"/>
              <a:ext cx="9390" cy="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spcAft>
                  <a:spcPts val="1000"/>
                </a:spcAft>
              </a:pPr>
              <a:r>
                <a:rPr kumimoji="0" lang="fr-FR" altLang="fr-FR" sz="1800" b="1" dirty="0">
                  <a:solidFill>
                    <a:schemeClr val="tx1"/>
                  </a:solidFill>
                  <a:latin typeface="Calibri" pitchFamily="34" charset="0"/>
                  <a:ea typeface="Arial" pitchFamily="34" charset="0"/>
                  <a:cs typeface="Arial" pitchFamily="34" charset="0"/>
                </a:rPr>
                <a:t>Étude et simulation d’une ligne de production automatisée : </a:t>
              </a:r>
              <a:r>
                <a:rPr kumimoji="0" lang="fr-FR" altLang="fr-FR" sz="1800" b="1" dirty="0" smtClean="0">
                  <a:solidFill>
                    <a:schemeClr val="tx1"/>
                  </a:solidFill>
                  <a:latin typeface="Calibri" pitchFamily="34" charset="0"/>
                  <a:ea typeface="Arial" pitchFamily="34" charset="0"/>
                  <a:cs typeface="Arial" pitchFamily="34" charset="0"/>
                </a:rPr>
                <a:t>Production des bavettes</a:t>
              </a:r>
              <a:r>
                <a:rPr kumimoji="0" lang="fr-FR" altLang="fr-FR" sz="1800" b="1" dirty="0" smtClean="0">
                  <a:solidFill>
                    <a:schemeClr val="tx1"/>
                  </a:solidFill>
                  <a:latin typeface="Calibri" pitchFamily="34" charset="0"/>
                  <a:ea typeface="Arial" pitchFamily="34" charset="0"/>
                  <a:cs typeface="Arial" pitchFamily="34" charset="0"/>
                </a:rPr>
                <a:t>.</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pSp>
      <p:sp>
        <p:nvSpPr>
          <p:cNvPr id="25" name="Subtitle 2"/>
          <p:cNvSpPr txBox="1">
            <a:spLocks/>
          </p:cNvSpPr>
          <p:nvPr/>
        </p:nvSpPr>
        <p:spPr bwMode="auto">
          <a:xfrm>
            <a:off x="5202295" y="3962730"/>
            <a:ext cx="4068000" cy="729638"/>
          </a:xfrm>
          <a:prstGeom prst="rect">
            <a:avLst/>
          </a:prstGeom>
          <a:noFill/>
          <a:ln w="9525">
            <a:noFill/>
            <a:miter lim="800000"/>
            <a:headEnd/>
            <a:tailEnd/>
          </a:ln>
        </p:spPr>
        <p:txBody>
          <a:bodyPr/>
          <a:lstStyle/>
          <a:p>
            <a:r>
              <a:rPr lang="fr-FR" sz="1600" b="1" dirty="0"/>
              <a:t>Présenté et soutenu publiquement par :</a:t>
            </a:r>
          </a:p>
          <a:p>
            <a:r>
              <a:rPr lang="fr-FR" sz="1600" dirty="0" err="1"/>
              <a:t>Touahria</a:t>
            </a:r>
            <a:r>
              <a:rPr lang="fr-FR" sz="1600" dirty="0"/>
              <a:t> Sofiane </a:t>
            </a:r>
            <a:r>
              <a:rPr lang="fr-FR" sz="1600" dirty="0" err="1"/>
              <a:t>Abdelhadi</a:t>
            </a:r>
            <a:endParaRPr lang="fr-FR" sz="1600" dirty="0"/>
          </a:p>
          <a:p>
            <a:r>
              <a:rPr lang="fr-FR" sz="1600" dirty="0" smtClean="0"/>
              <a:t>   </a:t>
            </a:r>
            <a:r>
              <a:rPr lang="fr-FR" sz="1600" dirty="0" err="1" smtClean="0"/>
              <a:t>Benslimane</a:t>
            </a:r>
            <a:r>
              <a:rPr lang="fr-FR" sz="1600" dirty="0" smtClean="0"/>
              <a:t> </a:t>
            </a:r>
            <a:r>
              <a:rPr lang="fr-FR" sz="1600" dirty="0" err="1"/>
              <a:t>mohamed</a:t>
            </a:r>
            <a:r>
              <a:rPr lang="fr-FR" sz="1600" dirty="0"/>
              <a:t> Amine</a:t>
            </a:r>
          </a:p>
          <a:p>
            <a:pPr>
              <a:spcBef>
                <a:spcPts val="300"/>
              </a:spcBef>
              <a:buClr>
                <a:srgbClr val="404040"/>
              </a:buClr>
            </a:pPr>
            <a:endParaRPr lang="en-US" b="1" dirty="0">
              <a:latin typeface="Segoe Script" pitchFamily="34" charset="0"/>
            </a:endParaRPr>
          </a:p>
        </p:txBody>
      </p:sp>
      <p:pic>
        <p:nvPicPr>
          <p:cNvPr id="15156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662" y="4655751"/>
            <a:ext cx="31877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Subtitle 2"/>
          <p:cNvSpPr txBox="1">
            <a:spLocks/>
          </p:cNvSpPr>
          <p:nvPr/>
        </p:nvSpPr>
        <p:spPr bwMode="auto">
          <a:xfrm>
            <a:off x="755576" y="5057188"/>
            <a:ext cx="6264696" cy="387350"/>
          </a:xfrm>
          <a:prstGeom prst="rect">
            <a:avLst/>
          </a:prstGeom>
          <a:noFill/>
          <a:ln w="9525">
            <a:noFill/>
            <a:miter lim="800000"/>
            <a:headEnd/>
            <a:tailEnd/>
          </a:ln>
        </p:spPr>
        <p:txBody>
          <a:bodyPr/>
          <a:lstStyle/>
          <a:p>
            <a:pPr algn="l">
              <a:spcBef>
                <a:spcPts val="300"/>
              </a:spcBef>
              <a:buClr>
                <a:srgbClr val="404040"/>
              </a:buClr>
            </a:pPr>
            <a:r>
              <a:rPr lang="fr-FR" sz="1600" b="1" dirty="0">
                <a:latin typeface="Times New Roman"/>
                <a:ea typeface="Times New Roman"/>
              </a:rPr>
              <a:t>Nom et Prénom              </a:t>
            </a:r>
            <a:r>
              <a:rPr lang="fr-FR" sz="1600" b="1" dirty="0"/>
              <a:t>Grade       Etablissement             Qualité</a:t>
            </a:r>
            <a:endParaRPr lang="en-US" sz="1600" b="1" dirty="0">
              <a:latin typeface="Segoe Script" pitchFamily="34" charset="0"/>
            </a:endParaRPr>
          </a:p>
        </p:txBody>
      </p:sp>
      <p:sp>
        <p:nvSpPr>
          <p:cNvPr id="32" name="Subtitle 2"/>
          <p:cNvSpPr txBox="1">
            <a:spLocks/>
          </p:cNvSpPr>
          <p:nvPr/>
        </p:nvSpPr>
        <p:spPr bwMode="auto">
          <a:xfrm>
            <a:off x="646786" y="5444538"/>
            <a:ext cx="6589509" cy="387350"/>
          </a:xfrm>
          <a:prstGeom prst="rect">
            <a:avLst/>
          </a:prstGeom>
          <a:noFill/>
          <a:ln w="9525">
            <a:noFill/>
            <a:miter lim="800000"/>
            <a:headEnd/>
            <a:tailEnd/>
          </a:ln>
        </p:spPr>
        <p:txBody>
          <a:bodyPr/>
          <a:lstStyle/>
          <a:p>
            <a:pPr algn="l">
              <a:spcBef>
                <a:spcPts val="300"/>
              </a:spcBef>
              <a:buClr>
                <a:srgbClr val="404040"/>
              </a:buClr>
            </a:pPr>
            <a:r>
              <a:rPr lang="fr-FR" sz="1400" dirty="0"/>
              <a:t>Mr</a:t>
            </a:r>
            <a:r>
              <a:rPr lang="fr-FR" sz="1400" baseline="30000" dirty="0"/>
              <a:t> </a:t>
            </a:r>
            <a:r>
              <a:rPr lang="fr-FR" sz="1400" dirty="0" smtClean="0"/>
              <a:t>Aziz AJLOUA                     MCB           Univ.Oran-2-IMSI            </a:t>
            </a:r>
            <a:r>
              <a:rPr lang="fr-FR" sz="1400" b="1" dirty="0"/>
              <a:t>Président</a:t>
            </a:r>
            <a:endParaRPr lang="en-US" sz="1400" b="1" dirty="0">
              <a:latin typeface="Segoe Script" pitchFamily="34" charset="0"/>
            </a:endParaRPr>
          </a:p>
        </p:txBody>
      </p:sp>
      <p:sp>
        <p:nvSpPr>
          <p:cNvPr id="35" name="Subtitle 2"/>
          <p:cNvSpPr txBox="1">
            <a:spLocks/>
          </p:cNvSpPr>
          <p:nvPr/>
        </p:nvSpPr>
        <p:spPr bwMode="auto">
          <a:xfrm>
            <a:off x="637302" y="5759792"/>
            <a:ext cx="6526986" cy="387350"/>
          </a:xfrm>
          <a:prstGeom prst="rect">
            <a:avLst/>
          </a:prstGeom>
          <a:noFill/>
          <a:ln w="9525">
            <a:noFill/>
            <a:miter lim="800000"/>
            <a:headEnd/>
            <a:tailEnd/>
          </a:ln>
        </p:spPr>
        <p:txBody>
          <a:bodyPr/>
          <a:lstStyle/>
          <a:p>
            <a:pPr algn="l">
              <a:spcBef>
                <a:spcPts val="300"/>
              </a:spcBef>
              <a:buClr>
                <a:srgbClr val="404040"/>
              </a:buClr>
            </a:pPr>
            <a:r>
              <a:rPr lang="fr-FR" sz="1400" dirty="0"/>
              <a:t>Mr BENFEKIR </a:t>
            </a:r>
            <a:r>
              <a:rPr lang="fr-FR" sz="1400" dirty="0" err="1"/>
              <a:t>Abderrahim</a:t>
            </a:r>
            <a:r>
              <a:rPr lang="fr-FR" sz="1400" dirty="0"/>
              <a:t>     MCB           Univ.Oran-2-IMSI            </a:t>
            </a:r>
            <a:r>
              <a:rPr lang="fr-FR" sz="1400" b="1" dirty="0"/>
              <a:t>Encadreur</a:t>
            </a:r>
            <a:r>
              <a:rPr lang="fr-FR" sz="1400" dirty="0"/>
              <a:t> </a:t>
            </a:r>
            <a:endParaRPr lang="en-US" sz="1400" b="1" dirty="0">
              <a:latin typeface="Segoe Script" pitchFamily="34" charset="0"/>
            </a:endParaRPr>
          </a:p>
        </p:txBody>
      </p:sp>
      <p:sp>
        <p:nvSpPr>
          <p:cNvPr id="36" name="Subtitle 2"/>
          <p:cNvSpPr txBox="1">
            <a:spLocks/>
          </p:cNvSpPr>
          <p:nvPr/>
        </p:nvSpPr>
        <p:spPr bwMode="auto">
          <a:xfrm>
            <a:off x="637302" y="6062681"/>
            <a:ext cx="6526986" cy="387350"/>
          </a:xfrm>
          <a:prstGeom prst="rect">
            <a:avLst/>
          </a:prstGeom>
          <a:noFill/>
          <a:ln w="9525">
            <a:noFill/>
            <a:miter lim="800000"/>
            <a:headEnd/>
            <a:tailEnd/>
          </a:ln>
        </p:spPr>
        <p:txBody>
          <a:bodyPr/>
          <a:lstStyle/>
          <a:p>
            <a:pPr algn="l">
              <a:spcBef>
                <a:spcPts val="300"/>
              </a:spcBef>
              <a:buClr>
                <a:srgbClr val="404040"/>
              </a:buClr>
            </a:pPr>
            <a:r>
              <a:rPr lang="fr-FR" sz="1400" dirty="0"/>
              <a:t>Mr </a:t>
            </a:r>
            <a:r>
              <a:rPr lang="fr-FR" sz="1400" dirty="0" smtClean="0"/>
              <a:t>Mohammed ALAOUI         MAA           </a:t>
            </a:r>
            <a:r>
              <a:rPr lang="fr-FR" sz="1400" dirty="0"/>
              <a:t>Univ.Oran-2-IMSI            </a:t>
            </a:r>
            <a:r>
              <a:rPr lang="fr-FR" sz="1400" b="1" dirty="0"/>
              <a:t>Examinateur</a:t>
            </a:r>
            <a:endParaRPr lang="en-US" sz="1400" b="1" dirty="0">
              <a:latin typeface="Segoe Script" pitchFamily="34" charset="0"/>
            </a:endParaRPr>
          </a:p>
        </p:txBody>
      </p:sp>
      <p:pic>
        <p:nvPicPr>
          <p:cNvPr id="18" name="Image 17" descr="logo couleurs fini lakmans 2.jpg"/>
          <p:cNvPicPr/>
          <p:nvPr/>
        </p:nvPicPr>
        <p:blipFill>
          <a:blip r:embed="rId3" cstate="print"/>
          <a:srcRect r="46956" b="23077"/>
          <a:stretch>
            <a:fillRect/>
          </a:stretch>
        </p:blipFill>
        <p:spPr bwMode="auto">
          <a:xfrm>
            <a:off x="756736" y="862860"/>
            <a:ext cx="1131252" cy="1285457"/>
          </a:xfrm>
          <a:prstGeom prst="rect">
            <a:avLst/>
          </a:prstGeom>
          <a:noFill/>
          <a:ln w="9525">
            <a:noFill/>
            <a:miter lim="800000"/>
            <a:headEnd/>
            <a:tailEnd/>
          </a:ln>
        </p:spPr>
      </p:pic>
    </p:spTree>
    <p:extLst>
      <p:ext uri="{BB962C8B-B14F-4D97-AF65-F5344CB8AC3E}">
        <p14:creationId xmlns:p14="http://schemas.microsoft.com/office/powerpoint/2010/main" val="3363717250"/>
      </p:ext>
    </p:extLst>
  </p:cSld>
  <p:clrMapOvr>
    <a:masterClrMapping/>
  </p:clrMapOvr>
  <p:transition spd="slow" advClick="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6592" y="1340768"/>
            <a:ext cx="7858180" cy="930404"/>
          </a:xfrm>
        </p:spPr>
        <p:txBody>
          <a:bodyPr/>
          <a:lstStyle/>
          <a:p>
            <a:pPr algn="ctr"/>
            <a:r>
              <a:rPr lang="fr-FR" sz="3600" dirty="0">
                <a:solidFill>
                  <a:srgbClr val="1C8838"/>
                </a:solidFill>
                <a:latin typeface="Britannic Bold" pitchFamily="34" charset="0"/>
                <a:cs typeface="+mn-cs"/>
              </a:rPr>
              <a:t>Partie </a:t>
            </a:r>
            <a:r>
              <a:rPr lang="fr-FR" sz="3600" dirty="0" smtClean="0">
                <a:solidFill>
                  <a:srgbClr val="1C8838"/>
                </a:solidFill>
                <a:latin typeface="Britannic Bold" pitchFamily="34" charset="0"/>
                <a:cs typeface="+mn-cs"/>
              </a:rPr>
              <a:t>II :</a:t>
            </a:r>
            <a:endParaRPr lang="fr-FR" sz="3600" dirty="0">
              <a:solidFill>
                <a:srgbClr val="1C8838"/>
              </a:solidFill>
              <a:cs typeface="+mn-cs"/>
            </a:endParaRPr>
          </a:p>
        </p:txBody>
      </p:sp>
      <p:sp>
        <p:nvSpPr>
          <p:cNvPr id="4" name="Espace réservé de la date 3"/>
          <p:cNvSpPr>
            <a:spLocks noGrp="1"/>
          </p:cNvSpPr>
          <p:nvPr>
            <p:ph type="dt" sz="half" idx="10"/>
          </p:nvPr>
        </p:nvSpPr>
        <p:spPr>
          <a:xfrm>
            <a:off x="4355976" y="6381328"/>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10</a:t>
            </a:fld>
            <a:endParaRPr lang="fr-FR" sz="1400"/>
          </a:p>
        </p:txBody>
      </p:sp>
      <p:sp>
        <p:nvSpPr>
          <p:cNvPr id="7" name="Titre 2"/>
          <p:cNvSpPr txBox="1">
            <a:spLocks/>
          </p:cNvSpPr>
          <p:nvPr/>
        </p:nvSpPr>
        <p:spPr bwMode="auto">
          <a:xfrm>
            <a:off x="835968" y="2636912"/>
            <a:ext cx="7858180" cy="115212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a:solidFill>
                  <a:srgbClr val="FF0000"/>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9pPr>
          </a:lstStyle>
          <a:p>
            <a:pPr algn="ctr"/>
            <a:r>
              <a:rPr kumimoji="0" lang="fr-FR" sz="3600" kern="0" dirty="0">
                <a:solidFill>
                  <a:schemeClr val="accent6">
                    <a:lumMod val="50000"/>
                  </a:schemeClr>
                </a:solidFill>
                <a:latin typeface="Britannic Bold" pitchFamily="34" charset="0"/>
                <a:cs typeface="+mn-cs"/>
              </a:rPr>
              <a:t>Généralités sur le système automatisé de production</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11</a:t>
            </a:fld>
            <a:endParaRPr lang="fr-FR" sz="1400"/>
          </a:p>
        </p:txBody>
      </p:sp>
      <p:sp>
        <p:nvSpPr>
          <p:cNvPr id="48" name="Title 1"/>
          <p:cNvSpPr>
            <a:spLocks noGrp="1"/>
          </p:cNvSpPr>
          <p:nvPr>
            <p:ph type="title" idx="4294967295"/>
          </p:nvPr>
        </p:nvSpPr>
        <p:spPr>
          <a:xfrm>
            <a:off x="827584" y="3429000"/>
            <a:ext cx="3744416"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2</a:t>
            </a:r>
            <a:r>
              <a:rPr kumimoji="1" lang="fr-FR" sz="2400" b="1" kern="1200" dirty="0" smtClean="0">
                <a:solidFill>
                  <a:schemeClr val="accent6">
                    <a:lumMod val="50000"/>
                  </a:schemeClr>
                </a:solidFill>
                <a:latin typeface="Times New Roman" pitchFamily="18" charset="0"/>
                <a:ea typeface="+mn-ea"/>
                <a:cs typeface="Times New Roman" pitchFamily="18" charset="0"/>
              </a:rPr>
              <a:t>.2</a:t>
            </a:r>
            <a:r>
              <a:rPr kumimoji="1" lang="fr-FR" sz="2400" b="1" kern="1200" dirty="0">
                <a:solidFill>
                  <a:schemeClr val="accent6">
                    <a:lumMod val="50000"/>
                  </a:schemeClr>
                </a:solidFill>
                <a:latin typeface="Times New Roman" pitchFamily="18" charset="0"/>
                <a:ea typeface="+mn-ea"/>
                <a:cs typeface="Times New Roman" pitchFamily="18" charset="0"/>
              </a:rPr>
              <a:t>. Contexte industriel : </a:t>
            </a:r>
          </a:p>
        </p:txBody>
      </p:sp>
      <p:sp>
        <p:nvSpPr>
          <p:cNvPr id="8" name="Title 1"/>
          <p:cNvSpPr>
            <a:spLocks noGrp="1"/>
          </p:cNvSpPr>
          <p:nvPr>
            <p:ph type="title" idx="4294967295"/>
          </p:nvPr>
        </p:nvSpPr>
        <p:spPr>
          <a:xfrm>
            <a:off x="971600" y="1628800"/>
            <a:ext cx="7704856" cy="136815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La problématique de conception de systèmes de production est basée sur des données concernant les produits et  des contraintes  technologiques  liées aux machines et équipements  de fabrication existants.</a:t>
            </a:r>
            <a:br>
              <a:rPr lang="fr-FR" sz="2000" dirty="0">
                <a:solidFill>
                  <a:srgbClr val="002060"/>
                </a:solidFill>
              </a:rPr>
            </a:br>
            <a:endParaRPr lang="fr-FR" sz="2000" dirty="0">
              <a:solidFill>
                <a:srgbClr val="002060"/>
              </a:solidFill>
            </a:endParaRPr>
          </a:p>
        </p:txBody>
      </p:sp>
      <p:sp>
        <p:nvSpPr>
          <p:cNvPr id="12" name="Title 1"/>
          <p:cNvSpPr>
            <a:spLocks noGrp="1"/>
          </p:cNvSpPr>
          <p:nvPr>
            <p:ph type="title" idx="4294967295"/>
          </p:nvPr>
        </p:nvSpPr>
        <p:spPr>
          <a:xfrm>
            <a:off x="899592" y="836712"/>
            <a:ext cx="316835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2</a:t>
            </a:r>
            <a:r>
              <a:rPr kumimoji="1" lang="fr-FR" sz="2400" b="1" kern="1200" dirty="0" smtClean="0">
                <a:solidFill>
                  <a:schemeClr val="accent6">
                    <a:lumMod val="50000"/>
                  </a:schemeClr>
                </a:solidFill>
                <a:latin typeface="Times New Roman" pitchFamily="18" charset="0"/>
                <a:ea typeface="+mn-ea"/>
                <a:cs typeface="Times New Roman" pitchFamily="18" charset="0"/>
              </a:rPr>
              <a:t>.1</a:t>
            </a:r>
            <a:r>
              <a:rPr kumimoji="1" lang="fr-FR" sz="2400" b="1" kern="1200" dirty="0">
                <a:solidFill>
                  <a:schemeClr val="accent6">
                    <a:lumMod val="50000"/>
                  </a:schemeClr>
                </a:solidFill>
                <a:latin typeface="Times New Roman" pitchFamily="18" charset="0"/>
                <a:ea typeface="+mn-ea"/>
                <a:cs typeface="Times New Roman" pitchFamily="18" charset="0"/>
              </a:rPr>
              <a:t>. Introduction : </a:t>
            </a:r>
          </a:p>
        </p:txBody>
      </p:sp>
      <p:sp>
        <p:nvSpPr>
          <p:cNvPr id="18" name="Title 1"/>
          <p:cNvSpPr>
            <a:spLocks noGrp="1"/>
          </p:cNvSpPr>
          <p:nvPr>
            <p:ph type="title" idx="4294967295"/>
          </p:nvPr>
        </p:nvSpPr>
        <p:spPr>
          <a:xfrm>
            <a:off x="971600" y="4293096"/>
            <a:ext cx="7704856" cy="1512168"/>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les fabricants sont amenés à répondre à des besoins fonctionnels variés  par  des  réponses  individuelles pour satisfaire au  mieux  les exigences de leurs clients et conquérir davantage de parts de marché.</a:t>
            </a:r>
            <a:br>
              <a:rPr lang="fr-FR" sz="2000" dirty="0">
                <a:solidFill>
                  <a:srgbClr val="002060"/>
                </a:solidFill>
              </a:rPr>
            </a:br>
            <a:endParaRPr lang="fr-FR" sz="2000" dirty="0">
              <a:solidFill>
                <a:srgbClr val="002060"/>
              </a:solidFill>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283968" y="636768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12</a:t>
            </a:fld>
            <a:endParaRPr lang="fr-FR" sz="1400"/>
          </a:p>
        </p:txBody>
      </p:sp>
      <p:sp>
        <p:nvSpPr>
          <p:cNvPr id="7" name="Title 1"/>
          <p:cNvSpPr>
            <a:spLocks noGrp="1"/>
          </p:cNvSpPr>
          <p:nvPr>
            <p:ph type="title" idx="4294967295"/>
          </p:nvPr>
        </p:nvSpPr>
        <p:spPr>
          <a:xfrm>
            <a:off x="683568" y="692696"/>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2</a:t>
            </a:r>
            <a:r>
              <a:rPr kumimoji="1" lang="fr-FR" sz="2400" b="1" kern="1200" dirty="0" smtClean="0">
                <a:solidFill>
                  <a:schemeClr val="accent6">
                    <a:lumMod val="50000"/>
                  </a:schemeClr>
                </a:solidFill>
                <a:latin typeface="Times New Roman" pitchFamily="18" charset="0"/>
                <a:ea typeface="+mn-ea"/>
                <a:cs typeface="Times New Roman" pitchFamily="18" charset="0"/>
              </a:rPr>
              <a:t>.3 </a:t>
            </a:r>
            <a:r>
              <a:rPr kumimoji="1" lang="fr-FR" sz="2400" b="1" kern="1200" dirty="0">
                <a:solidFill>
                  <a:schemeClr val="accent6">
                    <a:lumMod val="50000"/>
                  </a:schemeClr>
                </a:solidFill>
                <a:latin typeface="Times New Roman" pitchFamily="18" charset="0"/>
                <a:ea typeface="+mn-ea"/>
                <a:cs typeface="Times New Roman" pitchFamily="18" charset="0"/>
              </a:rPr>
              <a:t>Problématique scientifique :</a:t>
            </a:r>
          </a:p>
        </p:txBody>
      </p:sp>
      <p:sp>
        <p:nvSpPr>
          <p:cNvPr id="10" name="Title 1"/>
          <p:cNvSpPr>
            <a:spLocks noGrp="1"/>
          </p:cNvSpPr>
          <p:nvPr>
            <p:ph type="title" idx="4294967295"/>
          </p:nvPr>
        </p:nvSpPr>
        <p:spPr>
          <a:xfrm>
            <a:off x="683568" y="1916832"/>
            <a:ext cx="8064896" cy="720080"/>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 Dans la littérature, l’évolution des systèmes de production en vue d’intégrer les nouveaux besoins du marché, a fait l’objet de plusieurs travaux.</a:t>
            </a:r>
          </a:p>
        </p:txBody>
      </p:sp>
      <p:sp>
        <p:nvSpPr>
          <p:cNvPr id="14" name="Title 1"/>
          <p:cNvSpPr>
            <a:spLocks noGrp="1"/>
          </p:cNvSpPr>
          <p:nvPr>
            <p:ph type="title" idx="4294967295"/>
          </p:nvPr>
        </p:nvSpPr>
        <p:spPr>
          <a:xfrm>
            <a:off x="755576" y="4581128"/>
            <a:ext cx="8064896" cy="1080120"/>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Un système de Production c'est un ensemble de ressources (équipements, hommes, informations) dont la transformation conduit à la création de biens ou de services. </a:t>
            </a:r>
          </a:p>
        </p:txBody>
      </p:sp>
      <p:sp>
        <p:nvSpPr>
          <p:cNvPr id="15" name="Title 1"/>
          <p:cNvSpPr>
            <a:spLocks noGrp="1"/>
          </p:cNvSpPr>
          <p:nvPr>
            <p:ph type="title" idx="4294967295"/>
          </p:nvPr>
        </p:nvSpPr>
        <p:spPr>
          <a:xfrm>
            <a:off x="755576" y="3284984"/>
            <a:ext cx="4824536"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2</a:t>
            </a:r>
            <a:r>
              <a:rPr kumimoji="1" lang="fr-FR" sz="2400" b="1" kern="1200" dirty="0" smtClean="0">
                <a:solidFill>
                  <a:schemeClr val="accent6">
                    <a:lumMod val="50000"/>
                  </a:schemeClr>
                </a:solidFill>
                <a:latin typeface="Times New Roman" pitchFamily="18" charset="0"/>
                <a:ea typeface="+mn-ea"/>
                <a:cs typeface="Times New Roman" pitchFamily="18" charset="0"/>
              </a:rPr>
              <a:t>.4</a:t>
            </a:r>
            <a:r>
              <a:rPr kumimoji="1" lang="fr-FR" sz="2400" b="1" kern="1200" dirty="0">
                <a:solidFill>
                  <a:schemeClr val="accent6">
                    <a:lumMod val="50000"/>
                  </a:schemeClr>
                </a:solidFill>
                <a:latin typeface="Times New Roman" pitchFamily="18" charset="0"/>
                <a:ea typeface="+mn-ea"/>
                <a:cs typeface="Times New Roman" pitchFamily="18" charset="0"/>
              </a:rPr>
              <a:t>. Les systèmes de production :</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427984" y="6394976"/>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13</a:t>
            </a:fld>
            <a:endParaRPr lang="fr-FR" sz="1400"/>
          </a:p>
        </p:txBody>
      </p:sp>
      <p:sp>
        <p:nvSpPr>
          <p:cNvPr id="11" name="Title 1"/>
          <p:cNvSpPr>
            <a:spLocks noGrp="1"/>
          </p:cNvSpPr>
          <p:nvPr>
            <p:ph type="title" idx="4294967295"/>
          </p:nvPr>
        </p:nvSpPr>
        <p:spPr>
          <a:xfrm>
            <a:off x="683568" y="1196752"/>
            <a:ext cx="7704856" cy="720080"/>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Tout système de production possède une structure semblable au schéma suivant </a:t>
            </a:r>
            <a:r>
              <a:rPr lang="fr-FR" sz="2000" dirty="0" smtClean="0">
                <a:solidFill>
                  <a:srgbClr val="002060"/>
                </a:solidFill>
              </a:rPr>
              <a:t>:</a:t>
            </a:r>
            <a:endParaRPr lang="fr-FR" sz="2000" dirty="0">
              <a:solidFill>
                <a:srgbClr val="002060"/>
              </a:solidFill>
            </a:endParaRPr>
          </a:p>
        </p:txBody>
      </p:sp>
      <p:sp>
        <p:nvSpPr>
          <p:cNvPr id="14" name="Title 1"/>
          <p:cNvSpPr>
            <a:spLocks noGrp="1"/>
          </p:cNvSpPr>
          <p:nvPr>
            <p:ph type="title" idx="4294967295"/>
          </p:nvPr>
        </p:nvSpPr>
        <p:spPr>
          <a:xfrm>
            <a:off x="827584" y="620688"/>
            <a:ext cx="6050917"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a:solidFill>
                  <a:schemeClr val="accent6">
                    <a:lumMod val="50000"/>
                  </a:schemeClr>
                </a:solidFill>
                <a:latin typeface="Times New Roman" pitchFamily="18" charset="0"/>
                <a:ea typeface="+mn-ea"/>
                <a:cs typeface="Times New Roman" pitchFamily="18" charset="0"/>
              </a:rPr>
              <a:t>Structure d’un système Automatisé de production </a:t>
            </a:r>
            <a:r>
              <a:rPr kumimoji="1" lang="fr-FR" sz="2000" b="1" kern="1200" dirty="0" smtClean="0">
                <a:solidFill>
                  <a:schemeClr val="accent6">
                    <a:lumMod val="50000"/>
                  </a:schemeClr>
                </a:solidFill>
                <a:latin typeface="Times New Roman" pitchFamily="18" charset="0"/>
                <a:ea typeface="+mn-ea"/>
                <a:cs typeface="Times New Roman" pitchFamily="18" charset="0"/>
              </a:rPr>
              <a:t>:</a:t>
            </a:r>
            <a:endParaRPr kumimoji="1" lang="fr-FR" sz="2000" b="1" kern="1200" dirty="0">
              <a:solidFill>
                <a:schemeClr val="accent6">
                  <a:lumMod val="50000"/>
                </a:schemeClr>
              </a:solidFill>
              <a:latin typeface="Times New Roman" pitchFamily="18" charset="0"/>
              <a:ea typeface="+mn-ea"/>
              <a:cs typeface="Times New Roman" pitchFamily="18" charset="0"/>
            </a:endParaRPr>
          </a:p>
        </p:txBody>
      </p:sp>
      <p:pic>
        <p:nvPicPr>
          <p:cNvPr id="8" name="Image 7"/>
          <p:cNvPicPr/>
          <p:nvPr/>
        </p:nvPicPr>
        <p:blipFill>
          <a:blip r:embed="rId2" cstate="print"/>
          <a:srcRect/>
          <a:stretch>
            <a:fillRect/>
          </a:stretch>
        </p:blipFill>
        <p:spPr bwMode="auto">
          <a:xfrm>
            <a:off x="2123728" y="2321076"/>
            <a:ext cx="4968552" cy="3268163"/>
          </a:xfrm>
          <a:prstGeom prst="rect">
            <a:avLst/>
          </a:prstGeom>
          <a:noFill/>
          <a:ln w="9525">
            <a:noFill/>
            <a:miter lim="800000"/>
            <a:headEnd/>
            <a:tailEnd/>
          </a:ln>
        </p:spPr>
      </p:pic>
    </p:spTree>
    <p:extLst>
      <p:ext uri="{BB962C8B-B14F-4D97-AF65-F5344CB8AC3E}">
        <p14:creationId xmlns:p14="http://schemas.microsoft.com/office/powerpoint/2010/main" val="3846855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smtClean="0"/>
              <a:t>17/05/2017</a:t>
            </a:r>
            <a:endParaRPr lang="fr-F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14</a:t>
            </a:fld>
            <a:endParaRPr lang="fr-FR" sz="1400"/>
          </a:p>
        </p:txBody>
      </p:sp>
      <p:sp>
        <p:nvSpPr>
          <p:cNvPr id="6" name="Espace réservé du pied de page 5"/>
          <p:cNvSpPr>
            <a:spLocks noGrp="1"/>
          </p:cNvSpPr>
          <p:nvPr>
            <p:ph type="ftr" sz="quarter" idx="12"/>
          </p:nvPr>
        </p:nvSpPr>
        <p:spPr/>
        <p:txBody>
          <a:bodyPr/>
          <a:lstStyle/>
          <a:p>
            <a:pPr>
              <a:defRPr/>
            </a:pPr>
            <a:r>
              <a:rPr lang="fr-FR" smtClean="0"/>
              <a:t>A.M.Boudries</a:t>
            </a:r>
            <a:endParaRPr lang="fr-FR"/>
          </a:p>
        </p:txBody>
      </p:sp>
      <p:sp>
        <p:nvSpPr>
          <p:cNvPr id="7" name="Title 1"/>
          <p:cNvSpPr>
            <a:spLocks noGrp="1"/>
          </p:cNvSpPr>
          <p:nvPr>
            <p:ph type="title"/>
          </p:nvPr>
        </p:nvSpPr>
        <p:spPr>
          <a:xfrm>
            <a:off x="756277" y="548680"/>
            <a:ext cx="7858180"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smtClean="0">
                <a:solidFill>
                  <a:schemeClr val="accent6">
                    <a:lumMod val="50000"/>
                  </a:schemeClr>
                </a:solidFill>
                <a:latin typeface="Times New Roman" pitchFamily="18" charset="0"/>
                <a:ea typeface="+mn-ea"/>
                <a:cs typeface="Times New Roman" pitchFamily="18" charset="0"/>
              </a:rPr>
              <a:t>L'automatisation :</a:t>
            </a:r>
            <a:endParaRPr kumimoji="1" lang="fr-FR" sz="2000" b="1" kern="1200" dirty="0">
              <a:solidFill>
                <a:schemeClr val="accent6">
                  <a:lumMod val="50000"/>
                </a:schemeClr>
              </a:solidFill>
              <a:latin typeface="Times New Roman" pitchFamily="18" charset="0"/>
              <a:ea typeface="+mn-ea"/>
              <a:cs typeface="Times New Roman" pitchFamily="18" charset="0"/>
            </a:endParaRPr>
          </a:p>
        </p:txBody>
      </p:sp>
      <p:sp>
        <p:nvSpPr>
          <p:cNvPr id="8" name="Title 1"/>
          <p:cNvSpPr>
            <a:spLocks noGrp="1"/>
          </p:cNvSpPr>
          <p:nvPr>
            <p:ph idx="1"/>
          </p:nvPr>
        </p:nvSpPr>
        <p:spPr>
          <a:xfrm>
            <a:off x="539552" y="1124744"/>
            <a:ext cx="8136904" cy="135048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dirty="0">
                <a:solidFill>
                  <a:srgbClr val="002060"/>
                </a:solidFill>
              </a:rPr>
              <a:t>La technique de l'automatisation englobe l'ensemble des procédures </a:t>
            </a:r>
            <a:r>
              <a:rPr lang="fr-FR" dirty="0" smtClean="0">
                <a:solidFill>
                  <a:srgbClr val="002060"/>
                </a:solidFill>
              </a:rPr>
              <a:t>et équipements </a:t>
            </a:r>
            <a:r>
              <a:rPr lang="fr-FR" dirty="0">
                <a:solidFill>
                  <a:srgbClr val="002060"/>
                </a:solidFill>
              </a:rPr>
              <a:t>de travail qui permettent le fonctionnement autonome des installations. Cela comprend les machines, les appareils, les instruments et autres dispositifs. L'intervention humaine n'est que très peu nécessaire.</a:t>
            </a:r>
            <a:endParaRPr lang="fr-FR" sz="2000" dirty="0">
              <a:solidFill>
                <a:srgbClr val="002060"/>
              </a:solidFill>
            </a:endParaRPr>
          </a:p>
        </p:txBody>
      </p:sp>
      <p:pic>
        <p:nvPicPr>
          <p:cNvPr id="9" name="Image 8"/>
          <p:cNvPicPr/>
          <p:nvPr/>
        </p:nvPicPr>
        <p:blipFill>
          <a:blip r:embed="rId2" cstate="print"/>
          <a:srcRect/>
          <a:stretch>
            <a:fillRect/>
          </a:stretch>
        </p:blipFill>
        <p:spPr bwMode="auto">
          <a:xfrm>
            <a:off x="1115616" y="2708920"/>
            <a:ext cx="7488832" cy="3168352"/>
          </a:xfrm>
          <a:prstGeom prst="rect">
            <a:avLst/>
          </a:prstGeom>
          <a:noFill/>
          <a:ln w="9525">
            <a:noFill/>
            <a:miter lim="800000"/>
            <a:headEnd/>
            <a:tailEnd/>
          </a:ln>
        </p:spPr>
      </p:pic>
      <p:sp>
        <p:nvSpPr>
          <p:cNvPr id="10" name="Title 1"/>
          <p:cNvSpPr txBox="1">
            <a:spLocks/>
          </p:cNvSpPr>
          <p:nvPr/>
        </p:nvSpPr>
        <p:spPr bwMode="auto">
          <a:xfrm>
            <a:off x="756277" y="5805264"/>
            <a:ext cx="7853362" cy="5000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9pPr>
          </a:lstStyle>
          <a:p>
            <a:pPr algn="ctr"/>
            <a:r>
              <a:rPr kumimoji="1" lang="fr-FR" sz="2000" b="1" kern="1200" dirty="0" smtClean="0">
                <a:solidFill>
                  <a:srgbClr val="040309"/>
                </a:solidFill>
                <a:latin typeface="Times New Roman" pitchFamily="18" charset="0"/>
                <a:ea typeface="+mn-ea"/>
                <a:cs typeface="Times New Roman" pitchFamily="18" charset="0"/>
              </a:rPr>
              <a:t>Figure </a:t>
            </a:r>
            <a:r>
              <a:rPr lang="fr-FR" sz="2000" b="1" dirty="0">
                <a:solidFill>
                  <a:srgbClr val="040309"/>
                </a:solidFill>
                <a:latin typeface="Times New Roman" pitchFamily="18" charset="0"/>
                <a:ea typeface="+mn-ea"/>
                <a:cs typeface="Times New Roman" pitchFamily="18" charset="0"/>
              </a:rPr>
              <a:t>: Principe d'automatisation</a:t>
            </a:r>
            <a:endParaRPr kumimoji="1" lang="fr-FR" sz="2000" b="1" kern="1200" dirty="0">
              <a:solidFill>
                <a:srgbClr val="040309"/>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809935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15</a:t>
            </a:fld>
            <a:endParaRPr lang="fr-FR" sz="1400"/>
          </a:p>
        </p:txBody>
      </p:sp>
      <p:sp>
        <p:nvSpPr>
          <p:cNvPr id="7" name="Title 1"/>
          <p:cNvSpPr>
            <a:spLocks noGrp="1"/>
          </p:cNvSpPr>
          <p:nvPr>
            <p:ph type="title" idx="4294967295"/>
          </p:nvPr>
        </p:nvSpPr>
        <p:spPr>
          <a:xfrm>
            <a:off x="755576" y="764704"/>
            <a:ext cx="496855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smtClean="0">
                <a:solidFill>
                  <a:schemeClr val="accent6">
                    <a:lumMod val="50000"/>
                  </a:schemeClr>
                </a:solidFill>
                <a:latin typeface="Times New Roman" pitchFamily="18" charset="0"/>
                <a:ea typeface="+mn-ea"/>
                <a:cs typeface="Times New Roman" pitchFamily="18" charset="0"/>
              </a:rPr>
              <a:t>2.5. </a:t>
            </a:r>
            <a:r>
              <a:rPr kumimoji="1" lang="fr-FR" sz="2400" b="1" kern="1200" dirty="0">
                <a:solidFill>
                  <a:schemeClr val="accent6">
                    <a:lumMod val="50000"/>
                  </a:schemeClr>
                </a:solidFill>
                <a:latin typeface="Times New Roman" pitchFamily="18" charset="0"/>
                <a:ea typeface="+mn-ea"/>
                <a:cs typeface="Times New Roman" pitchFamily="18" charset="0"/>
              </a:rPr>
              <a:t>L’aide à la conception</a:t>
            </a:r>
          </a:p>
        </p:txBody>
      </p:sp>
      <p:sp>
        <p:nvSpPr>
          <p:cNvPr id="10" name="Title 1"/>
          <p:cNvSpPr>
            <a:spLocks noGrp="1"/>
          </p:cNvSpPr>
          <p:nvPr>
            <p:ph type="title" idx="4294967295"/>
          </p:nvPr>
        </p:nvSpPr>
        <p:spPr>
          <a:xfrm>
            <a:off x="755576" y="1412776"/>
            <a:ext cx="7704856" cy="136815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 L'aide à la conception repose sur une modélisation du système de production à mettre en place. Le problème de la modélisation est basé sur une analyse du système pour développer un modèle selon la méthode de représentation qui permettra son étude.</a:t>
            </a:r>
          </a:p>
        </p:txBody>
      </p:sp>
      <p:sp>
        <p:nvSpPr>
          <p:cNvPr id="8" name="Title 1"/>
          <p:cNvSpPr>
            <a:spLocks noGrp="1"/>
          </p:cNvSpPr>
          <p:nvPr>
            <p:ph type="title" idx="4294967295"/>
          </p:nvPr>
        </p:nvSpPr>
        <p:spPr>
          <a:xfrm>
            <a:off x="899592" y="2996952"/>
            <a:ext cx="3456384"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smtClean="0">
                <a:solidFill>
                  <a:schemeClr val="accent6">
                    <a:lumMod val="50000"/>
                  </a:schemeClr>
                </a:solidFill>
                <a:latin typeface="Times New Roman" pitchFamily="18" charset="0"/>
                <a:ea typeface="+mn-ea"/>
                <a:cs typeface="Times New Roman" pitchFamily="18" charset="0"/>
              </a:rPr>
              <a:t>2.6. </a:t>
            </a:r>
            <a:r>
              <a:rPr kumimoji="1" lang="fr-FR" sz="2400" b="1" kern="1200" dirty="0">
                <a:solidFill>
                  <a:schemeClr val="accent6">
                    <a:lumMod val="50000"/>
                  </a:schemeClr>
                </a:solidFill>
                <a:latin typeface="Times New Roman" pitchFamily="18" charset="0"/>
                <a:ea typeface="+mn-ea"/>
                <a:cs typeface="Times New Roman" pitchFamily="18" charset="0"/>
              </a:rPr>
              <a:t>conclusion :</a:t>
            </a:r>
          </a:p>
        </p:txBody>
      </p:sp>
      <p:sp>
        <p:nvSpPr>
          <p:cNvPr id="12" name="Title 1"/>
          <p:cNvSpPr>
            <a:spLocks noGrp="1"/>
          </p:cNvSpPr>
          <p:nvPr>
            <p:ph type="title" idx="4294967295"/>
          </p:nvPr>
        </p:nvSpPr>
        <p:spPr>
          <a:xfrm>
            <a:off x="755576" y="3717032"/>
            <a:ext cx="7920880" cy="2016224"/>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 L’objectif de l’automatisation des systèmes est de produire, en ayant recours le moins possible à l’homme, des produits de qualité et ce pour un coût le plus faible possible. Un système automatisé est un ensemble d’éléments en interaction, et organisés dans un but précis : agir sur une matière d’œuvre afin de lui donner une valeur </a:t>
            </a:r>
            <a:r>
              <a:rPr lang="fr-FR" sz="2000" dirty="0" smtClean="0">
                <a:solidFill>
                  <a:srgbClr val="002060"/>
                </a:solidFill>
              </a:rPr>
              <a:t>ajoutée.</a:t>
            </a:r>
            <a:r>
              <a:rPr lang="fr-FR" sz="2000" dirty="0">
                <a:solidFill>
                  <a:srgbClr val="002060"/>
                </a:solidFill>
              </a:rPr>
              <a:t/>
            </a:r>
            <a:br>
              <a:rPr lang="fr-FR" sz="2000" dirty="0">
                <a:solidFill>
                  <a:srgbClr val="002060"/>
                </a:solidFill>
              </a:rPr>
            </a:br>
            <a:r>
              <a:rPr lang="fr-FR" sz="2000" dirty="0">
                <a:solidFill>
                  <a:srgbClr val="002060"/>
                </a:solidFill>
              </a:rPr>
              <a:t> </a:t>
            </a:r>
          </a:p>
        </p:txBody>
      </p:sp>
    </p:spTree>
    <p:extLst>
      <p:ext uri="{BB962C8B-B14F-4D97-AF65-F5344CB8AC3E}">
        <p14:creationId xmlns:p14="http://schemas.microsoft.com/office/powerpoint/2010/main" val="31033989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1340768"/>
            <a:ext cx="5904656" cy="930404"/>
          </a:xfrm>
        </p:spPr>
        <p:txBody>
          <a:bodyPr/>
          <a:lstStyle/>
          <a:p>
            <a:pPr algn="ctr"/>
            <a:r>
              <a:rPr lang="fr-FR" sz="3600" dirty="0">
                <a:solidFill>
                  <a:srgbClr val="1C8838"/>
                </a:solidFill>
                <a:latin typeface="Britannic Bold" pitchFamily="34" charset="0"/>
                <a:cs typeface="+mn-cs"/>
              </a:rPr>
              <a:t>Partie III : </a:t>
            </a:r>
            <a:endParaRPr lang="fr-FR" sz="3600" dirty="0">
              <a:solidFill>
                <a:srgbClr val="1C8838"/>
              </a:solidFill>
              <a:cs typeface="+mn-cs"/>
            </a:endParaRPr>
          </a:p>
        </p:txBody>
      </p:sp>
      <p:sp>
        <p:nvSpPr>
          <p:cNvPr id="4" name="Espace réservé de la date 3"/>
          <p:cNvSpPr>
            <a:spLocks noGrp="1"/>
          </p:cNvSpPr>
          <p:nvPr>
            <p:ph type="dt" sz="half" idx="10"/>
          </p:nvPr>
        </p:nvSpPr>
        <p:spPr>
          <a:xfrm>
            <a:off x="4355976" y="6381328"/>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16</a:t>
            </a:fld>
            <a:endParaRPr lang="fr-FR" sz="1400"/>
          </a:p>
        </p:txBody>
      </p:sp>
      <p:sp>
        <p:nvSpPr>
          <p:cNvPr id="7" name="Titre 2"/>
          <p:cNvSpPr txBox="1">
            <a:spLocks/>
          </p:cNvSpPr>
          <p:nvPr/>
        </p:nvSpPr>
        <p:spPr bwMode="auto">
          <a:xfrm>
            <a:off x="467544" y="2636912"/>
            <a:ext cx="8496944" cy="13681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a:solidFill>
                  <a:srgbClr val="FF0000"/>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9pPr>
          </a:lstStyle>
          <a:p>
            <a:pPr algn="ctr"/>
            <a:r>
              <a:rPr kumimoji="0" lang="fr-FR" sz="3600" kern="0" dirty="0">
                <a:solidFill>
                  <a:schemeClr val="accent6">
                    <a:lumMod val="50000"/>
                  </a:schemeClr>
                </a:solidFill>
                <a:latin typeface="Britannic Bold" pitchFamily="34" charset="0"/>
                <a:cs typeface="+mn-cs"/>
              </a:rPr>
              <a:t>La conception d’une unité de production des bavettes</a:t>
            </a:r>
          </a:p>
        </p:txBody>
      </p:sp>
    </p:spTree>
    <p:extLst>
      <p:ext uri="{BB962C8B-B14F-4D97-AF65-F5344CB8AC3E}">
        <p14:creationId xmlns:p14="http://schemas.microsoft.com/office/powerpoint/2010/main" val="236332882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17</a:t>
            </a:fld>
            <a:endParaRPr lang="fr-FR" sz="1400"/>
          </a:p>
        </p:txBody>
      </p:sp>
      <p:sp>
        <p:nvSpPr>
          <p:cNvPr id="11" name="Title 1"/>
          <p:cNvSpPr>
            <a:spLocks noGrp="1"/>
          </p:cNvSpPr>
          <p:nvPr>
            <p:ph type="title" idx="4294967295"/>
          </p:nvPr>
        </p:nvSpPr>
        <p:spPr>
          <a:xfrm>
            <a:off x="642910" y="785794"/>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3.1. Introduction : </a:t>
            </a:r>
          </a:p>
        </p:txBody>
      </p:sp>
      <p:sp>
        <p:nvSpPr>
          <p:cNvPr id="48" name="Title 1"/>
          <p:cNvSpPr>
            <a:spLocks noGrp="1"/>
          </p:cNvSpPr>
          <p:nvPr>
            <p:ph type="title" idx="4294967295"/>
          </p:nvPr>
        </p:nvSpPr>
        <p:spPr>
          <a:xfrm>
            <a:off x="611560" y="2708920"/>
            <a:ext cx="5616624" cy="644082"/>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3.2</a:t>
            </a:r>
            <a:r>
              <a:rPr kumimoji="1" lang="fr-FR" sz="2400" b="1" kern="1200" dirty="0" smtClean="0">
                <a:solidFill>
                  <a:schemeClr val="accent6">
                    <a:lumMod val="50000"/>
                  </a:schemeClr>
                </a:solidFill>
                <a:latin typeface="Times New Roman" pitchFamily="18" charset="0"/>
                <a:ea typeface="+mn-ea"/>
                <a:cs typeface="Times New Roman" pitchFamily="18" charset="0"/>
              </a:rPr>
              <a:t>. la </a:t>
            </a:r>
            <a:r>
              <a:rPr kumimoji="1" lang="fr-FR" sz="2400" b="1" kern="1200" dirty="0">
                <a:solidFill>
                  <a:schemeClr val="accent6">
                    <a:lumMod val="50000"/>
                  </a:schemeClr>
                </a:solidFill>
                <a:latin typeface="Times New Roman" pitchFamily="18" charset="0"/>
                <a:ea typeface="+mn-ea"/>
                <a:cs typeface="Times New Roman" pitchFamily="18" charset="0"/>
              </a:rPr>
              <a:t>Ligne de fabrication des masques :</a:t>
            </a:r>
          </a:p>
        </p:txBody>
      </p:sp>
      <p:sp>
        <p:nvSpPr>
          <p:cNvPr id="8" name="Title 1"/>
          <p:cNvSpPr>
            <a:spLocks noGrp="1"/>
          </p:cNvSpPr>
          <p:nvPr>
            <p:ph type="title" idx="4294967295"/>
          </p:nvPr>
        </p:nvSpPr>
        <p:spPr>
          <a:xfrm>
            <a:off x="611560" y="1484784"/>
            <a:ext cx="8208912" cy="100811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02060"/>
                </a:solidFill>
              </a:rPr>
              <a:t>L’objet de ce chapitre est la présentation du contexte industriel de ce mémoire et la problématique traitait.</a:t>
            </a:r>
            <a:br>
              <a:rPr lang="fr-FR" sz="1800" dirty="0">
                <a:solidFill>
                  <a:srgbClr val="002060"/>
                </a:solidFill>
              </a:rPr>
            </a:br>
            <a:endParaRPr lang="fr-FR" sz="1800" dirty="0">
              <a:solidFill>
                <a:srgbClr val="002060"/>
              </a:solidFill>
            </a:endParaRPr>
          </a:p>
        </p:txBody>
      </p:sp>
      <p:sp>
        <p:nvSpPr>
          <p:cNvPr id="9" name="Title 1"/>
          <p:cNvSpPr>
            <a:spLocks noGrp="1"/>
          </p:cNvSpPr>
          <p:nvPr>
            <p:ph type="title" idx="4294967295"/>
          </p:nvPr>
        </p:nvSpPr>
        <p:spPr>
          <a:xfrm>
            <a:off x="611560" y="3501008"/>
            <a:ext cx="8280920" cy="64807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02060"/>
                </a:solidFill>
              </a:rPr>
              <a:t> Ligne de production conçue pour la fabrication de masques à trois couches de tissus filtrants. Le masque chirurgical est l’un des plus courant et utilisé des masques</a:t>
            </a:r>
          </a:p>
        </p:txBody>
      </p:sp>
      <p:sp>
        <p:nvSpPr>
          <p:cNvPr id="10" name="Title 1"/>
          <p:cNvSpPr>
            <a:spLocks noGrp="1"/>
          </p:cNvSpPr>
          <p:nvPr>
            <p:ph type="title" idx="4294967295"/>
          </p:nvPr>
        </p:nvSpPr>
        <p:spPr>
          <a:xfrm>
            <a:off x="683568" y="4365104"/>
            <a:ext cx="7632848" cy="360040"/>
          </a:xfr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v"/>
            </a:pPr>
            <a:r>
              <a:rPr lang="fr-FR" sz="1600" b="1" dirty="0" smtClean="0">
                <a:solidFill>
                  <a:srgbClr val="002060"/>
                </a:solidFill>
              </a:rPr>
              <a:t>La </a:t>
            </a:r>
            <a:r>
              <a:rPr lang="fr-FR" sz="1600" b="1" dirty="0">
                <a:solidFill>
                  <a:srgbClr val="002060"/>
                </a:solidFill>
              </a:rPr>
              <a:t>matière première </a:t>
            </a:r>
            <a:r>
              <a:rPr lang="fr-FR" sz="1600" b="1" dirty="0" smtClean="0">
                <a:solidFill>
                  <a:srgbClr val="002060"/>
                </a:solidFill>
              </a:rPr>
              <a:t>:</a:t>
            </a:r>
            <a:endParaRPr lang="fr-FR" sz="1600" b="1" dirty="0">
              <a:solidFill>
                <a:srgbClr val="002060"/>
              </a:solidFill>
            </a:endParaRPr>
          </a:p>
        </p:txBody>
      </p:sp>
      <p:sp>
        <p:nvSpPr>
          <p:cNvPr id="14" name="Title 1"/>
          <p:cNvSpPr>
            <a:spLocks noGrp="1"/>
          </p:cNvSpPr>
          <p:nvPr>
            <p:ph type="title" idx="4294967295"/>
          </p:nvPr>
        </p:nvSpPr>
        <p:spPr>
          <a:xfrm>
            <a:off x="611560" y="4797152"/>
            <a:ext cx="4536504" cy="1296144"/>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02060"/>
                </a:solidFill>
              </a:rPr>
              <a:t>deux couches externes </a:t>
            </a:r>
            <a:r>
              <a:rPr lang="fr-FR" sz="1800" dirty="0" smtClean="0">
                <a:solidFill>
                  <a:srgbClr val="002060"/>
                </a:solidFill>
              </a:rPr>
              <a:t>de </a:t>
            </a:r>
            <a:r>
              <a:rPr lang="fr-FR" sz="1800" dirty="0" err="1" smtClean="0">
                <a:solidFill>
                  <a:srgbClr val="002060"/>
                </a:solidFill>
              </a:rPr>
              <a:t>spundbond</a:t>
            </a:r>
            <a:r>
              <a:rPr lang="fr-FR" sz="1800" dirty="0">
                <a:solidFill>
                  <a:srgbClr val="002060"/>
                </a:solidFill>
              </a:rPr>
              <a:t> et un filtre médical de </a:t>
            </a:r>
            <a:r>
              <a:rPr lang="fr-FR" sz="1800" dirty="0" err="1" smtClean="0">
                <a:solidFill>
                  <a:srgbClr val="002060"/>
                </a:solidFill>
              </a:rPr>
              <a:t>Meltblown</a:t>
            </a:r>
            <a:r>
              <a:rPr lang="fr-FR" sz="1800" dirty="0">
                <a:solidFill>
                  <a:srgbClr val="002060"/>
                </a:solidFill>
              </a:rPr>
              <a:t> </a:t>
            </a:r>
            <a:r>
              <a:rPr lang="fr-FR" sz="1800" dirty="0" smtClean="0">
                <a:solidFill>
                  <a:srgbClr val="002060"/>
                </a:solidFill>
              </a:rPr>
              <a:t>« un </a:t>
            </a:r>
            <a:r>
              <a:rPr lang="fr-FR" sz="1800" dirty="0">
                <a:solidFill>
                  <a:srgbClr val="002060"/>
                </a:solidFill>
              </a:rPr>
              <a:t>matériau textile non tissé est au cœur du filtre des </a:t>
            </a:r>
            <a:r>
              <a:rPr lang="fr-FR" sz="1800" dirty="0" smtClean="0">
                <a:solidFill>
                  <a:srgbClr val="002060"/>
                </a:solidFill>
              </a:rPr>
              <a:t>masques</a:t>
            </a:r>
            <a:r>
              <a:rPr lang="fr-FR" sz="1800" dirty="0">
                <a:solidFill>
                  <a:srgbClr val="002060"/>
                </a:solidFill>
              </a:rPr>
              <a:t> » et un fil de la </a:t>
            </a:r>
            <a:r>
              <a:rPr lang="fr-FR" sz="1800" dirty="0" err="1">
                <a:solidFill>
                  <a:srgbClr val="002060"/>
                </a:solidFill>
              </a:rPr>
              <a:t>barette</a:t>
            </a:r>
            <a:r>
              <a:rPr lang="fr-FR" sz="1800" dirty="0">
                <a:solidFill>
                  <a:srgbClr val="002060"/>
                </a:solidFill>
              </a:rPr>
              <a:t> nasale   </a:t>
            </a:r>
          </a:p>
        </p:txBody>
      </p:sp>
      <p:pic>
        <p:nvPicPr>
          <p:cNvPr id="15" name="Image 14"/>
          <p:cNvPicPr/>
          <p:nvPr/>
        </p:nvPicPr>
        <p:blipFill>
          <a:blip r:embed="rId2" cstate="print">
            <a:extLst>
              <a:ext uri="{28A0092B-C50C-407E-A947-70E740481C1C}">
                <a14:useLocalDpi xmlns:a14="http://schemas.microsoft.com/office/drawing/2010/main" val="0"/>
              </a:ext>
            </a:extLst>
          </a:blip>
          <a:stretch>
            <a:fillRect/>
          </a:stretch>
        </p:blipFill>
        <p:spPr>
          <a:xfrm>
            <a:off x="6413334" y="4437112"/>
            <a:ext cx="2160240" cy="1872208"/>
          </a:xfrm>
          <a:prstGeom prst="rect">
            <a:avLst/>
          </a:prstGeom>
        </p:spPr>
      </p:pic>
    </p:spTree>
    <p:extLst>
      <p:ext uri="{BB962C8B-B14F-4D97-AF65-F5344CB8AC3E}">
        <p14:creationId xmlns:p14="http://schemas.microsoft.com/office/powerpoint/2010/main" val="9734447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ppt_w</p:attrName>
                                        </p:attrNameLst>
                                      </p:cBhvr>
                                      <p:tavLst>
                                        <p:tav tm="0">
                                          <p:val>
                                            <p:fltVal val="0"/>
                                          </p:val>
                                        </p:tav>
                                        <p:tav tm="100000">
                                          <p:val>
                                            <p:strVal val="#ppt_w"/>
                                          </p:val>
                                        </p:tav>
                                      </p:tavLst>
                                    </p:anim>
                                    <p:anim calcmode="lin" valueType="num">
                                      <p:cBhvr>
                                        <p:cTn id="13" dur="1000" fill="hold"/>
                                        <p:tgtEl>
                                          <p:spTgt spid="48"/>
                                        </p:tgtEl>
                                        <p:attrNameLst>
                                          <p:attrName>ppt_h</p:attrName>
                                        </p:attrNameLst>
                                      </p:cBhvr>
                                      <p:tavLst>
                                        <p:tav tm="0">
                                          <p:val>
                                            <p:fltVal val="0"/>
                                          </p:val>
                                        </p:tav>
                                        <p:tav tm="100000">
                                          <p:val>
                                            <p:strVal val="#ppt_h"/>
                                          </p:val>
                                        </p:tav>
                                      </p:tavLst>
                                    </p:anim>
                                    <p:anim calcmode="lin" valueType="num">
                                      <p:cBhvr>
                                        <p:cTn id="14" dur="1000" fill="hold"/>
                                        <p:tgtEl>
                                          <p:spTgt spid="48"/>
                                        </p:tgtEl>
                                        <p:attrNameLst>
                                          <p:attrName>style.rotation</p:attrName>
                                        </p:attrNameLst>
                                      </p:cBhvr>
                                      <p:tavLst>
                                        <p:tav tm="0">
                                          <p:val>
                                            <p:fltVal val="90"/>
                                          </p:val>
                                        </p:tav>
                                        <p:tav tm="100000">
                                          <p:val>
                                            <p:fltVal val="0"/>
                                          </p:val>
                                        </p:tav>
                                      </p:tavLst>
                                    </p:anim>
                                    <p:animEffect transition="in" filter="fade">
                                      <p:cBhvr>
                                        <p:cTn id="15" dur="10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animBg="1"/>
      <p:bldP spid="9" grpId="0" animBg="1"/>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smtClean="0"/>
              <a:t>17/05/2017</a:t>
            </a:r>
            <a:endParaRPr lang="fr-F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18</a:t>
            </a:fld>
            <a:endParaRPr lang="fr-FR" sz="1400"/>
          </a:p>
        </p:txBody>
      </p:sp>
      <p:sp>
        <p:nvSpPr>
          <p:cNvPr id="6" name="Espace réservé du pied de page 5"/>
          <p:cNvSpPr>
            <a:spLocks noGrp="1"/>
          </p:cNvSpPr>
          <p:nvPr>
            <p:ph type="ftr" sz="quarter" idx="12"/>
          </p:nvPr>
        </p:nvSpPr>
        <p:spPr/>
        <p:txBody>
          <a:bodyPr/>
          <a:lstStyle/>
          <a:p>
            <a:pPr>
              <a:defRPr/>
            </a:pPr>
            <a:r>
              <a:rPr lang="fr-FR" smtClean="0"/>
              <a:t>A.M.Boudries</a:t>
            </a:r>
            <a:endParaRPr lang="fr-FR"/>
          </a:p>
        </p:txBody>
      </p:sp>
      <p:sp>
        <p:nvSpPr>
          <p:cNvPr id="7"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a:solidFill>
                  <a:schemeClr val="accent6">
                    <a:lumMod val="50000"/>
                  </a:schemeClr>
                </a:solidFill>
                <a:latin typeface="Times New Roman" pitchFamily="18" charset="0"/>
                <a:ea typeface="+mn-ea"/>
                <a:cs typeface="Times New Roman" pitchFamily="18" charset="0"/>
              </a:rPr>
              <a:t>Modèle de conception proposé </a:t>
            </a:r>
            <a:r>
              <a:rPr kumimoji="1" lang="fr-FR" sz="2000" b="1" kern="1200" dirty="0" smtClean="0">
                <a:solidFill>
                  <a:schemeClr val="accent6">
                    <a:lumMod val="50000"/>
                  </a:schemeClr>
                </a:solidFill>
                <a:latin typeface="Times New Roman" pitchFamily="18" charset="0"/>
                <a:ea typeface="+mn-ea"/>
                <a:cs typeface="Times New Roman" pitchFamily="18" charset="0"/>
              </a:rPr>
              <a:t>:</a:t>
            </a:r>
            <a:endParaRPr kumimoji="1" lang="fr-FR" sz="2000" b="1" kern="1200" dirty="0">
              <a:solidFill>
                <a:schemeClr val="accent6">
                  <a:lumMod val="50000"/>
                </a:schemeClr>
              </a:solidFill>
              <a:latin typeface="Times New Roman" pitchFamily="18" charset="0"/>
              <a:ea typeface="+mn-ea"/>
              <a:cs typeface="Times New Roman" pitchFamily="18" charset="0"/>
            </a:endParaRPr>
          </a:p>
        </p:txBody>
      </p:sp>
      <p:sp>
        <p:nvSpPr>
          <p:cNvPr id="8" name="Title 1"/>
          <p:cNvSpPr>
            <a:spLocks noGrp="1"/>
          </p:cNvSpPr>
          <p:nvPr>
            <p:ph idx="1"/>
          </p:nvPr>
        </p:nvSpPr>
        <p:spPr>
          <a:xfrm>
            <a:off x="539552" y="1124744"/>
            <a:ext cx="7960940" cy="41436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1800" dirty="0">
                <a:solidFill>
                  <a:srgbClr val="002060"/>
                </a:solidFill>
              </a:rPr>
              <a:t>notre réflexion commencée par la limitation des frontières de systèmes comme suit :</a:t>
            </a:r>
          </a:p>
        </p:txBody>
      </p:sp>
      <p:sp>
        <p:nvSpPr>
          <p:cNvPr id="9" name="Chevron 8"/>
          <p:cNvSpPr/>
          <p:nvPr/>
        </p:nvSpPr>
        <p:spPr bwMode="auto">
          <a:xfrm>
            <a:off x="827584" y="1952836"/>
            <a:ext cx="1728192" cy="792088"/>
          </a:xfrm>
          <a:prstGeom prst="chevron">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fr-FR" sz="1800" dirty="0"/>
              <a:t>Produit</a:t>
            </a:r>
          </a:p>
          <a:p>
            <a:pPr algn="l"/>
            <a:r>
              <a:rPr lang="fr-FR" sz="1800" dirty="0"/>
              <a:t> initial</a:t>
            </a:r>
          </a:p>
          <a:p>
            <a:pPr marL="0" marR="0" indent="0" algn="ctr" defTabSz="914400" rtl="0" eaLnBrk="1" fontAlgn="base" latinLnBrk="0" hangingPunct="1">
              <a:lnSpc>
                <a:spcPct val="100000"/>
              </a:lnSpc>
              <a:spcBef>
                <a:spcPct val="0"/>
              </a:spcBef>
              <a:spcAft>
                <a:spcPct val="0"/>
              </a:spcAft>
              <a:buClrTx/>
              <a:buSzTx/>
              <a:buFontTx/>
              <a:buNone/>
              <a:tabLst/>
            </a:pPr>
            <a:endParaRPr kumimoji="1" lang="fr-FR" sz="2000" b="0" i="0" u="none" strike="noStrike" cap="none" normalizeH="0" baseline="0" dirty="0">
              <a:ln>
                <a:noFill/>
              </a:ln>
              <a:solidFill>
                <a:srgbClr val="000000"/>
              </a:solidFill>
              <a:effectLst/>
              <a:latin typeface="Times New Roman" pitchFamily="18" charset="0"/>
              <a:cs typeface="Times New Roman" pitchFamily="18" charset="0"/>
            </a:endParaRPr>
          </a:p>
        </p:txBody>
      </p:sp>
      <p:sp>
        <p:nvSpPr>
          <p:cNvPr id="10" name="Chevron 9"/>
          <p:cNvSpPr/>
          <p:nvPr/>
        </p:nvSpPr>
        <p:spPr bwMode="auto">
          <a:xfrm>
            <a:off x="2411760" y="1844824"/>
            <a:ext cx="3312368" cy="1008112"/>
          </a:xfrm>
          <a:prstGeom prst="chevron">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sz="1800" dirty="0"/>
              <a:t>La fabrication (Les</a:t>
            </a:r>
          </a:p>
          <a:p>
            <a:r>
              <a:rPr lang="fr-FR" sz="1800" dirty="0"/>
              <a:t> machines) Unité de</a:t>
            </a:r>
          </a:p>
          <a:p>
            <a:r>
              <a:rPr lang="fr-FR" sz="1800" dirty="0"/>
              <a:t> production</a:t>
            </a:r>
          </a:p>
          <a:p>
            <a:pPr marL="0" marR="0" indent="0" algn="ctr" defTabSz="914400" rtl="0" eaLnBrk="1" fontAlgn="base" latinLnBrk="0" hangingPunct="1">
              <a:lnSpc>
                <a:spcPct val="100000"/>
              </a:lnSpc>
              <a:spcBef>
                <a:spcPct val="0"/>
              </a:spcBef>
              <a:spcAft>
                <a:spcPct val="0"/>
              </a:spcAft>
              <a:buClrTx/>
              <a:buSzTx/>
              <a:buFontTx/>
              <a:buNone/>
              <a:tabLst/>
            </a:pPr>
            <a:endParaRPr kumimoji="1" lang="fr-FR" sz="2000" b="0" i="0" u="none" strike="noStrike" cap="none" normalizeH="0" baseline="0" dirty="0">
              <a:ln>
                <a:noFill/>
              </a:ln>
              <a:solidFill>
                <a:srgbClr val="000000"/>
              </a:solidFill>
              <a:effectLst/>
              <a:latin typeface="Times New Roman" pitchFamily="18" charset="0"/>
              <a:cs typeface="Times New Roman" pitchFamily="18" charset="0"/>
            </a:endParaRPr>
          </a:p>
        </p:txBody>
      </p:sp>
      <p:sp>
        <p:nvSpPr>
          <p:cNvPr id="11" name="Chevron 10"/>
          <p:cNvSpPr/>
          <p:nvPr/>
        </p:nvSpPr>
        <p:spPr bwMode="auto">
          <a:xfrm>
            <a:off x="5652120" y="1952836"/>
            <a:ext cx="1728192" cy="792088"/>
          </a:xfrm>
          <a:prstGeom prst="chevron">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sz="1800" dirty="0"/>
              <a:t>Produit</a:t>
            </a:r>
          </a:p>
          <a:p>
            <a:r>
              <a:rPr lang="fr-FR" sz="1800" dirty="0"/>
              <a:t> finis</a:t>
            </a:r>
          </a:p>
          <a:p>
            <a:pPr marL="0" marR="0" indent="0" algn="ctr" defTabSz="914400" rtl="0" eaLnBrk="1" fontAlgn="base" latinLnBrk="0" hangingPunct="1">
              <a:lnSpc>
                <a:spcPct val="100000"/>
              </a:lnSpc>
              <a:spcBef>
                <a:spcPct val="0"/>
              </a:spcBef>
              <a:spcAft>
                <a:spcPct val="0"/>
              </a:spcAft>
              <a:buClrTx/>
              <a:buSzTx/>
              <a:buFontTx/>
              <a:buNone/>
              <a:tabLst/>
            </a:pPr>
            <a:endParaRPr kumimoji="1" lang="fr-FR" sz="2000" b="0" i="0" u="none" strike="noStrike" cap="none" normalizeH="0" baseline="0" dirty="0">
              <a:ln>
                <a:noFill/>
              </a:ln>
              <a:solidFill>
                <a:srgbClr val="000000"/>
              </a:solidFill>
              <a:effectLst/>
              <a:latin typeface="Times New Roman" pitchFamily="18" charset="0"/>
              <a:cs typeface="Times New Roman" pitchFamily="18" charset="0"/>
            </a:endParaRPr>
          </a:p>
        </p:txBody>
      </p:sp>
      <p:pic>
        <p:nvPicPr>
          <p:cNvPr id="12" name="Image 11"/>
          <p:cNvPicPr/>
          <p:nvPr/>
        </p:nvPicPr>
        <p:blipFill>
          <a:blip r:embed="rId2" cstate="print">
            <a:extLst>
              <a:ext uri="{28A0092B-C50C-407E-A947-70E740481C1C}">
                <a14:useLocalDpi xmlns:a14="http://schemas.microsoft.com/office/drawing/2010/main" val="0"/>
              </a:ext>
            </a:extLst>
          </a:blip>
          <a:srcRect t="1596" b="1330"/>
          <a:stretch>
            <a:fillRect/>
          </a:stretch>
        </p:blipFill>
        <p:spPr>
          <a:xfrm>
            <a:off x="4485675" y="3068960"/>
            <a:ext cx="4406805" cy="3312368"/>
          </a:xfrm>
          <a:prstGeom prst="rect">
            <a:avLst/>
          </a:prstGeom>
        </p:spPr>
      </p:pic>
      <p:sp>
        <p:nvSpPr>
          <p:cNvPr id="13" name="Title 1"/>
          <p:cNvSpPr txBox="1">
            <a:spLocks/>
          </p:cNvSpPr>
          <p:nvPr/>
        </p:nvSpPr>
        <p:spPr bwMode="auto">
          <a:xfrm>
            <a:off x="532774" y="3356992"/>
            <a:ext cx="3823202" cy="1512168"/>
          </a:xfrm>
          <a:prstGeom prst="rect">
            <a:avLst/>
          </a:prstGeom>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lt1"/>
                </a:solidFill>
                <a:latin typeface="+mn-lt"/>
                <a:ea typeface="+mn-ea"/>
                <a:cs typeface="+mn-cs"/>
              </a:defRPr>
            </a:lvl1pPr>
            <a:lvl2pPr algn="l" rtl="0" eaLnBrk="0" fontAlgn="base" hangingPunct="0">
              <a:spcBef>
                <a:spcPct val="0"/>
              </a:spcBef>
              <a:spcAft>
                <a:spcPct val="0"/>
              </a:spcAft>
              <a:defRPr sz="4400">
                <a:solidFill>
                  <a:schemeClr val="lt1"/>
                </a:solidFill>
                <a:latin typeface="+mn-lt"/>
                <a:ea typeface="+mn-ea"/>
                <a:cs typeface="+mn-cs"/>
              </a:defRPr>
            </a:lvl2pPr>
            <a:lvl3pPr algn="l" rtl="0" eaLnBrk="0" fontAlgn="base" hangingPunct="0">
              <a:spcBef>
                <a:spcPct val="0"/>
              </a:spcBef>
              <a:spcAft>
                <a:spcPct val="0"/>
              </a:spcAft>
              <a:defRPr sz="4400">
                <a:solidFill>
                  <a:schemeClr val="lt1"/>
                </a:solidFill>
                <a:latin typeface="+mn-lt"/>
                <a:ea typeface="+mn-ea"/>
                <a:cs typeface="+mn-cs"/>
              </a:defRPr>
            </a:lvl3pPr>
            <a:lvl4pPr algn="l" rtl="0" eaLnBrk="0" fontAlgn="base" hangingPunct="0">
              <a:spcBef>
                <a:spcPct val="0"/>
              </a:spcBef>
              <a:spcAft>
                <a:spcPct val="0"/>
              </a:spcAft>
              <a:defRPr sz="4400">
                <a:solidFill>
                  <a:schemeClr val="lt1"/>
                </a:solidFill>
                <a:latin typeface="+mn-lt"/>
                <a:ea typeface="+mn-ea"/>
                <a:cs typeface="+mn-cs"/>
              </a:defRPr>
            </a:lvl4pPr>
            <a:lvl5pPr algn="l" rtl="0" eaLnBrk="0" fontAlgn="base" hangingPunct="0">
              <a:spcBef>
                <a:spcPct val="0"/>
              </a:spcBef>
              <a:spcAft>
                <a:spcPct val="0"/>
              </a:spcAft>
              <a:defRPr sz="4400">
                <a:solidFill>
                  <a:schemeClr val="lt1"/>
                </a:solidFill>
                <a:latin typeface="+mn-lt"/>
                <a:ea typeface="+mn-ea"/>
                <a:cs typeface="+mn-cs"/>
              </a:defRPr>
            </a:lvl5pPr>
            <a:lvl6pPr marL="457200" algn="l" rtl="0" eaLnBrk="1" fontAlgn="base" hangingPunct="1">
              <a:spcBef>
                <a:spcPct val="0"/>
              </a:spcBef>
              <a:spcAft>
                <a:spcPct val="0"/>
              </a:spcAft>
              <a:defRPr sz="4400">
                <a:solidFill>
                  <a:schemeClr val="lt1"/>
                </a:solidFill>
                <a:latin typeface="+mn-lt"/>
                <a:ea typeface="+mn-ea"/>
                <a:cs typeface="+mn-cs"/>
              </a:defRPr>
            </a:lvl6pPr>
            <a:lvl7pPr marL="914400" algn="l" rtl="0" eaLnBrk="1" fontAlgn="base" hangingPunct="1">
              <a:spcBef>
                <a:spcPct val="0"/>
              </a:spcBef>
              <a:spcAft>
                <a:spcPct val="0"/>
              </a:spcAft>
              <a:defRPr sz="4400">
                <a:solidFill>
                  <a:schemeClr val="lt1"/>
                </a:solidFill>
                <a:latin typeface="+mn-lt"/>
                <a:ea typeface="+mn-ea"/>
                <a:cs typeface="+mn-cs"/>
              </a:defRPr>
            </a:lvl7pPr>
            <a:lvl8pPr marL="1371600" algn="l" rtl="0" eaLnBrk="1" fontAlgn="base" hangingPunct="1">
              <a:spcBef>
                <a:spcPct val="0"/>
              </a:spcBef>
              <a:spcAft>
                <a:spcPct val="0"/>
              </a:spcAft>
              <a:defRPr sz="4400">
                <a:solidFill>
                  <a:schemeClr val="lt1"/>
                </a:solidFill>
                <a:latin typeface="+mn-lt"/>
                <a:ea typeface="+mn-ea"/>
                <a:cs typeface="+mn-cs"/>
              </a:defRPr>
            </a:lvl8pPr>
            <a:lvl9pPr marL="1828800" algn="l" rtl="0" eaLnBrk="1" fontAlgn="base" hangingPunct="1">
              <a:spcBef>
                <a:spcPct val="0"/>
              </a:spcBef>
              <a:spcAft>
                <a:spcPct val="0"/>
              </a:spcAft>
              <a:defRPr sz="4400">
                <a:solidFill>
                  <a:schemeClr val="lt1"/>
                </a:solidFill>
                <a:latin typeface="+mn-lt"/>
                <a:ea typeface="+mn-ea"/>
                <a:cs typeface="+mn-cs"/>
              </a:defRPr>
            </a:lvl9pPr>
          </a:lstStyle>
          <a:p>
            <a:r>
              <a:rPr kumimoji="0" lang="fr-FR" sz="1800" kern="0" smtClean="0">
                <a:solidFill>
                  <a:srgbClr val="002060"/>
                </a:solidFill>
              </a:rPr>
              <a:t>    Conventionnellement, le produit finis est la conséquence de l’agit de système automatisé de production sur la matière initiale.</a:t>
            </a:r>
            <a:br>
              <a:rPr kumimoji="0" lang="fr-FR" sz="1800" kern="0" smtClean="0">
                <a:solidFill>
                  <a:srgbClr val="002060"/>
                </a:solidFill>
              </a:rPr>
            </a:br>
            <a:r>
              <a:rPr kumimoji="0" lang="fr-FR" sz="1800" kern="0" smtClean="0">
                <a:solidFill>
                  <a:srgbClr val="002060"/>
                </a:solidFill>
              </a:rPr>
              <a:t>    </a:t>
            </a:r>
            <a:endParaRPr kumimoji="0" lang="fr-FR" sz="1800" kern="0" dirty="0">
              <a:solidFill>
                <a:srgbClr val="002060"/>
              </a:solidFill>
            </a:endParaRPr>
          </a:p>
        </p:txBody>
      </p:sp>
    </p:spTree>
    <p:extLst>
      <p:ext uri="{BB962C8B-B14F-4D97-AF65-F5344CB8AC3E}">
        <p14:creationId xmlns:p14="http://schemas.microsoft.com/office/powerpoint/2010/main" val="29499793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19</a:t>
            </a:fld>
            <a:endParaRPr lang="fr-FR" sz="1400"/>
          </a:p>
        </p:txBody>
      </p:sp>
      <p:sp>
        <p:nvSpPr>
          <p:cNvPr id="48" name="Title 1"/>
          <p:cNvSpPr>
            <a:spLocks noGrp="1"/>
          </p:cNvSpPr>
          <p:nvPr>
            <p:ph type="title" idx="4294967295"/>
          </p:nvPr>
        </p:nvSpPr>
        <p:spPr>
          <a:xfrm>
            <a:off x="576581" y="548680"/>
            <a:ext cx="7920880" cy="644082"/>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smtClean="0">
                <a:solidFill>
                  <a:schemeClr val="accent6">
                    <a:lumMod val="50000"/>
                  </a:schemeClr>
                </a:solidFill>
                <a:latin typeface="Times New Roman" pitchFamily="18" charset="0"/>
                <a:ea typeface="+mn-ea"/>
                <a:cs typeface="Times New Roman" pitchFamily="18" charset="0"/>
              </a:rPr>
              <a:t>Description </a:t>
            </a:r>
            <a:r>
              <a:rPr kumimoji="1" lang="fr-FR" sz="2000" b="1" kern="1200" dirty="0">
                <a:solidFill>
                  <a:schemeClr val="accent6">
                    <a:lumMod val="50000"/>
                  </a:schemeClr>
                </a:solidFill>
                <a:latin typeface="Times New Roman" pitchFamily="18" charset="0"/>
                <a:ea typeface="+mn-ea"/>
                <a:cs typeface="Times New Roman" pitchFamily="18" charset="0"/>
              </a:rPr>
              <a:t>du modèle de conception proposé :</a:t>
            </a:r>
          </a:p>
        </p:txBody>
      </p:sp>
      <p:sp>
        <p:nvSpPr>
          <p:cNvPr id="50" name="Title 1"/>
          <p:cNvSpPr>
            <a:spLocks noGrp="1"/>
          </p:cNvSpPr>
          <p:nvPr>
            <p:ph type="title" idx="4294967295"/>
          </p:nvPr>
        </p:nvSpPr>
        <p:spPr>
          <a:xfrm>
            <a:off x="576581" y="1556792"/>
            <a:ext cx="8173416" cy="127786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02060"/>
                </a:solidFill>
              </a:rPr>
              <a:t>Dans cette partie nous choisissons de présenter l’essentielle de notre travail où nous essayons d’éclater notre idée sous forme d’une contribution à la conception  d’une ligne de production,  tout ont présentant les étapes clés du processus d’industrialisation d’une nouvelle ligne de production des bavettes. </a:t>
            </a:r>
          </a:p>
        </p:txBody>
      </p:sp>
      <p:sp>
        <p:nvSpPr>
          <p:cNvPr id="7" name="Rectangle à coins arrondis 6"/>
          <p:cNvSpPr/>
          <p:nvPr/>
        </p:nvSpPr>
        <p:spPr bwMode="auto">
          <a:xfrm>
            <a:off x="1569101" y="3527918"/>
            <a:ext cx="936104" cy="646969"/>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dirty="0"/>
              <a:t>Post 1</a:t>
            </a:r>
          </a:p>
        </p:txBody>
      </p:sp>
      <p:sp>
        <p:nvSpPr>
          <p:cNvPr id="8" name="Rectangle à coins arrondis 7"/>
          <p:cNvSpPr/>
          <p:nvPr/>
        </p:nvSpPr>
        <p:spPr bwMode="auto">
          <a:xfrm>
            <a:off x="2808829" y="3527918"/>
            <a:ext cx="1008112" cy="646969"/>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dirty="0"/>
              <a:t>Post 2</a:t>
            </a:r>
          </a:p>
          <a:p>
            <a:endParaRPr lang="fr-FR" dirty="0"/>
          </a:p>
          <a:p>
            <a:endParaRPr lang="fr-FR" dirty="0"/>
          </a:p>
        </p:txBody>
      </p:sp>
      <p:sp>
        <p:nvSpPr>
          <p:cNvPr id="9" name="Rectangle à coins arrondis 8"/>
          <p:cNvSpPr/>
          <p:nvPr/>
        </p:nvSpPr>
        <p:spPr bwMode="auto">
          <a:xfrm>
            <a:off x="4153461" y="3527918"/>
            <a:ext cx="894300" cy="626148"/>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dirty="0"/>
              <a:t>Post 3</a:t>
            </a:r>
          </a:p>
        </p:txBody>
      </p:sp>
      <p:sp>
        <p:nvSpPr>
          <p:cNvPr id="10" name="Rectangle à coins arrondis 9"/>
          <p:cNvSpPr/>
          <p:nvPr/>
        </p:nvSpPr>
        <p:spPr bwMode="auto">
          <a:xfrm>
            <a:off x="5375057" y="3538328"/>
            <a:ext cx="974678" cy="626148"/>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dirty="0"/>
              <a:t>Post 4</a:t>
            </a:r>
          </a:p>
        </p:txBody>
      </p:sp>
      <p:sp>
        <p:nvSpPr>
          <p:cNvPr id="12" name="Rectangle à coins arrondis 11"/>
          <p:cNvSpPr/>
          <p:nvPr/>
        </p:nvSpPr>
        <p:spPr bwMode="auto">
          <a:xfrm>
            <a:off x="6640851" y="3538328"/>
            <a:ext cx="951928" cy="626148"/>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dirty="0"/>
              <a:t>Post 5</a:t>
            </a:r>
          </a:p>
          <a:p>
            <a:endParaRPr lang="fr-FR" dirty="0"/>
          </a:p>
        </p:txBody>
      </p:sp>
      <p:sp>
        <p:nvSpPr>
          <p:cNvPr id="13" name="Rectangle à coins arrondis 12"/>
          <p:cNvSpPr/>
          <p:nvPr/>
        </p:nvSpPr>
        <p:spPr bwMode="auto">
          <a:xfrm>
            <a:off x="8153013" y="3360286"/>
            <a:ext cx="864096" cy="896474"/>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dirty="0"/>
              <a:t>Produit </a:t>
            </a:r>
          </a:p>
          <a:p>
            <a:r>
              <a:rPr lang="fr-FR" dirty="0"/>
              <a:t>fini</a:t>
            </a:r>
          </a:p>
        </p:txBody>
      </p:sp>
      <p:sp>
        <p:nvSpPr>
          <p:cNvPr id="14" name="Rectangle à coins arrondis 13"/>
          <p:cNvSpPr/>
          <p:nvPr/>
        </p:nvSpPr>
        <p:spPr bwMode="auto">
          <a:xfrm>
            <a:off x="576581" y="3360286"/>
            <a:ext cx="755059" cy="874776"/>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fr-FR" dirty="0"/>
              <a:t>Produit</a:t>
            </a:r>
          </a:p>
          <a:p>
            <a:r>
              <a:rPr lang="fr-FR" dirty="0"/>
              <a:t> initial</a:t>
            </a:r>
          </a:p>
        </p:txBody>
      </p:sp>
      <p:grpSp>
        <p:nvGrpSpPr>
          <p:cNvPr id="15" name="Groupe 14"/>
          <p:cNvGrpSpPr/>
          <p:nvPr/>
        </p:nvGrpSpPr>
        <p:grpSpPr>
          <a:xfrm>
            <a:off x="1331639" y="3741439"/>
            <a:ext cx="256861" cy="316886"/>
            <a:chOff x="1050589" y="753816"/>
            <a:chExt cx="202028" cy="236334"/>
          </a:xfrm>
        </p:grpSpPr>
        <p:sp>
          <p:nvSpPr>
            <p:cNvPr id="16" name="Flèche droite 15"/>
            <p:cNvSpPr/>
            <p:nvPr/>
          </p:nvSpPr>
          <p:spPr>
            <a:xfrm>
              <a:off x="1050589" y="753816"/>
              <a:ext cx="202028" cy="236334"/>
            </a:xfrm>
            <a:prstGeom prs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Flèche droite 4"/>
            <p:cNvSpPr/>
            <p:nvPr/>
          </p:nvSpPr>
          <p:spPr>
            <a:xfrm>
              <a:off x="1050589" y="801083"/>
              <a:ext cx="141420" cy="141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pSp>
        <p:nvGrpSpPr>
          <p:cNvPr id="18" name="Groupe 17"/>
          <p:cNvGrpSpPr/>
          <p:nvPr/>
        </p:nvGrpSpPr>
        <p:grpSpPr>
          <a:xfrm>
            <a:off x="3816941" y="3719004"/>
            <a:ext cx="336520" cy="364706"/>
            <a:chOff x="1050589" y="753816"/>
            <a:chExt cx="202028" cy="236334"/>
          </a:xfrm>
        </p:grpSpPr>
        <p:sp>
          <p:nvSpPr>
            <p:cNvPr id="19" name="Flèche droite 18"/>
            <p:cNvSpPr/>
            <p:nvPr/>
          </p:nvSpPr>
          <p:spPr>
            <a:xfrm>
              <a:off x="1050589" y="753816"/>
              <a:ext cx="202028" cy="236334"/>
            </a:xfrm>
            <a:prstGeom prs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0" name="Flèche droite 4"/>
            <p:cNvSpPr/>
            <p:nvPr/>
          </p:nvSpPr>
          <p:spPr>
            <a:xfrm>
              <a:off x="1050589" y="801083"/>
              <a:ext cx="141420" cy="141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pSp>
        <p:nvGrpSpPr>
          <p:cNvPr id="21" name="Groupe 20"/>
          <p:cNvGrpSpPr/>
          <p:nvPr/>
        </p:nvGrpSpPr>
        <p:grpSpPr>
          <a:xfrm>
            <a:off x="5069538" y="3746113"/>
            <a:ext cx="303624" cy="316886"/>
            <a:chOff x="1050589" y="753816"/>
            <a:chExt cx="202028" cy="236334"/>
          </a:xfrm>
        </p:grpSpPr>
        <p:sp>
          <p:nvSpPr>
            <p:cNvPr id="22" name="Flèche droite 21"/>
            <p:cNvSpPr/>
            <p:nvPr/>
          </p:nvSpPr>
          <p:spPr>
            <a:xfrm>
              <a:off x="1050589" y="753816"/>
              <a:ext cx="202028" cy="236334"/>
            </a:xfrm>
            <a:prstGeom prs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3" name="Flèche droite 4"/>
            <p:cNvSpPr/>
            <p:nvPr/>
          </p:nvSpPr>
          <p:spPr>
            <a:xfrm>
              <a:off x="1050589" y="801083"/>
              <a:ext cx="141420" cy="141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pSp>
        <p:nvGrpSpPr>
          <p:cNvPr id="24" name="Groupe 23"/>
          <p:cNvGrpSpPr/>
          <p:nvPr/>
        </p:nvGrpSpPr>
        <p:grpSpPr>
          <a:xfrm>
            <a:off x="2518505" y="3753386"/>
            <a:ext cx="303624" cy="316886"/>
            <a:chOff x="1050589" y="753816"/>
            <a:chExt cx="202028" cy="236334"/>
          </a:xfrm>
        </p:grpSpPr>
        <p:sp>
          <p:nvSpPr>
            <p:cNvPr id="25" name="Flèche droite 24"/>
            <p:cNvSpPr/>
            <p:nvPr/>
          </p:nvSpPr>
          <p:spPr>
            <a:xfrm>
              <a:off x="1050589" y="753816"/>
              <a:ext cx="202028" cy="236334"/>
            </a:xfrm>
            <a:prstGeom prs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6" name="Flèche droite 4"/>
            <p:cNvSpPr/>
            <p:nvPr/>
          </p:nvSpPr>
          <p:spPr>
            <a:xfrm>
              <a:off x="1050589" y="801083"/>
              <a:ext cx="141420" cy="141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pSp>
        <p:nvGrpSpPr>
          <p:cNvPr id="27" name="Groupe 26"/>
          <p:cNvGrpSpPr/>
          <p:nvPr/>
        </p:nvGrpSpPr>
        <p:grpSpPr>
          <a:xfrm>
            <a:off x="6338121" y="3721674"/>
            <a:ext cx="302730" cy="342322"/>
            <a:chOff x="1050589" y="753816"/>
            <a:chExt cx="202028" cy="236334"/>
          </a:xfrm>
        </p:grpSpPr>
        <p:sp>
          <p:nvSpPr>
            <p:cNvPr id="28" name="Flèche droite 27"/>
            <p:cNvSpPr/>
            <p:nvPr/>
          </p:nvSpPr>
          <p:spPr>
            <a:xfrm>
              <a:off x="1050589" y="753816"/>
              <a:ext cx="202028" cy="236334"/>
            </a:xfrm>
            <a:prstGeom prs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9" name="Flèche droite 4"/>
            <p:cNvSpPr/>
            <p:nvPr/>
          </p:nvSpPr>
          <p:spPr>
            <a:xfrm>
              <a:off x="1050589" y="801083"/>
              <a:ext cx="141420" cy="141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pSp>
        <p:nvGrpSpPr>
          <p:cNvPr id="30" name="Groupe 29"/>
          <p:cNvGrpSpPr/>
          <p:nvPr/>
        </p:nvGrpSpPr>
        <p:grpSpPr>
          <a:xfrm>
            <a:off x="7596336" y="3676258"/>
            <a:ext cx="556677" cy="316886"/>
            <a:chOff x="1050589" y="753816"/>
            <a:chExt cx="202028" cy="236334"/>
          </a:xfrm>
        </p:grpSpPr>
        <p:sp>
          <p:nvSpPr>
            <p:cNvPr id="31" name="Flèche droite 30"/>
            <p:cNvSpPr/>
            <p:nvPr/>
          </p:nvSpPr>
          <p:spPr>
            <a:xfrm>
              <a:off x="1050589" y="753816"/>
              <a:ext cx="202028" cy="236334"/>
            </a:xfrm>
            <a:prstGeom prs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2" name="Flèche droite 4"/>
            <p:cNvSpPr/>
            <p:nvPr/>
          </p:nvSpPr>
          <p:spPr>
            <a:xfrm>
              <a:off x="1050589" y="801083"/>
              <a:ext cx="141420" cy="141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sp>
        <p:nvSpPr>
          <p:cNvPr id="33" name="Title 1"/>
          <p:cNvSpPr>
            <a:spLocks noGrp="1"/>
          </p:cNvSpPr>
          <p:nvPr>
            <p:ph type="title" idx="4294967295"/>
          </p:nvPr>
        </p:nvSpPr>
        <p:spPr>
          <a:xfrm>
            <a:off x="577569" y="4941168"/>
            <a:ext cx="8173416" cy="1008112"/>
          </a:xfr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b" anchorCtr="0" compatLnSpc="1">
            <a:prstTxWarp prst="textNoShape">
              <a:avLst/>
            </a:prstTxWarp>
          </a:bodyPr>
          <a:lstStyle/>
          <a:p>
            <a:r>
              <a:rPr lang="fr-FR" sz="1800" dirty="0">
                <a:solidFill>
                  <a:srgbClr val="002060"/>
                </a:solidFill>
              </a:rPr>
              <a:t>Dans ce cadre nous avons pensé à la possibilité de réaliser une chaîne de production de cette dernière.  Pour cela, on a présente une décomposition fonctionnelle du modèle de conception sous formes des postes organisés comme suit : </a:t>
            </a:r>
          </a:p>
        </p:txBody>
      </p:sp>
    </p:spTree>
    <p:extLst>
      <p:ext uri="{BB962C8B-B14F-4D97-AF65-F5344CB8AC3E}">
        <p14:creationId xmlns:p14="http://schemas.microsoft.com/office/powerpoint/2010/main" val="422267122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par>
                                <p:cTn id="59" presetID="3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1000" fill="hold"/>
                                        <p:tgtEl>
                                          <p:spTgt spid="10"/>
                                        </p:tgtEl>
                                        <p:attrNameLst>
                                          <p:attrName>ppt_w</p:attrName>
                                        </p:attrNameLst>
                                      </p:cBhvr>
                                      <p:tavLst>
                                        <p:tav tm="0">
                                          <p:val>
                                            <p:fltVal val="0"/>
                                          </p:val>
                                        </p:tav>
                                        <p:tav tm="100000">
                                          <p:val>
                                            <p:strVal val="#ppt_w"/>
                                          </p:val>
                                        </p:tav>
                                      </p:tavLst>
                                    </p:anim>
                                    <p:anim calcmode="lin" valueType="num">
                                      <p:cBhvr>
                                        <p:cTn id="68" dur="1000" fill="hold"/>
                                        <p:tgtEl>
                                          <p:spTgt spid="10"/>
                                        </p:tgtEl>
                                        <p:attrNameLst>
                                          <p:attrName>ppt_h</p:attrName>
                                        </p:attrNameLst>
                                      </p:cBhvr>
                                      <p:tavLst>
                                        <p:tav tm="0">
                                          <p:val>
                                            <p:fltVal val="0"/>
                                          </p:val>
                                        </p:tav>
                                        <p:tav tm="100000">
                                          <p:val>
                                            <p:strVal val="#ppt_h"/>
                                          </p:val>
                                        </p:tav>
                                      </p:tavLst>
                                    </p:anim>
                                    <p:anim calcmode="lin" valueType="num">
                                      <p:cBhvr>
                                        <p:cTn id="69" dur="1000" fill="hold"/>
                                        <p:tgtEl>
                                          <p:spTgt spid="10"/>
                                        </p:tgtEl>
                                        <p:attrNameLst>
                                          <p:attrName>style.rotation</p:attrName>
                                        </p:attrNameLst>
                                      </p:cBhvr>
                                      <p:tavLst>
                                        <p:tav tm="0">
                                          <p:val>
                                            <p:fltVal val="90"/>
                                          </p:val>
                                        </p:tav>
                                        <p:tav tm="100000">
                                          <p:val>
                                            <p:fltVal val="0"/>
                                          </p:val>
                                        </p:tav>
                                      </p:tavLst>
                                    </p:anim>
                                    <p:animEffect transition="in" filter="fade">
                                      <p:cBhvr>
                                        <p:cTn id="70" dur="1000"/>
                                        <p:tgtEl>
                                          <p:spTgt spid="10"/>
                                        </p:tgtEl>
                                      </p:cBhvr>
                                    </p:animEffect>
                                  </p:childTnLst>
                                </p:cTn>
                              </p:par>
                              <p:par>
                                <p:cTn id="71" presetID="3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ppt_w</p:attrName>
                                        </p:attrNameLst>
                                      </p:cBhvr>
                                      <p:tavLst>
                                        <p:tav tm="0">
                                          <p:val>
                                            <p:fltVal val="0"/>
                                          </p:val>
                                        </p:tav>
                                        <p:tav tm="100000">
                                          <p:val>
                                            <p:strVal val="#ppt_w"/>
                                          </p:val>
                                        </p:tav>
                                      </p:tavLst>
                                    </p:anim>
                                    <p:anim calcmode="lin" valueType="num">
                                      <p:cBhvr>
                                        <p:cTn id="74" dur="1000" fill="hold"/>
                                        <p:tgtEl>
                                          <p:spTgt spid="27"/>
                                        </p:tgtEl>
                                        <p:attrNameLst>
                                          <p:attrName>ppt_h</p:attrName>
                                        </p:attrNameLst>
                                      </p:cBhvr>
                                      <p:tavLst>
                                        <p:tav tm="0">
                                          <p:val>
                                            <p:fltVal val="0"/>
                                          </p:val>
                                        </p:tav>
                                        <p:tav tm="100000">
                                          <p:val>
                                            <p:strVal val="#ppt_h"/>
                                          </p:val>
                                        </p:tav>
                                      </p:tavLst>
                                    </p:anim>
                                    <p:anim calcmode="lin" valueType="num">
                                      <p:cBhvr>
                                        <p:cTn id="75" dur="1000" fill="hold"/>
                                        <p:tgtEl>
                                          <p:spTgt spid="27"/>
                                        </p:tgtEl>
                                        <p:attrNameLst>
                                          <p:attrName>style.rotation</p:attrName>
                                        </p:attrNameLst>
                                      </p:cBhvr>
                                      <p:tavLst>
                                        <p:tav tm="0">
                                          <p:val>
                                            <p:fltVal val="90"/>
                                          </p:val>
                                        </p:tav>
                                        <p:tav tm="100000">
                                          <p:val>
                                            <p:fltVal val="0"/>
                                          </p:val>
                                        </p:tav>
                                      </p:tavLst>
                                    </p:anim>
                                    <p:animEffect transition="in" filter="fade">
                                      <p:cBhvr>
                                        <p:cTn id="76" dur="1000"/>
                                        <p:tgtEl>
                                          <p:spTgt spid="2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ppt_w</p:attrName>
                                        </p:attrNameLst>
                                      </p:cBhvr>
                                      <p:tavLst>
                                        <p:tav tm="0">
                                          <p:val>
                                            <p:fltVal val="0"/>
                                          </p:val>
                                        </p:tav>
                                        <p:tav tm="100000">
                                          <p:val>
                                            <p:strVal val="#ppt_w"/>
                                          </p:val>
                                        </p:tav>
                                      </p:tavLst>
                                    </p:anim>
                                    <p:anim calcmode="lin" valueType="num">
                                      <p:cBhvr>
                                        <p:cTn id="80" dur="1000" fill="hold"/>
                                        <p:tgtEl>
                                          <p:spTgt spid="12"/>
                                        </p:tgtEl>
                                        <p:attrNameLst>
                                          <p:attrName>ppt_h</p:attrName>
                                        </p:attrNameLst>
                                      </p:cBhvr>
                                      <p:tavLst>
                                        <p:tav tm="0">
                                          <p:val>
                                            <p:fltVal val="0"/>
                                          </p:val>
                                        </p:tav>
                                        <p:tav tm="100000">
                                          <p:val>
                                            <p:strVal val="#ppt_h"/>
                                          </p:val>
                                        </p:tav>
                                      </p:tavLst>
                                    </p:anim>
                                    <p:anim calcmode="lin" valueType="num">
                                      <p:cBhvr>
                                        <p:cTn id="81" dur="1000" fill="hold"/>
                                        <p:tgtEl>
                                          <p:spTgt spid="12"/>
                                        </p:tgtEl>
                                        <p:attrNameLst>
                                          <p:attrName>style.rotation</p:attrName>
                                        </p:attrNameLst>
                                      </p:cBhvr>
                                      <p:tavLst>
                                        <p:tav tm="0">
                                          <p:val>
                                            <p:fltVal val="90"/>
                                          </p:val>
                                        </p:tav>
                                        <p:tav tm="100000">
                                          <p:val>
                                            <p:fltVal val="0"/>
                                          </p:val>
                                        </p:tav>
                                      </p:tavLst>
                                    </p:anim>
                                    <p:animEffect transition="in" filter="fade">
                                      <p:cBhvr>
                                        <p:cTn id="82" dur="1000"/>
                                        <p:tgtEl>
                                          <p:spTgt spid="12"/>
                                        </p:tgtEl>
                                      </p:cBhvr>
                                    </p:animEffect>
                                  </p:childTnLst>
                                </p:cTn>
                              </p:par>
                              <p:par>
                                <p:cTn id="83" presetID="31"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fltVal val="0"/>
                                          </p:val>
                                        </p:tav>
                                        <p:tav tm="100000">
                                          <p:val>
                                            <p:strVal val="#ppt_w"/>
                                          </p:val>
                                        </p:tav>
                                      </p:tavLst>
                                    </p:anim>
                                    <p:anim calcmode="lin" valueType="num">
                                      <p:cBhvr>
                                        <p:cTn id="86" dur="1000" fill="hold"/>
                                        <p:tgtEl>
                                          <p:spTgt spid="30"/>
                                        </p:tgtEl>
                                        <p:attrNameLst>
                                          <p:attrName>ppt_h</p:attrName>
                                        </p:attrNameLst>
                                      </p:cBhvr>
                                      <p:tavLst>
                                        <p:tav tm="0">
                                          <p:val>
                                            <p:fltVal val="0"/>
                                          </p:val>
                                        </p:tav>
                                        <p:tav tm="100000">
                                          <p:val>
                                            <p:strVal val="#ppt_h"/>
                                          </p:val>
                                        </p:tav>
                                      </p:tavLst>
                                    </p:anim>
                                    <p:anim calcmode="lin" valueType="num">
                                      <p:cBhvr>
                                        <p:cTn id="87" dur="1000" fill="hold"/>
                                        <p:tgtEl>
                                          <p:spTgt spid="30"/>
                                        </p:tgtEl>
                                        <p:attrNameLst>
                                          <p:attrName>style.rotation</p:attrName>
                                        </p:attrNameLst>
                                      </p:cBhvr>
                                      <p:tavLst>
                                        <p:tav tm="0">
                                          <p:val>
                                            <p:fltVal val="90"/>
                                          </p:val>
                                        </p:tav>
                                        <p:tav tm="100000">
                                          <p:val>
                                            <p:fltVal val="0"/>
                                          </p:val>
                                        </p:tav>
                                      </p:tavLst>
                                    </p:anim>
                                    <p:animEffect transition="in" filter="fade">
                                      <p:cBhvr>
                                        <p:cTn id="88" dur="10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1000" fill="hold"/>
                                        <p:tgtEl>
                                          <p:spTgt spid="13"/>
                                        </p:tgtEl>
                                        <p:attrNameLst>
                                          <p:attrName>ppt_w</p:attrName>
                                        </p:attrNameLst>
                                      </p:cBhvr>
                                      <p:tavLst>
                                        <p:tav tm="0">
                                          <p:val>
                                            <p:fltVal val="0"/>
                                          </p:val>
                                        </p:tav>
                                        <p:tav tm="100000">
                                          <p:val>
                                            <p:strVal val="#ppt_w"/>
                                          </p:val>
                                        </p:tav>
                                      </p:tavLst>
                                    </p:anim>
                                    <p:anim calcmode="lin" valueType="num">
                                      <p:cBhvr>
                                        <p:cTn id="94" dur="1000" fill="hold"/>
                                        <p:tgtEl>
                                          <p:spTgt spid="13"/>
                                        </p:tgtEl>
                                        <p:attrNameLst>
                                          <p:attrName>ppt_h</p:attrName>
                                        </p:attrNameLst>
                                      </p:cBhvr>
                                      <p:tavLst>
                                        <p:tav tm="0">
                                          <p:val>
                                            <p:fltVal val="0"/>
                                          </p:val>
                                        </p:tav>
                                        <p:tav tm="100000">
                                          <p:val>
                                            <p:strVal val="#ppt_h"/>
                                          </p:val>
                                        </p:tav>
                                      </p:tavLst>
                                    </p:anim>
                                    <p:anim calcmode="lin" valueType="num">
                                      <p:cBhvr>
                                        <p:cTn id="95" dur="1000" fill="hold"/>
                                        <p:tgtEl>
                                          <p:spTgt spid="13"/>
                                        </p:tgtEl>
                                        <p:attrNameLst>
                                          <p:attrName>style.rotation</p:attrName>
                                        </p:attrNameLst>
                                      </p:cBhvr>
                                      <p:tavLst>
                                        <p:tav tm="0">
                                          <p:val>
                                            <p:fltVal val="90"/>
                                          </p:val>
                                        </p:tav>
                                        <p:tav tm="100000">
                                          <p:val>
                                            <p:fltVal val="0"/>
                                          </p:val>
                                        </p:tav>
                                      </p:tavLst>
                                    </p:anim>
                                    <p:animEffect transition="in" filter="fade">
                                      <p:cBhvr>
                                        <p:cTn id="96" dur="10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circle(in)">
                                      <p:cBhvr>
                                        <p:cTn id="10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animBg="1"/>
      <p:bldP spid="7" grpId="0" animBg="1"/>
      <p:bldP spid="8" grpId="0" animBg="1"/>
      <p:bldP spid="9" grpId="0" animBg="1"/>
      <p:bldP spid="10" grpId="0" animBg="1"/>
      <p:bldP spid="12" grpId="0" animBg="1"/>
      <p:bldP spid="13" grpId="0" animBg="1"/>
      <p:bldP spid="14"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15616" y="2276872"/>
            <a:ext cx="7560840" cy="3744416"/>
          </a:xfrm>
        </p:spPr>
        <p:txBody>
          <a:bodyPr/>
          <a:lstStyle/>
          <a:p>
            <a:pPr lvl="0" algn="just">
              <a:lnSpc>
                <a:spcPct val="150000"/>
              </a:lnSpc>
              <a:buBlip>
                <a:blip r:embed="rId2"/>
              </a:buBlip>
            </a:pPr>
            <a:r>
              <a:rPr lang="fr-FR" sz="2400" b="1" dirty="0">
                <a:solidFill>
                  <a:schemeClr val="tx1">
                    <a:lumMod val="50000"/>
                  </a:schemeClr>
                </a:solidFill>
                <a:latin typeface="Georgia" pitchFamily="18" charset="0"/>
              </a:rPr>
              <a:t>Introduction générale</a:t>
            </a:r>
          </a:p>
          <a:p>
            <a:pPr lvl="0" algn="just">
              <a:lnSpc>
                <a:spcPct val="150000"/>
              </a:lnSpc>
              <a:buBlip>
                <a:blip r:embed="rId2"/>
              </a:buBlip>
            </a:pPr>
            <a:r>
              <a:rPr lang="fr-FR" sz="2400" b="1" dirty="0">
                <a:solidFill>
                  <a:srgbClr val="5B5249">
                    <a:lumMod val="50000"/>
                  </a:srgbClr>
                </a:solidFill>
                <a:latin typeface="Georgia" pitchFamily="18" charset="0"/>
              </a:rPr>
              <a:t>Les bavettes-motivation de la fabrication</a:t>
            </a:r>
          </a:p>
          <a:p>
            <a:pPr lvl="0" algn="just">
              <a:lnSpc>
                <a:spcPct val="150000"/>
              </a:lnSpc>
              <a:buBlip>
                <a:blip r:embed="rId2"/>
              </a:buBlip>
            </a:pPr>
            <a:r>
              <a:rPr lang="fr-FR" sz="2400" b="1" dirty="0" smtClean="0">
                <a:solidFill>
                  <a:schemeClr val="tx1">
                    <a:lumMod val="50000"/>
                  </a:schemeClr>
                </a:solidFill>
                <a:latin typeface="Georgia" pitchFamily="18" charset="0"/>
              </a:rPr>
              <a:t>Généralités </a:t>
            </a:r>
            <a:r>
              <a:rPr lang="fr-FR" sz="2400" b="1" dirty="0">
                <a:solidFill>
                  <a:schemeClr val="tx1">
                    <a:lumMod val="50000"/>
                  </a:schemeClr>
                </a:solidFill>
                <a:latin typeface="Georgia" pitchFamily="18" charset="0"/>
              </a:rPr>
              <a:t>sur le système automatisé de </a:t>
            </a:r>
            <a:r>
              <a:rPr lang="fr-FR" sz="2400" b="1" dirty="0" smtClean="0">
                <a:solidFill>
                  <a:schemeClr val="tx1">
                    <a:lumMod val="50000"/>
                  </a:schemeClr>
                </a:solidFill>
                <a:latin typeface="Georgia" pitchFamily="18" charset="0"/>
              </a:rPr>
              <a:t>production </a:t>
            </a:r>
          </a:p>
          <a:p>
            <a:pPr lvl="0" algn="just">
              <a:lnSpc>
                <a:spcPct val="150000"/>
              </a:lnSpc>
              <a:buBlip>
                <a:blip r:embed="rId2"/>
              </a:buBlip>
            </a:pPr>
            <a:r>
              <a:rPr lang="fr-FR" sz="2400" b="1" dirty="0" smtClean="0">
                <a:solidFill>
                  <a:schemeClr val="tx1">
                    <a:lumMod val="50000"/>
                  </a:schemeClr>
                </a:solidFill>
                <a:latin typeface="Georgia" pitchFamily="18" charset="0"/>
              </a:rPr>
              <a:t>La </a:t>
            </a:r>
            <a:r>
              <a:rPr lang="fr-FR" sz="2400" b="1" dirty="0">
                <a:solidFill>
                  <a:schemeClr val="tx1">
                    <a:lumMod val="50000"/>
                  </a:schemeClr>
                </a:solidFill>
                <a:latin typeface="Georgia" pitchFamily="18" charset="0"/>
              </a:rPr>
              <a:t>conception d’une unité de production des bavettes</a:t>
            </a:r>
          </a:p>
          <a:p>
            <a:pPr lvl="0" algn="just">
              <a:lnSpc>
                <a:spcPct val="150000"/>
              </a:lnSpc>
              <a:buBlip>
                <a:blip r:embed="rId2"/>
              </a:buBlip>
            </a:pPr>
            <a:r>
              <a:rPr lang="fr-FR" sz="2400" b="1" dirty="0">
                <a:solidFill>
                  <a:schemeClr val="tx1">
                    <a:lumMod val="50000"/>
                  </a:schemeClr>
                </a:solidFill>
                <a:latin typeface="Georgia" pitchFamily="18" charset="0"/>
              </a:rPr>
              <a:t>Conclusion Générale</a:t>
            </a:r>
          </a:p>
          <a:p>
            <a:pPr lvl="0" algn="just">
              <a:lnSpc>
                <a:spcPct val="150000"/>
              </a:lnSpc>
            </a:pPr>
            <a:endParaRPr lang="fr-FR" sz="2400" b="1" dirty="0">
              <a:solidFill>
                <a:schemeClr val="tx1">
                  <a:lumMod val="50000"/>
                </a:schemeClr>
              </a:solidFill>
              <a:latin typeface="Georgia" pitchFamily="18" charset="0"/>
            </a:endParaRPr>
          </a:p>
          <a:p>
            <a:endParaRPr lang="fr-FR" b="1" dirty="0">
              <a:solidFill>
                <a:schemeClr val="tx1">
                  <a:lumMod val="50000"/>
                </a:schemeClr>
              </a:solidFill>
            </a:endParaRPr>
          </a:p>
          <a:p>
            <a:pPr lvl="0"/>
            <a:endParaRPr lang="fr-FR" b="1" dirty="0">
              <a:solidFill>
                <a:schemeClr val="tx1">
                  <a:lumMod val="50000"/>
                </a:schemeClr>
              </a:solidFill>
            </a:endParaRPr>
          </a:p>
          <a:p>
            <a:endParaRPr lang="fr-FR" dirty="0"/>
          </a:p>
        </p:txBody>
      </p:sp>
      <p:sp>
        <p:nvSpPr>
          <p:cNvPr id="3" name="Titre 2"/>
          <p:cNvSpPr>
            <a:spLocks noGrp="1"/>
          </p:cNvSpPr>
          <p:nvPr>
            <p:ph type="title"/>
          </p:nvPr>
        </p:nvSpPr>
        <p:spPr>
          <a:xfrm>
            <a:off x="683568" y="1412776"/>
            <a:ext cx="7858180" cy="500066"/>
          </a:xfrm>
        </p:spPr>
        <p:txBody>
          <a:bodyPr/>
          <a:lstStyle/>
          <a:p>
            <a:pPr algn="ctr"/>
            <a:r>
              <a:rPr lang="fr-FR" sz="3600" b="1" i="1" dirty="0">
                <a:solidFill>
                  <a:schemeClr val="accent2">
                    <a:lumMod val="50000"/>
                  </a:schemeClr>
                </a:solidFill>
              </a:rPr>
              <a:t>Plan de la présentation</a:t>
            </a:r>
            <a:endParaRPr lang="fr-FR" sz="3600" b="1" i="1" dirty="0"/>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a:t>
            </a:fld>
            <a:endParaRPr lang="fr-FR" sz="1400"/>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20</a:t>
            </a:fld>
            <a:endParaRPr lang="fr-FR" sz="1400"/>
          </a:p>
        </p:txBody>
      </p:sp>
      <p:sp>
        <p:nvSpPr>
          <p:cNvPr id="11" name="Title 1"/>
          <p:cNvSpPr>
            <a:spLocks noGrp="1"/>
          </p:cNvSpPr>
          <p:nvPr>
            <p:ph type="title" idx="4294967295"/>
          </p:nvPr>
        </p:nvSpPr>
        <p:spPr>
          <a:xfrm>
            <a:off x="899592" y="5013176"/>
            <a:ext cx="1048770" cy="428058"/>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a:solidFill>
                  <a:srgbClr val="040309"/>
                </a:solidFill>
                <a:latin typeface="Times New Roman" pitchFamily="18" charset="0"/>
                <a:ea typeface="+mn-ea"/>
                <a:cs typeface="Times New Roman" pitchFamily="18" charset="0"/>
              </a:rPr>
              <a:t>Post 3 :</a:t>
            </a:r>
          </a:p>
        </p:txBody>
      </p:sp>
      <p:sp>
        <p:nvSpPr>
          <p:cNvPr id="6" name="Title 1"/>
          <p:cNvSpPr>
            <a:spLocks noGrp="1"/>
          </p:cNvSpPr>
          <p:nvPr>
            <p:ph type="title" idx="4294967295"/>
          </p:nvPr>
        </p:nvSpPr>
        <p:spPr>
          <a:xfrm>
            <a:off x="539552" y="3635990"/>
            <a:ext cx="6205437" cy="116116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600" dirty="0">
                <a:solidFill>
                  <a:srgbClr val="002060"/>
                </a:solidFill>
              </a:rPr>
              <a:t>- </a:t>
            </a:r>
            <a:r>
              <a:rPr lang="fr-FR" sz="1600" dirty="0" err="1">
                <a:solidFill>
                  <a:srgbClr val="002060"/>
                </a:solidFill>
              </a:rPr>
              <a:t>Complexage</a:t>
            </a:r>
            <a:r>
              <a:rPr lang="fr-FR" sz="1600" dirty="0">
                <a:solidFill>
                  <a:srgbClr val="002060"/>
                </a:solidFill>
              </a:rPr>
              <a:t> et Soudage par ultrasons du trois couches </a:t>
            </a:r>
            <a:r>
              <a:rPr lang="fr-FR" sz="1600" dirty="0" err="1">
                <a:solidFill>
                  <a:srgbClr val="002060"/>
                </a:solidFill>
              </a:rPr>
              <a:t>ensemble,plié</a:t>
            </a:r>
            <a:r>
              <a:rPr lang="fr-FR" sz="1600" dirty="0">
                <a:solidFill>
                  <a:srgbClr val="002060"/>
                </a:solidFill>
              </a:rPr>
              <a:t> le tissu dans La couche extérieur </a:t>
            </a:r>
            <a:br>
              <a:rPr lang="fr-FR" sz="1600" dirty="0">
                <a:solidFill>
                  <a:srgbClr val="002060"/>
                </a:solidFill>
              </a:rPr>
            </a:br>
            <a:r>
              <a:rPr lang="fr-FR" sz="1600" dirty="0">
                <a:solidFill>
                  <a:srgbClr val="002060"/>
                </a:solidFill>
              </a:rPr>
              <a:t>- Découpe et pose de la </a:t>
            </a:r>
            <a:r>
              <a:rPr lang="fr-FR" sz="1600" dirty="0" err="1">
                <a:solidFill>
                  <a:srgbClr val="002060"/>
                </a:solidFill>
              </a:rPr>
              <a:t>barette</a:t>
            </a:r>
            <a:r>
              <a:rPr lang="fr-FR" sz="1600" dirty="0">
                <a:solidFill>
                  <a:srgbClr val="002060"/>
                </a:solidFill>
              </a:rPr>
              <a:t> nasale </a:t>
            </a:r>
            <a:br>
              <a:rPr lang="fr-FR" sz="1600" dirty="0">
                <a:solidFill>
                  <a:srgbClr val="002060"/>
                </a:solidFill>
              </a:rPr>
            </a:br>
            <a:r>
              <a:rPr lang="fr-FR" sz="1600" dirty="0">
                <a:solidFill>
                  <a:srgbClr val="002060"/>
                </a:solidFill>
              </a:rPr>
              <a:t>- Découpage du tissu </a:t>
            </a:r>
            <a:r>
              <a:rPr lang="fr-FR" sz="1600" dirty="0" smtClean="0">
                <a:solidFill>
                  <a:srgbClr val="002060"/>
                </a:solidFill>
              </a:rPr>
              <a:t>et </a:t>
            </a:r>
            <a:r>
              <a:rPr lang="fr-FR" sz="1600" dirty="0">
                <a:solidFill>
                  <a:srgbClr val="002060"/>
                </a:solidFill>
              </a:rPr>
              <a:t>transféré à l'étape suivante.</a:t>
            </a:r>
          </a:p>
        </p:txBody>
      </p:sp>
      <p:sp>
        <p:nvSpPr>
          <p:cNvPr id="8" name="Title 1"/>
          <p:cNvSpPr>
            <a:spLocks noGrp="1"/>
          </p:cNvSpPr>
          <p:nvPr>
            <p:ph type="title" idx="4294967295"/>
          </p:nvPr>
        </p:nvSpPr>
        <p:spPr>
          <a:xfrm>
            <a:off x="899592" y="3046724"/>
            <a:ext cx="1048770" cy="356050"/>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a:solidFill>
                  <a:srgbClr val="040309"/>
                </a:solidFill>
                <a:latin typeface="Times New Roman" pitchFamily="18" charset="0"/>
                <a:ea typeface="+mn-ea"/>
                <a:cs typeface="Times New Roman" pitchFamily="18" charset="0"/>
              </a:rPr>
              <a:t>Post 2 :</a:t>
            </a:r>
          </a:p>
        </p:txBody>
      </p:sp>
      <p:sp>
        <p:nvSpPr>
          <p:cNvPr id="9" name="Title 1"/>
          <p:cNvSpPr>
            <a:spLocks noGrp="1"/>
          </p:cNvSpPr>
          <p:nvPr>
            <p:ph type="title" idx="4294967295"/>
          </p:nvPr>
        </p:nvSpPr>
        <p:spPr>
          <a:xfrm>
            <a:off x="539552" y="5589240"/>
            <a:ext cx="5904655" cy="685019"/>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600" dirty="0">
                <a:solidFill>
                  <a:srgbClr val="002060"/>
                </a:solidFill>
              </a:rPr>
              <a:t>- soudage du contour d'oreille 1 et soudage du contour d'oreille 2 ensemble, pliage, soudage des bords.</a:t>
            </a:r>
          </a:p>
        </p:txBody>
      </p:sp>
      <p:pic>
        <p:nvPicPr>
          <p:cNvPr id="15" name="Image 14"/>
          <p:cNvPicPr/>
          <p:nvPr/>
        </p:nvPicPr>
        <p:blipFill>
          <a:blip r:embed="rId2" cstate="print">
            <a:extLst>
              <a:ext uri="{28A0092B-C50C-407E-A947-70E740481C1C}">
                <a14:useLocalDpi xmlns:a14="http://schemas.microsoft.com/office/drawing/2010/main" val="0"/>
              </a:ext>
            </a:extLst>
          </a:blip>
          <a:stretch>
            <a:fillRect/>
          </a:stretch>
        </p:blipFill>
        <p:spPr>
          <a:xfrm>
            <a:off x="7164288" y="2492896"/>
            <a:ext cx="1728192" cy="1152128"/>
          </a:xfrm>
          <a:prstGeom prst="rect">
            <a:avLst/>
          </a:prstGeom>
        </p:spPr>
      </p:pic>
      <p:pic>
        <p:nvPicPr>
          <p:cNvPr id="16" name="Image 15"/>
          <p:cNvPicPr/>
          <p:nvPr/>
        </p:nvPicPr>
        <p:blipFill>
          <a:blip r:embed="rId3" cstate="print">
            <a:extLst>
              <a:ext uri="{28A0092B-C50C-407E-A947-70E740481C1C}">
                <a14:useLocalDpi xmlns:a14="http://schemas.microsoft.com/office/drawing/2010/main" val="0"/>
              </a:ext>
            </a:extLst>
          </a:blip>
          <a:stretch>
            <a:fillRect/>
          </a:stretch>
        </p:blipFill>
        <p:spPr>
          <a:xfrm>
            <a:off x="7164288" y="3780067"/>
            <a:ext cx="1728192" cy="1209928"/>
          </a:xfrm>
          <a:prstGeom prst="rect">
            <a:avLst/>
          </a:prstGeom>
        </p:spPr>
      </p:pic>
      <p:pic>
        <p:nvPicPr>
          <p:cNvPr id="17" name="Image 16"/>
          <p:cNvPicPr/>
          <p:nvPr/>
        </p:nvPicPr>
        <p:blipFill>
          <a:blip r:embed="rId4" cstate="print">
            <a:extLst>
              <a:ext uri="{28A0092B-C50C-407E-A947-70E740481C1C}">
                <a14:useLocalDpi xmlns:a14="http://schemas.microsoft.com/office/drawing/2010/main" val="0"/>
              </a:ext>
            </a:extLst>
          </a:blip>
          <a:stretch>
            <a:fillRect/>
          </a:stretch>
        </p:blipFill>
        <p:spPr>
          <a:xfrm>
            <a:off x="7119064" y="5013176"/>
            <a:ext cx="1773416" cy="1368152"/>
          </a:xfrm>
          <a:prstGeom prst="rect">
            <a:avLst/>
          </a:prstGeom>
        </p:spPr>
      </p:pic>
      <p:sp>
        <p:nvSpPr>
          <p:cNvPr id="14" name="Rectangle 13"/>
          <p:cNvSpPr/>
          <p:nvPr/>
        </p:nvSpPr>
        <p:spPr bwMode="auto">
          <a:xfrm>
            <a:off x="827584" y="651296"/>
            <a:ext cx="10227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fr-FR" sz="2000" b="1" i="0" u="none" strike="noStrike" cap="none" normalizeH="0" baseline="0" dirty="0">
                <a:ln>
                  <a:noFill/>
                </a:ln>
                <a:solidFill>
                  <a:srgbClr val="000000"/>
                </a:solidFill>
                <a:effectLst/>
                <a:latin typeface="Times New Roman" pitchFamily="18" charset="0"/>
                <a:cs typeface="Times New Roman" pitchFamily="18" charset="0"/>
              </a:rPr>
              <a:t>Post 1 :</a:t>
            </a:r>
          </a:p>
        </p:txBody>
      </p:sp>
      <p:sp>
        <p:nvSpPr>
          <p:cNvPr id="19" name="Title 1"/>
          <p:cNvSpPr>
            <a:spLocks noGrp="1"/>
          </p:cNvSpPr>
          <p:nvPr>
            <p:ph type="title" idx="4294967295"/>
          </p:nvPr>
        </p:nvSpPr>
        <p:spPr>
          <a:xfrm>
            <a:off x="539552" y="1104214"/>
            <a:ext cx="6362653" cy="1275721"/>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02060"/>
                </a:solidFill>
              </a:rPr>
              <a:t>L’unité de production reçoit des produits initiaux : produit A (Deux Rouleau de </a:t>
            </a:r>
            <a:r>
              <a:rPr lang="fr-FR" sz="1800" dirty="0" err="1">
                <a:solidFill>
                  <a:srgbClr val="002060"/>
                </a:solidFill>
              </a:rPr>
              <a:t>Spunbond</a:t>
            </a:r>
            <a:r>
              <a:rPr lang="fr-FR" sz="1800" dirty="0">
                <a:solidFill>
                  <a:srgbClr val="002060"/>
                </a:solidFill>
              </a:rPr>
              <a:t> ),  produit B (Rouleau de </a:t>
            </a:r>
            <a:r>
              <a:rPr lang="fr-FR" sz="1800" dirty="0" err="1">
                <a:solidFill>
                  <a:srgbClr val="002060"/>
                </a:solidFill>
              </a:rPr>
              <a:t>Meltblown</a:t>
            </a:r>
            <a:r>
              <a:rPr lang="fr-FR" sz="1800" dirty="0">
                <a:solidFill>
                  <a:srgbClr val="002060"/>
                </a:solidFill>
              </a:rPr>
              <a:t>) et produit C (Fil de la </a:t>
            </a:r>
            <a:r>
              <a:rPr lang="fr-FR" sz="1800" dirty="0" err="1">
                <a:solidFill>
                  <a:srgbClr val="002060"/>
                </a:solidFill>
              </a:rPr>
              <a:t>barette</a:t>
            </a:r>
            <a:r>
              <a:rPr lang="fr-FR" sz="1800" dirty="0">
                <a:solidFill>
                  <a:srgbClr val="002060"/>
                </a:solidFill>
              </a:rPr>
              <a:t> nasale), l’ensemble sont tirés par la machine.</a:t>
            </a:r>
          </a:p>
        </p:txBody>
      </p:sp>
      <p:pic>
        <p:nvPicPr>
          <p:cNvPr id="20" name="Image 19"/>
          <p:cNvPicPr/>
          <p:nvPr/>
        </p:nvPicPr>
        <p:blipFill>
          <a:blip r:embed="rId5" cstate="print">
            <a:extLst>
              <a:ext uri="{28A0092B-C50C-407E-A947-70E740481C1C}">
                <a14:useLocalDpi xmlns:a14="http://schemas.microsoft.com/office/drawing/2010/main" val="0"/>
              </a:ext>
            </a:extLst>
          </a:blip>
          <a:stretch>
            <a:fillRect/>
          </a:stretch>
        </p:blipFill>
        <p:spPr>
          <a:xfrm>
            <a:off x="7164288" y="867320"/>
            <a:ext cx="1896879" cy="1440160"/>
          </a:xfrm>
          <a:prstGeom prst="rect">
            <a:avLst/>
          </a:prstGeom>
        </p:spPr>
      </p:pic>
    </p:spTree>
    <p:extLst>
      <p:ext uri="{BB962C8B-B14F-4D97-AF65-F5344CB8AC3E}">
        <p14:creationId xmlns:p14="http://schemas.microsoft.com/office/powerpoint/2010/main" val="9734447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8" grpId="0"/>
      <p:bldP spid="9" grpId="0" animBg="1"/>
      <p:bldP spid="14"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21</a:t>
            </a:fld>
            <a:endParaRPr lang="fr-FR" sz="1400"/>
          </a:p>
        </p:txBody>
      </p:sp>
      <p:sp>
        <p:nvSpPr>
          <p:cNvPr id="6" name="Title 1"/>
          <p:cNvSpPr>
            <a:spLocks noGrp="1"/>
          </p:cNvSpPr>
          <p:nvPr>
            <p:ph type="title" idx="4294967295"/>
          </p:nvPr>
        </p:nvSpPr>
        <p:spPr>
          <a:xfrm>
            <a:off x="755576" y="4005064"/>
            <a:ext cx="4176464" cy="1224136"/>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02060"/>
                </a:solidFill>
              </a:rPr>
              <a:t>- l'emballage du produit finale en plastique,12 bavettes sont placés dans une boîte et 50 boîtes sont placés dans un carton</a:t>
            </a:r>
          </a:p>
        </p:txBody>
      </p:sp>
      <p:sp>
        <p:nvSpPr>
          <p:cNvPr id="7" name="Title 1"/>
          <p:cNvSpPr>
            <a:spLocks noGrp="1"/>
          </p:cNvSpPr>
          <p:nvPr>
            <p:ph type="title" idx="4294967295"/>
          </p:nvPr>
        </p:nvSpPr>
        <p:spPr>
          <a:xfrm>
            <a:off x="971600" y="3212976"/>
            <a:ext cx="1048770" cy="428058"/>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a:solidFill>
                  <a:srgbClr val="040309"/>
                </a:solidFill>
                <a:latin typeface="Times New Roman" pitchFamily="18" charset="0"/>
                <a:ea typeface="+mn-ea"/>
                <a:cs typeface="Times New Roman" pitchFamily="18" charset="0"/>
              </a:rPr>
              <a:t>Post 5 :</a:t>
            </a:r>
          </a:p>
        </p:txBody>
      </p:sp>
      <p:pic>
        <p:nvPicPr>
          <p:cNvPr id="9" name="Image 8"/>
          <p:cNvPicPr/>
          <p:nvPr/>
        </p:nvPicPr>
        <p:blipFill>
          <a:blip r:embed="rId2" cstate="print">
            <a:extLst>
              <a:ext uri="{28A0092B-C50C-407E-A947-70E740481C1C}">
                <a14:useLocalDpi xmlns:a14="http://schemas.microsoft.com/office/drawing/2010/main" val="0"/>
              </a:ext>
            </a:extLst>
          </a:blip>
          <a:stretch>
            <a:fillRect/>
          </a:stretch>
        </p:blipFill>
        <p:spPr>
          <a:xfrm>
            <a:off x="5004049" y="3789040"/>
            <a:ext cx="4139952" cy="1944216"/>
          </a:xfrm>
          <a:prstGeom prst="rect">
            <a:avLst/>
          </a:prstGeom>
        </p:spPr>
      </p:pic>
      <p:sp>
        <p:nvSpPr>
          <p:cNvPr id="10" name="Title 1"/>
          <p:cNvSpPr>
            <a:spLocks noGrp="1"/>
          </p:cNvSpPr>
          <p:nvPr>
            <p:ph type="title" idx="4294967295"/>
          </p:nvPr>
        </p:nvSpPr>
        <p:spPr>
          <a:xfrm>
            <a:off x="899592" y="908720"/>
            <a:ext cx="1048770" cy="432048"/>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a:solidFill>
                  <a:srgbClr val="040309"/>
                </a:solidFill>
                <a:latin typeface="Times New Roman" pitchFamily="18" charset="0"/>
                <a:ea typeface="+mn-ea"/>
                <a:cs typeface="Times New Roman" pitchFamily="18" charset="0"/>
              </a:rPr>
              <a:t>Post 4 :</a:t>
            </a:r>
          </a:p>
        </p:txBody>
      </p:sp>
      <p:sp>
        <p:nvSpPr>
          <p:cNvPr id="12" name="Title 1"/>
          <p:cNvSpPr>
            <a:spLocks noGrp="1"/>
          </p:cNvSpPr>
          <p:nvPr>
            <p:ph type="title" idx="4294967295"/>
          </p:nvPr>
        </p:nvSpPr>
        <p:spPr>
          <a:xfrm>
            <a:off x="683568" y="1484784"/>
            <a:ext cx="4104456" cy="443329"/>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600" dirty="0">
                <a:solidFill>
                  <a:srgbClr val="002060"/>
                </a:solidFill>
              </a:rPr>
              <a:t>- Stérilisation des </a:t>
            </a:r>
            <a:r>
              <a:rPr lang="fr-FR" sz="1600" dirty="0" smtClean="0">
                <a:solidFill>
                  <a:srgbClr val="002060"/>
                </a:solidFill>
              </a:rPr>
              <a:t>bavettes par </a:t>
            </a:r>
            <a:r>
              <a:rPr lang="fr-FR" sz="1600" dirty="0">
                <a:solidFill>
                  <a:srgbClr val="002060"/>
                </a:solidFill>
              </a:rPr>
              <a:t>irradiation UV .</a:t>
            </a: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6228184" y="1052736"/>
            <a:ext cx="2346834" cy="1728192"/>
          </a:xfrm>
          <a:prstGeom prst="rect">
            <a:avLst/>
          </a:prstGeom>
        </p:spPr>
      </p:pic>
    </p:spTree>
    <p:extLst>
      <p:ext uri="{BB962C8B-B14F-4D97-AF65-F5344CB8AC3E}">
        <p14:creationId xmlns:p14="http://schemas.microsoft.com/office/powerpoint/2010/main" val="160178681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22</a:t>
            </a:fld>
            <a:endParaRPr lang="fr-FR" sz="1400"/>
          </a:p>
        </p:txBody>
      </p:sp>
      <p:sp>
        <p:nvSpPr>
          <p:cNvPr id="11" name="Title 1"/>
          <p:cNvSpPr>
            <a:spLocks noGrp="1"/>
          </p:cNvSpPr>
          <p:nvPr>
            <p:ph type="title" idx="4294967295"/>
          </p:nvPr>
        </p:nvSpPr>
        <p:spPr>
          <a:xfrm>
            <a:off x="642910" y="785794"/>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smtClean="0">
                <a:solidFill>
                  <a:schemeClr val="accent6">
                    <a:lumMod val="50000"/>
                  </a:schemeClr>
                </a:solidFill>
                <a:latin typeface="Times New Roman" pitchFamily="18" charset="0"/>
                <a:ea typeface="+mn-ea"/>
                <a:cs typeface="Times New Roman" pitchFamily="18" charset="0"/>
              </a:rPr>
              <a:t>3.3.Modèle </a:t>
            </a:r>
            <a:r>
              <a:rPr kumimoji="1" lang="fr-FR" sz="2400" b="1" kern="1200" dirty="0" smtClean="0">
                <a:solidFill>
                  <a:schemeClr val="accent6">
                    <a:lumMod val="50000"/>
                  </a:schemeClr>
                </a:solidFill>
                <a:latin typeface="Times New Roman" pitchFamily="18" charset="0"/>
                <a:ea typeface="+mn-ea"/>
                <a:cs typeface="Times New Roman" pitchFamily="18" charset="0"/>
              </a:rPr>
              <a:t>GRAFCET de système proposé : </a:t>
            </a:r>
            <a:endParaRPr kumimoji="1" lang="fr-FR" sz="2400" b="1" kern="1200" dirty="0">
              <a:solidFill>
                <a:schemeClr val="accent6">
                  <a:lumMod val="50000"/>
                </a:schemeClr>
              </a:solidFill>
              <a:latin typeface="Times New Roman" pitchFamily="18" charset="0"/>
              <a:ea typeface="+mn-ea"/>
              <a:cs typeface="Times New Roman" pitchFamily="18" charset="0"/>
            </a:endParaRPr>
          </a:p>
        </p:txBody>
      </p:sp>
      <p:pic>
        <p:nvPicPr>
          <p:cNvPr id="8" name="Image 7"/>
          <p:cNvPicPr/>
          <p:nvPr/>
        </p:nvPicPr>
        <p:blipFill>
          <a:blip r:embed="rId2" cstate="print"/>
          <a:stretch>
            <a:fillRect/>
          </a:stretch>
        </p:blipFill>
        <p:spPr>
          <a:xfrm>
            <a:off x="2771800" y="3212976"/>
            <a:ext cx="5107305" cy="2872383"/>
          </a:xfrm>
          <a:prstGeom prst="rect">
            <a:avLst/>
          </a:prstGeom>
        </p:spPr>
      </p:pic>
      <p:sp>
        <p:nvSpPr>
          <p:cNvPr id="9" name="Title 1"/>
          <p:cNvSpPr>
            <a:spLocks noGrp="1"/>
          </p:cNvSpPr>
          <p:nvPr>
            <p:ph type="title" idx="4294967295"/>
          </p:nvPr>
        </p:nvSpPr>
        <p:spPr>
          <a:xfrm>
            <a:off x="683568" y="2060848"/>
            <a:ext cx="8352928" cy="957461"/>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1800" dirty="0">
                <a:solidFill>
                  <a:srgbClr val="002060"/>
                </a:solidFill>
              </a:rPr>
              <a:t> Le GRAFCET est un outil graphique qui permet de décrire le fonctionnement d’un automatisme séquentiel. Il peut être utilisé pour représenter l’automatisme dans toutes les phases de la conception . </a:t>
            </a:r>
          </a:p>
        </p:txBody>
      </p:sp>
      <p:sp>
        <p:nvSpPr>
          <p:cNvPr id="10" name="Title 1"/>
          <p:cNvSpPr>
            <a:spLocks noGrp="1"/>
          </p:cNvSpPr>
          <p:nvPr>
            <p:ph type="title" idx="4294967295"/>
          </p:nvPr>
        </p:nvSpPr>
        <p:spPr>
          <a:xfrm>
            <a:off x="3275856" y="6021288"/>
            <a:ext cx="3888432" cy="363468"/>
          </a:xfr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1800" dirty="0">
                <a:solidFill>
                  <a:srgbClr val="002060"/>
                </a:solidFill>
              </a:rPr>
              <a:t>Figure : Model de GRAFCET</a:t>
            </a:r>
          </a:p>
        </p:txBody>
      </p:sp>
      <p:sp>
        <p:nvSpPr>
          <p:cNvPr id="12" name="Title 1"/>
          <p:cNvSpPr>
            <a:spLocks noGrp="1"/>
          </p:cNvSpPr>
          <p:nvPr>
            <p:ph type="title" idx="4294967295"/>
          </p:nvPr>
        </p:nvSpPr>
        <p:spPr>
          <a:xfrm>
            <a:off x="611560" y="1340768"/>
            <a:ext cx="4896544"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a:solidFill>
                  <a:schemeClr val="accent6">
                    <a:lumMod val="50000"/>
                  </a:schemeClr>
                </a:solidFill>
                <a:latin typeface="Times New Roman" pitchFamily="18" charset="0"/>
                <a:ea typeface="+mn-ea"/>
                <a:cs typeface="Times New Roman" pitchFamily="18" charset="0"/>
              </a:rPr>
              <a:t>Le  </a:t>
            </a:r>
            <a:r>
              <a:rPr kumimoji="1" lang="fr-FR" sz="2000" b="1" kern="1200" dirty="0" smtClean="0">
                <a:solidFill>
                  <a:schemeClr val="accent6">
                    <a:lumMod val="50000"/>
                  </a:schemeClr>
                </a:solidFill>
                <a:latin typeface="Times New Roman" pitchFamily="18" charset="0"/>
                <a:ea typeface="+mn-ea"/>
                <a:cs typeface="Times New Roman" pitchFamily="18" charset="0"/>
              </a:rPr>
              <a:t>GRAFCET :</a:t>
            </a:r>
            <a:endParaRPr kumimoji="1" lang="fr-FR" sz="2000" b="1" kern="1200" dirty="0">
              <a:solidFill>
                <a:schemeClr val="accent6">
                  <a:lumMod val="50000"/>
                </a:schemeClr>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734447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23</a:t>
            </a:fld>
            <a:endParaRPr lang="fr-FR" sz="1400"/>
          </a:p>
        </p:txBody>
      </p:sp>
      <p:sp>
        <p:nvSpPr>
          <p:cNvPr id="11" name="Title 1"/>
          <p:cNvSpPr>
            <a:spLocks noGrp="1"/>
          </p:cNvSpPr>
          <p:nvPr>
            <p:ph type="title" idx="4294967295"/>
          </p:nvPr>
        </p:nvSpPr>
        <p:spPr>
          <a:xfrm>
            <a:off x="683568" y="2564904"/>
            <a:ext cx="4896544"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000" b="1" kern="1200" dirty="0" smtClean="0">
                <a:solidFill>
                  <a:schemeClr val="accent6">
                    <a:lumMod val="50000"/>
                  </a:schemeClr>
                </a:solidFill>
                <a:latin typeface="Times New Roman" pitchFamily="18" charset="0"/>
                <a:ea typeface="+mn-ea"/>
                <a:cs typeface="Times New Roman" pitchFamily="18" charset="0"/>
              </a:rPr>
              <a:t>L’application  AUTOMGEN :</a:t>
            </a:r>
            <a:endParaRPr kumimoji="1" lang="fr-FR" sz="2000" b="1" kern="1200" dirty="0">
              <a:solidFill>
                <a:schemeClr val="accent6">
                  <a:lumMod val="50000"/>
                </a:schemeClr>
              </a:solidFill>
              <a:latin typeface="Times New Roman" pitchFamily="18" charset="0"/>
              <a:ea typeface="+mn-ea"/>
              <a:cs typeface="Times New Roman" pitchFamily="18" charset="0"/>
            </a:endParaRPr>
          </a:p>
        </p:txBody>
      </p:sp>
      <p:sp>
        <p:nvSpPr>
          <p:cNvPr id="9" name="Title 1"/>
          <p:cNvSpPr>
            <a:spLocks noGrp="1"/>
          </p:cNvSpPr>
          <p:nvPr>
            <p:ph type="title" idx="4294967295"/>
          </p:nvPr>
        </p:nvSpPr>
        <p:spPr>
          <a:xfrm>
            <a:off x="683568" y="3429000"/>
            <a:ext cx="8173416" cy="957461"/>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1800" dirty="0">
                <a:solidFill>
                  <a:srgbClr val="002060"/>
                </a:solidFill>
              </a:rPr>
              <a:t>AUTOMGEN est un logiciel de conception d’application d’automatisme. Il permet de programmer des systèmes pilotés par des automates programmables industriels, microprocesseurs et ordinateurs équipé de cartes d’entrée-sortie. </a:t>
            </a:r>
          </a:p>
        </p:txBody>
      </p:sp>
      <p:sp>
        <p:nvSpPr>
          <p:cNvPr id="15" name="Title 1"/>
          <p:cNvSpPr>
            <a:spLocks noGrp="1"/>
          </p:cNvSpPr>
          <p:nvPr>
            <p:ph type="title" idx="4294967295"/>
          </p:nvPr>
        </p:nvSpPr>
        <p:spPr>
          <a:xfrm>
            <a:off x="683568" y="908720"/>
            <a:ext cx="7920880" cy="1224136"/>
          </a:xfr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40309"/>
                </a:solidFill>
              </a:rPr>
              <a:t>Pour Atteindre notre but, un modèle de simulation est proposé dans le logiciel AUTOMGEN. Le contrôle de la chaîne de production est réalisé par un modèle Grafcet  en coordination avec le modèle prototype de simulation et à l’intermédiaire d’un ensemble des paramètres de communication.</a:t>
            </a:r>
            <a:endParaRPr kumimoji="1" lang="fr-FR" sz="1800" b="1" kern="1200" dirty="0">
              <a:solidFill>
                <a:srgbClr val="040309"/>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734447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24</a:t>
            </a:fld>
            <a:endParaRPr lang="fr-FR" sz="1400"/>
          </a:p>
        </p:txBody>
      </p:sp>
      <p:sp>
        <p:nvSpPr>
          <p:cNvPr id="10" name="Title 1"/>
          <p:cNvSpPr>
            <a:spLocks noGrp="1"/>
          </p:cNvSpPr>
          <p:nvPr>
            <p:ph type="title" idx="4294967295"/>
          </p:nvPr>
        </p:nvSpPr>
        <p:spPr>
          <a:xfrm>
            <a:off x="971600" y="5922413"/>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pPr algn="ctr"/>
            <a:r>
              <a:rPr kumimoji="1" lang="fr-FR" sz="2000" b="1" kern="1200" dirty="0">
                <a:solidFill>
                  <a:srgbClr val="040309"/>
                </a:solidFill>
                <a:latin typeface="Times New Roman" pitchFamily="18" charset="0"/>
                <a:ea typeface="+mn-ea"/>
                <a:cs typeface="Times New Roman" pitchFamily="18" charset="0"/>
              </a:rPr>
              <a:t>Figure : le modèle Grafcet principal</a:t>
            </a:r>
          </a:p>
        </p:txBody>
      </p:sp>
      <p:sp>
        <p:nvSpPr>
          <p:cNvPr id="7" name="Title 1"/>
          <p:cNvSpPr>
            <a:spLocks noGrp="1"/>
          </p:cNvSpPr>
          <p:nvPr>
            <p:ph type="title" idx="4294967295"/>
          </p:nvPr>
        </p:nvSpPr>
        <p:spPr>
          <a:xfrm>
            <a:off x="611560" y="620688"/>
            <a:ext cx="7920880" cy="648072"/>
          </a:xfr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40309"/>
                </a:solidFill>
              </a:rPr>
              <a:t>Le contrôle de modèle conceptuel proposé est effectué par un Grafcet  qui gère le fonctionnement correct de l’ensemble des postes de la chaîne de production</a:t>
            </a:r>
            <a:endParaRPr kumimoji="1" lang="fr-FR" sz="1800" b="1" kern="1200" dirty="0">
              <a:solidFill>
                <a:srgbClr val="040309"/>
              </a:solidFill>
              <a:latin typeface="Times New Roman" pitchFamily="18" charset="0"/>
              <a:ea typeface="+mn-ea"/>
              <a:cs typeface="Times New Roman" pitchFamily="18" charset="0"/>
            </a:endParaRPr>
          </a:p>
        </p:txBody>
      </p:sp>
      <p:pic>
        <p:nvPicPr>
          <p:cNvPr id="11" name="Image 10"/>
          <p:cNvPicPr/>
          <p:nvPr/>
        </p:nvPicPr>
        <p:blipFill>
          <a:blip r:embed="rId2"/>
          <a:srcRect/>
          <a:stretch>
            <a:fillRect/>
          </a:stretch>
        </p:blipFill>
        <p:spPr bwMode="auto">
          <a:xfrm>
            <a:off x="2123728" y="1412776"/>
            <a:ext cx="5035579" cy="4608511"/>
          </a:xfrm>
          <a:prstGeom prst="rect">
            <a:avLst/>
          </a:prstGeom>
          <a:noFill/>
          <a:ln w="9525">
            <a:noFill/>
            <a:miter lim="800000"/>
            <a:headEnd/>
            <a:tailEnd/>
          </a:ln>
        </p:spPr>
      </p:pic>
    </p:spTree>
    <p:extLst>
      <p:ext uri="{BB962C8B-B14F-4D97-AF65-F5344CB8AC3E}">
        <p14:creationId xmlns:p14="http://schemas.microsoft.com/office/powerpoint/2010/main" val="9734447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499992"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25</a:t>
            </a:fld>
            <a:endParaRPr lang="fr-FR" sz="1400"/>
          </a:p>
        </p:txBody>
      </p:sp>
      <p:pic>
        <p:nvPicPr>
          <p:cNvPr id="17" name="Image 16"/>
          <p:cNvPicPr/>
          <p:nvPr/>
        </p:nvPicPr>
        <p:blipFill>
          <a:blip r:embed="rId2" cstate="print"/>
          <a:srcRect/>
          <a:stretch>
            <a:fillRect/>
          </a:stretch>
        </p:blipFill>
        <p:spPr bwMode="auto">
          <a:xfrm>
            <a:off x="2051720" y="692696"/>
            <a:ext cx="5560024" cy="5256584"/>
          </a:xfrm>
          <a:prstGeom prst="rect">
            <a:avLst/>
          </a:prstGeom>
          <a:noFill/>
          <a:ln w="9525">
            <a:noFill/>
            <a:miter lim="800000"/>
            <a:headEnd/>
            <a:tailEnd/>
          </a:ln>
        </p:spPr>
      </p:pic>
      <p:sp>
        <p:nvSpPr>
          <p:cNvPr id="18" name="Title 1"/>
          <p:cNvSpPr>
            <a:spLocks noGrp="1"/>
          </p:cNvSpPr>
          <p:nvPr>
            <p:ph type="title" idx="4294967295"/>
          </p:nvPr>
        </p:nvSpPr>
        <p:spPr>
          <a:xfrm>
            <a:off x="971600" y="5922413"/>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pPr algn="ctr"/>
            <a:r>
              <a:rPr kumimoji="1" lang="fr-FR" sz="2000" b="1" kern="1200" dirty="0">
                <a:solidFill>
                  <a:srgbClr val="040309"/>
                </a:solidFill>
                <a:latin typeface="Times New Roman" pitchFamily="18" charset="0"/>
                <a:ea typeface="+mn-ea"/>
                <a:cs typeface="Times New Roman" pitchFamily="18" charset="0"/>
              </a:rPr>
              <a:t>Figure : le modèle Grafcet proposé</a:t>
            </a:r>
          </a:p>
        </p:txBody>
      </p:sp>
    </p:spTree>
    <p:extLst>
      <p:ext uri="{BB962C8B-B14F-4D97-AF65-F5344CB8AC3E}">
        <p14:creationId xmlns:p14="http://schemas.microsoft.com/office/powerpoint/2010/main" val="17233331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26</a:t>
            </a:fld>
            <a:endParaRPr lang="fr-FR" sz="1400"/>
          </a:p>
        </p:txBody>
      </p:sp>
      <p:sp>
        <p:nvSpPr>
          <p:cNvPr id="11" name="Title 1"/>
          <p:cNvSpPr>
            <a:spLocks noGrp="1"/>
          </p:cNvSpPr>
          <p:nvPr>
            <p:ph type="title" idx="4294967295"/>
          </p:nvPr>
        </p:nvSpPr>
        <p:spPr>
          <a:xfrm>
            <a:off x="642910" y="785794"/>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3.7. Conclusion: </a:t>
            </a:r>
          </a:p>
        </p:txBody>
      </p:sp>
      <p:sp>
        <p:nvSpPr>
          <p:cNvPr id="47" name="Title 1"/>
          <p:cNvSpPr>
            <a:spLocks noGrp="1"/>
          </p:cNvSpPr>
          <p:nvPr>
            <p:ph type="title" idx="4294967295"/>
          </p:nvPr>
        </p:nvSpPr>
        <p:spPr>
          <a:xfrm>
            <a:off x="539552" y="1772816"/>
            <a:ext cx="8208912" cy="136815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r>
              <a:rPr lang="fr-FR" sz="1800" dirty="0">
                <a:solidFill>
                  <a:srgbClr val="040309"/>
                </a:solidFill>
              </a:rPr>
              <a:t>       Dans ce chapitre on a donné les définitions et les règles de base de l’outil choisi (Grafcet) pour la conception de la partie de commande de notre système, puis on a présenté un modèle de fabrication des bavettes et en fin on a pu créer et simuler le model graphique associé à l’aide du Logiciel AUTOMGEN. </a:t>
            </a:r>
            <a:endParaRPr kumimoji="1" lang="fr-FR" sz="1800" b="1" kern="1200" dirty="0">
              <a:solidFill>
                <a:srgbClr val="040309"/>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734447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27</a:t>
            </a:fld>
            <a:endParaRPr lang="fr-FR" sz="1400"/>
          </a:p>
        </p:txBody>
      </p:sp>
      <p:sp>
        <p:nvSpPr>
          <p:cNvPr id="11" name="Title 1"/>
          <p:cNvSpPr>
            <a:spLocks noGrp="1"/>
          </p:cNvSpPr>
          <p:nvPr>
            <p:ph type="title" idx="4294967295"/>
          </p:nvPr>
        </p:nvSpPr>
        <p:spPr>
          <a:xfrm>
            <a:off x="642910" y="785794"/>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pPr algn="ctr">
              <a:buFont typeface="Wingdings" pitchFamily="2" charset="2"/>
              <a:buChar char="Ø"/>
            </a:pPr>
            <a:r>
              <a:rPr kumimoji="1" lang="fr-FR" sz="2400" b="1" kern="1200" dirty="0">
                <a:solidFill>
                  <a:schemeClr val="accent6">
                    <a:lumMod val="50000"/>
                  </a:schemeClr>
                </a:solidFill>
                <a:latin typeface="Times New Roman" pitchFamily="18" charset="0"/>
                <a:ea typeface="+mn-ea"/>
                <a:cs typeface="Times New Roman" pitchFamily="18" charset="0"/>
              </a:rPr>
              <a:t>       Conclusion Générale :</a:t>
            </a:r>
          </a:p>
        </p:txBody>
      </p:sp>
      <p:sp>
        <p:nvSpPr>
          <p:cNvPr id="13" name="Rectangle 12"/>
          <p:cNvSpPr/>
          <p:nvPr/>
        </p:nvSpPr>
        <p:spPr>
          <a:xfrm>
            <a:off x="971600" y="1412776"/>
            <a:ext cx="7632848" cy="707886"/>
          </a:xfrm>
          <a:prstGeom prst="rect">
            <a:avLst/>
          </a:prstGeom>
        </p:spPr>
        <p:txBody>
          <a:bodyPr wrap="square">
            <a:spAutoFit/>
          </a:bodyPr>
          <a:lstStyle/>
          <a:p>
            <a:pPr marL="457200" indent="-457200" algn="just">
              <a:buFont typeface="Wingdings" pitchFamily="2" charset="2"/>
              <a:buChar char="v"/>
            </a:pPr>
            <a:r>
              <a:rPr lang="fr-FR" dirty="0">
                <a:solidFill>
                  <a:srgbClr val="7030A0"/>
                </a:solidFill>
              </a:rPr>
              <a:t>Dans ce travail, le problème qui nous concerne plus particulièrement est celui de la conception des systèmes de production, </a:t>
            </a:r>
          </a:p>
        </p:txBody>
      </p:sp>
      <p:sp>
        <p:nvSpPr>
          <p:cNvPr id="14" name="Rectangle 13"/>
          <p:cNvSpPr/>
          <p:nvPr/>
        </p:nvSpPr>
        <p:spPr>
          <a:xfrm>
            <a:off x="971600" y="2289066"/>
            <a:ext cx="7776864" cy="707886"/>
          </a:xfrm>
          <a:prstGeom prst="rect">
            <a:avLst/>
          </a:prstGeom>
        </p:spPr>
        <p:txBody>
          <a:bodyPr wrap="square">
            <a:spAutoFit/>
          </a:bodyPr>
          <a:lstStyle/>
          <a:p>
            <a:pPr marL="450850" indent="-450850" algn="just">
              <a:buFont typeface="Wingdings" pitchFamily="2" charset="2"/>
              <a:buChar char="v"/>
            </a:pPr>
            <a:r>
              <a:rPr lang="fr-FR" dirty="0">
                <a:solidFill>
                  <a:srgbClr val="7030A0"/>
                </a:solidFill>
              </a:rPr>
              <a:t>L'aide à la conception s'appuie sur la simulation ainsi que sur les outils ou les méthodes qui y sont liés. </a:t>
            </a:r>
          </a:p>
        </p:txBody>
      </p:sp>
      <p:sp>
        <p:nvSpPr>
          <p:cNvPr id="15" name="Rectangle 14"/>
          <p:cNvSpPr/>
          <p:nvPr/>
        </p:nvSpPr>
        <p:spPr>
          <a:xfrm>
            <a:off x="971600" y="3061409"/>
            <a:ext cx="7776864" cy="1015663"/>
          </a:xfrm>
          <a:prstGeom prst="rect">
            <a:avLst/>
          </a:prstGeom>
        </p:spPr>
        <p:txBody>
          <a:bodyPr wrap="square">
            <a:spAutoFit/>
          </a:bodyPr>
          <a:lstStyle/>
          <a:p>
            <a:pPr marL="450850" indent="-450850" algn="just">
              <a:buFont typeface="Wingdings" pitchFamily="2" charset="2"/>
              <a:buChar char="v"/>
            </a:pPr>
            <a:r>
              <a:rPr lang="fr-FR" dirty="0">
                <a:solidFill>
                  <a:srgbClr val="7030A0"/>
                </a:solidFill>
              </a:rPr>
              <a:t>Nous avons  présenté dans cette mémoire les différentes phases du processus de simulation d’une ligne de production plus particulièrement, la fabrication des bavettes.</a:t>
            </a:r>
          </a:p>
        </p:txBody>
      </p:sp>
      <p:sp>
        <p:nvSpPr>
          <p:cNvPr id="16" name="Rectangle 15"/>
          <p:cNvSpPr/>
          <p:nvPr/>
        </p:nvSpPr>
        <p:spPr>
          <a:xfrm>
            <a:off x="971600" y="4213537"/>
            <a:ext cx="7848872" cy="1015663"/>
          </a:xfrm>
          <a:prstGeom prst="rect">
            <a:avLst/>
          </a:prstGeom>
        </p:spPr>
        <p:txBody>
          <a:bodyPr wrap="square">
            <a:spAutoFit/>
          </a:bodyPr>
          <a:lstStyle/>
          <a:p>
            <a:pPr marL="450850" indent="-450850" algn="just">
              <a:buFont typeface="Wingdings" pitchFamily="2" charset="2"/>
              <a:buChar char="v"/>
            </a:pPr>
            <a:r>
              <a:rPr lang="fr-FR" dirty="0">
                <a:solidFill>
                  <a:srgbClr val="7030A0"/>
                </a:solidFill>
              </a:rPr>
              <a:t>Le choix de travailler sur la fabrication des bavettes répond aux besoins du marché algérien dans ce moment. C'était aussi utile parce que c'est un système hautement automatisé</a:t>
            </a:r>
          </a:p>
        </p:txBody>
      </p:sp>
    </p:spTree>
    <p:extLst>
      <p:ext uri="{BB962C8B-B14F-4D97-AF65-F5344CB8AC3E}">
        <p14:creationId xmlns:p14="http://schemas.microsoft.com/office/powerpoint/2010/main" val="91771811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Line 22"/>
          <p:cNvSpPr>
            <a:spLocks noChangeShapeType="1"/>
          </p:cNvSpPr>
          <p:nvPr/>
        </p:nvSpPr>
        <p:spPr bwMode="auto">
          <a:xfrm>
            <a:off x="539750" y="1887538"/>
            <a:ext cx="8135938" cy="0"/>
          </a:xfrm>
          <a:prstGeom prst="line">
            <a:avLst/>
          </a:prstGeom>
          <a:noFill/>
          <a:ln w="38100">
            <a:solidFill>
              <a:srgbClr val="008000"/>
            </a:solidFill>
            <a:miter lim="800000"/>
            <a:headEnd/>
            <a:tailEnd/>
          </a:ln>
        </p:spPr>
        <p:txBody>
          <a:bodyPr wrap="none"/>
          <a:lstStyle/>
          <a:p>
            <a:endParaRPr lang="fr-FR"/>
          </a:p>
        </p:txBody>
      </p:sp>
      <p:grpSp>
        <p:nvGrpSpPr>
          <p:cNvPr id="75783" name="Group 28"/>
          <p:cNvGrpSpPr>
            <a:grpSpLocks/>
          </p:cNvGrpSpPr>
          <p:nvPr/>
        </p:nvGrpSpPr>
        <p:grpSpPr bwMode="auto">
          <a:xfrm>
            <a:off x="539750" y="3284539"/>
            <a:ext cx="8281988" cy="822325"/>
            <a:chOff x="340" y="2024"/>
            <a:chExt cx="5217" cy="518"/>
          </a:xfrm>
        </p:grpSpPr>
        <p:sp>
          <p:nvSpPr>
            <p:cNvPr id="75784" name="Rectangle 24"/>
            <p:cNvSpPr>
              <a:spLocks noChangeArrowheads="1"/>
            </p:cNvSpPr>
            <p:nvPr/>
          </p:nvSpPr>
          <p:spPr bwMode="auto">
            <a:xfrm>
              <a:off x="340" y="2024"/>
              <a:ext cx="5217" cy="518"/>
            </a:xfrm>
            <a:prstGeom prst="rect">
              <a:avLst/>
            </a:prstGeom>
            <a:noFill/>
            <a:ln w="9525">
              <a:noFill/>
              <a:miter lim="800000"/>
              <a:headEnd/>
              <a:tailEnd/>
            </a:ln>
          </p:spPr>
          <p:txBody>
            <a:bodyPr lIns="0" tIns="0" rIns="0" bIns="0">
              <a:spAutoFit/>
            </a:bodyPr>
            <a:lstStyle/>
            <a:p>
              <a:pPr algn="r"/>
              <a:r>
                <a:rPr kumimoji="0" lang="fr-FR" sz="5400">
                  <a:sym typeface="Wingdings" pitchFamily="2" charset="2"/>
                </a:rPr>
                <a:t></a:t>
              </a:r>
            </a:p>
          </p:txBody>
        </p:sp>
        <p:sp>
          <p:nvSpPr>
            <p:cNvPr id="75785" name="WordArt 25"/>
            <p:cNvSpPr>
              <a:spLocks noChangeArrowheads="1" noChangeShapeType="1" noTextEdit="1"/>
            </p:cNvSpPr>
            <p:nvPr/>
          </p:nvSpPr>
          <p:spPr bwMode="auto">
            <a:xfrm>
              <a:off x="659" y="2033"/>
              <a:ext cx="4308" cy="498"/>
            </a:xfrm>
            <a:prstGeom prst="rect">
              <a:avLst/>
            </a:prstGeom>
            <a:scene3d>
              <a:camera prst="perspectiveRelaxedModerately"/>
              <a:lightRig rig="threePt" dir="t"/>
            </a:scene3d>
          </p:spPr>
          <p:txBody>
            <a:bodyPr wrap="none" fromWordArt="1">
              <a:prstTxWarp prst="textPlain">
                <a:avLst>
                  <a:gd name="adj" fmla="val 49704"/>
                </a:avLst>
              </a:prstTxWarp>
            </a:bodyPr>
            <a:lstStyle/>
            <a:p>
              <a:r>
                <a:rPr lang="fr-FR" sz="3600" kern="10" dirty="0">
                  <a:ln w="19050">
                    <a:solidFill>
                      <a:srgbClr val="FFFF00"/>
                    </a:solidFill>
                    <a:miter lim="800000"/>
                    <a:headEnd/>
                    <a:tailEnd/>
                  </a:ln>
                  <a:solidFill>
                    <a:srgbClr val="008000"/>
                  </a:solidFill>
                  <a:effectLst>
                    <a:outerShdw dist="35921" dir="2700000" algn="ctr" rotWithShape="0">
                      <a:srgbClr val="990000"/>
                    </a:outerShdw>
                  </a:effectLst>
                  <a:latin typeface="Impact"/>
                </a:rPr>
                <a:t>Merci pour votre attention</a:t>
              </a:r>
            </a:p>
          </p:txBody>
        </p:sp>
      </p:grpSp>
      <p:sp>
        <p:nvSpPr>
          <p:cNvPr id="10" name="Espace réservé du numéro de diapositive 9"/>
          <p:cNvSpPr>
            <a:spLocks noGrp="1"/>
          </p:cNvSpPr>
          <p:nvPr>
            <p:ph type="sldNum" sz="quarter" idx="11"/>
          </p:nvPr>
        </p:nvSpPr>
        <p:spPr/>
        <p:txBody>
          <a:bodyPr/>
          <a:lstStyle/>
          <a:p>
            <a:pPr>
              <a:defRPr/>
            </a:pPr>
            <a:fld id="{35BEE97F-8DF9-4992-BDCF-8C2976C60ADB}" type="slidenum">
              <a:rPr lang="fr-FR" smtClean="0"/>
              <a:pPr>
                <a:defRPr/>
              </a:pPr>
              <a:t>28</a:t>
            </a:fld>
            <a:endParaRPr lang="fr-FR" sz="1400"/>
          </a:p>
        </p:txBody>
      </p:sp>
      <p:sp>
        <p:nvSpPr>
          <p:cNvPr id="11" name="Espace réservé de la date 3"/>
          <p:cNvSpPr>
            <a:spLocks noGrp="1"/>
          </p:cNvSpPr>
          <p:nvPr>
            <p:ph type="dt" sz="half" idx="10"/>
          </p:nvPr>
        </p:nvSpPr>
        <p:spPr>
          <a:xfrm>
            <a:off x="4355976" y="6381328"/>
            <a:ext cx="1511300" cy="457200"/>
          </a:xfrm>
        </p:spPr>
        <p:txBody>
          <a:bodyPr/>
          <a:lstStyle/>
          <a:p>
            <a:pPr>
              <a:defRPr/>
            </a:pPr>
            <a:r>
              <a:rPr lang="fr-FR" b="1" dirty="0" err="1"/>
              <a:t>Decembre</a:t>
            </a:r>
            <a:r>
              <a:rPr lang="fr-FR" b="1" dirty="0"/>
              <a:t> 2020</a:t>
            </a:r>
          </a:p>
        </p:txBody>
      </p:sp>
    </p:spTree>
    <p:extLst>
      <p:ext uri="{BB962C8B-B14F-4D97-AF65-F5344CB8AC3E}">
        <p14:creationId xmlns:p14="http://schemas.microsoft.com/office/powerpoint/2010/main" val="256469044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strips(downRight)">
                                      <p:cBhvr>
                                        <p:cTn id="7" dur="20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3</a:t>
            </a:fld>
            <a:endParaRPr lang="fr-FR" sz="1400"/>
          </a:p>
        </p:txBody>
      </p:sp>
      <p:sp>
        <p:nvSpPr>
          <p:cNvPr id="7" name="Title 1"/>
          <p:cNvSpPr>
            <a:spLocks noGrp="1"/>
          </p:cNvSpPr>
          <p:nvPr>
            <p:ph type="title" idx="4294967295"/>
          </p:nvPr>
        </p:nvSpPr>
        <p:spPr>
          <a:xfrm>
            <a:off x="899592" y="836712"/>
            <a:ext cx="3888432" cy="500066"/>
          </a:xfrm>
          <a:noFill/>
          <a:ln w="9525">
            <a:noFill/>
            <a:miter lim="800000"/>
            <a:headEnd/>
            <a:tailEnd/>
          </a:ln>
        </p:spPr>
        <p:txBody>
          <a:bodyPr vert="horz" wrap="square" lIns="91440" tIns="45720" rIns="91440" bIns="45720" numCol="1" anchor="b" anchorCtr="0" compatLnSpc="1">
            <a:prstTxWarp prst="textNoShape">
              <a:avLst/>
            </a:prstTxWarp>
          </a:bodyPr>
          <a:lstStyle/>
          <a:p>
            <a:pPr algn="ctr">
              <a:buFont typeface="Wingdings" pitchFamily="2" charset="2"/>
              <a:buChar char="Ø"/>
            </a:pPr>
            <a:r>
              <a:rPr kumimoji="1" lang="fr-FR" sz="2400" b="1" kern="1200" dirty="0">
                <a:solidFill>
                  <a:schemeClr val="accent6">
                    <a:lumMod val="50000"/>
                  </a:schemeClr>
                </a:solidFill>
                <a:latin typeface="Times New Roman" pitchFamily="18" charset="0"/>
                <a:ea typeface="+mn-ea"/>
                <a:cs typeface="Times New Roman" pitchFamily="18" charset="0"/>
              </a:rPr>
              <a:t>       Introduction Générale </a:t>
            </a:r>
          </a:p>
        </p:txBody>
      </p:sp>
      <p:sp>
        <p:nvSpPr>
          <p:cNvPr id="8" name="Title 1"/>
          <p:cNvSpPr>
            <a:spLocks noGrp="1"/>
          </p:cNvSpPr>
          <p:nvPr>
            <p:ph type="title" idx="4294967295"/>
          </p:nvPr>
        </p:nvSpPr>
        <p:spPr>
          <a:xfrm>
            <a:off x="1043608" y="1412776"/>
            <a:ext cx="7344816" cy="936104"/>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Dans ce travail, Nous nous somme intéressé a l’étude et la conception d’une unité de production des bavettes; En conséquence :</a:t>
            </a:r>
          </a:p>
        </p:txBody>
      </p:sp>
      <p:sp>
        <p:nvSpPr>
          <p:cNvPr id="15" name="Title 1"/>
          <p:cNvSpPr>
            <a:spLocks noGrp="1"/>
          </p:cNvSpPr>
          <p:nvPr>
            <p:ph type="title" idx="4294967295"/>
          </p:nvPr>
        </p:nvSpPr>
        <p:spPr>
          <a:xfrm>
            <a:off x="3491880" y="3160713"/>
            <a:ext cx="2736304" cy="3150354"/>
          </a:xfr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b" anchorCtr="0" compatLnSpc="1">
            <a:prstTxWarp prst="textNoShape">
              <a:avLst/>
            </a:prstTxWarp>
          </a:bodyPr>
          <a:lstStyle/>
          <a:p>
            <a:pPr algn="just"/>
            <a:r>
              <a:rPr lang="fr-FR" sz="2000" dirty="0">
                <a:solidFill>
                  <a:srgbClr val="C00000"/>
                </a:solidFill>
              </a:rPr>
              <a:t>Etude de réalisation de système de production </a:t>
            </a:r>
            <a:r>
              <a:rPr lang="fr-FR" sz="2000" dirty="0" smtClean="0">
                <a:solidFill>
                  <a:srgbClr val="C00000"/>
                </a:solidFill>
              </a:rPr>
              <a:t>Automatisé d’une </a:t>
            </a:r>
            <a:r>
              <a:rPr lang="fr-FR" sz="2000" dirty="0">
                <a:solidFill>
                  <a:srgbClr val="C00000"/>
                </a:solidFill>
              </a:rPr>
              <a:t>manière générale, et particulièrement la phase de conception de la gestion de la diversité et l’évaluation de la flexibilité des systèmes de production.</a:t>
            </a:r>
          </a:p>
        </p:txBody>
      </p:sp>
      <p:sp>
        <p:nvSpPr>
          <p:cNvPr id="16" name="ZoneTexte 15"/>
          <p:cNvSpPr txBox="1"/>
          <p:nvPr/>
        </p:nvSpPr>
        <p:spPr>
          <a:xfrm>
            <a:off x="1043608" y="3158966"/>
            <a:ext cx="2016224" cy="315210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b" anchorCtr="0" compatLnSpc="1">
            <a:prstTxWarp prst="textNoShape">
              <a:avLst/>
            </a:prstTxWarp>
          </a:bodyPr>
          <a:lstStyle/>
          <a:p>
            <a:pPr algn="just" eaLnBrk="0" hangingPunct="0"/>
            <a:r>
              <a:rPr lang="fr-FR" dirty="0" smtClean="0">
                <a:solidFill>
                  <a:srgbClr val="C00000"/>
                </a:solidFill>
                <a:latin typeface="+mn-lt"/>
                <a:cs typeface="+mn-cs"/>
              </a:rPr>
              <a:t>Un aperçu sur Les bavettes et </a:t>
            </a:r>
            <a:r>
              <a:rPr lang="fr-FR" dirty="0" smtClean="0">
                <a:solidFill>
                  <a:srgbClr val="C00000"/>
                </a:solidFill>
              </a:rPr>
              <a:t>leurs</a:t>
            </a:r>
            <a:r>
              <a:rPr lang="fr-FR" dirty="0" smtClean="0">
                <a:solidFill>
                  <a:srgbClr val="C00000"/>
                </a:solidFill>
                <a:latin typeface="+mn-lt"/>
                <a:cs typeface="+mn-cs"/>
              </a:rPr>
              <a:t> différentes types ainsi que les étapes d’utilisation . </a:t>
            </a:r>
          </a:p>
          <a:p>
            <a:pPr algn="just" eaLnBrk="0" hangingPunct="0"/>
            <a:endParaRPr lang="fr-FR" dirty="0">
              <a:solidFill>
                <a:srgbClr val="C00000"/>
              </a:solidFill>
              <a:latin typeface="+mn-lt"/>
              <a:cs typeface="+mn-cs"/>
            </a:endParaRPr>
          </a:p>
        </p:txBody>
      </p:sp>
      <p:sp>
        <p:nvSpPr>
          <p:cNvPr id="17" name="ZoneTexte 16"/>
          <p:cNvSpPr txBox="1"/>
          <p:nvPr/>
        </p:nvSpPr>
        <p:spPr>
          <a:xfrm>
            <a:off x="6516216" y="3158966"/>
            <a:ext cx="1944216" cy="31503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just" eaLnBrk="0" hangingPunct="0"/>
            <a:r>
              <a:rPr lang="fr-FR" dirty="0">
                <a:solidFill>
                  <a:srgbClr val="C00000"/>
                </a:solidFill>
                <a:latin typeface="+mn-lt"/>
                <a:cs typeface="+mn-cs"/>
              </a:rPr>
              <a:t>La conception de l’unité de production des bavettes simulé dans un environnement AUTOMGEN</a:t>
            </a:r>
          </a:p>
          <a:p>
            <a:pPr algn="just" eaLnBrk="0" hangingPunct="0"/>
            <a:endParaRPr lang="fr-FR" dirty="0">
              <a:solidFill>
                <a:srgbClr val="C00000"/>
              </a:solidFill>
              <a:latin typeface="+mn-lt"/>
              <a:cs typeface="+mn-cs"/>
            </a:endParaRPr>
          </a:p>
        </p:txBody>
      </p:sp>
      <p:cxnSp>
        <p:nvCxnSpPr>
          <p:cNvPr id="19" name="Connecteur droit avec flèche 18"/>
          <p:cNvCxnSpPr/>
          <p:nvPr/>
        </p:nvCxnSpPr>
        <p:spPr bwMode="auto">
          <a:xfrm flipH="1">
            <a:off x="2051720" y="2420888"/>
            <a:ext cx="2016224" cy="720080"/>
          </a:xfrm>
          <a:prstGeom prst="straightConnector1">
            <a:avLst/>
          </a:prstGeom>
          <a:ln w="76200">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2" name="Connecteur droit avec flèche 21"/>
          <p:cNvCxnSpPr/>
          <p:nvPr/>
        </p:nvCxnSpPr>
        <p:spPr bwMode="auto">
          <a:xfrm>
            <a:off x="4860032" y="2381343"/>
            <a:ext cx="0" cy="738078"/>
          </a:xfrm>
          <a:prstGeom prst="straightConnector1">
            <a:avLst/>
          </a:prstGeom>
          <a:ln w="76200">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Connecteur droit avec flèche 22"/>
          <p:cNvCxnSpPr/>
          <p:nvPr/>
        </p:nvCxnSpPr>
        <p:spPr bwMode="auto">
          <a:xfrm>
            <a:off x="5724128" y="2420888"/>
            <a:ext cx="1656184" cy="738078"/>
          </a:xfrm>
          <a:prstGeom prst="straightConnector1">
            <a:avLst/>
          </a:prstGeom>
          <a:ln w="76200">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6592" y="1340768"/>
            <a:ext cx="7858180" cy="930404"/>
          </a:xfrm>
        </p:spPr>
        <p:txBody>
          <a:bodyPr/>
          <a:lstStyle/>
          <a:p>
            <a:pPr algn="ctr"/>
            <a:r>
              <a:rPr lang="fr-FR" sz="3600" dirty="0">
                <a:solidFill>
                  <a:srgbClr val="1C8838"/>
                </a:solidFill>
                <a:latin typeface="Britannic Bold" pitchFamily="34" charset="0"/>
                <a:cs typeface="+mn-cs"/>
              </a:rPr>
              <a:t>Partie </a:t>
            </a:r>
            <a:r>
              <a:rPr lang="fr-FR" sz="3600" dirty="0" smtClean="0">
                <a:solidFill>
                  <a:srgbClr val="1C8838"/>
                </a:solidFill>
                <a:latin typeface="Britannic Bold" pitchFamily="34" charset="0"/>
                <a:cs typeface="+mn-cs"/>
              </a:rPr>
              <a:t>I </a:t>
            </a:r>
            <a:r>
              <a:rPr lang="fr-FR" sz="3600" dirty="0">
                <a:solidFill>
                  <a:srgbClr val="1C8838"/>
                </a:solidFill>
                <a:latin typeface="Britannic Bold" pitchFamily="34" charset="0"/>
                <a:cs typeface="+mn-cs"/>
              </a:rPr>
              <a:t>: </a:t>
            </a:r>
            <a:endParaRPr lang="fr-FR" sz="3600" dirty="0">
              <a:solidFill>
                <a:srgbClr val="1C8838"/>
              </a:solidFill>
              <a:cs typeface="+mn-cs"/>
            </a:endParaRPr>
          </a:p>
        </p:txBody>
      </p:sp>
      <p:sp>
        <p:nvSpPr>
          <p:cNvPr id="4" name="Espace réservé de la date 3"/>
          <p:cNvSpPr>
            <a:spLocks noGrp="1"/>
          </p:cNvSpPr>
          <p:nvPr>
            <p:ph type="dt" sz="half" idx="10"/>
          </p:nvPr>
        </p:nvSpPr>
        <p:spPr>
          <a:xfrm>
            <a:off x="4355976" y="6381328"/>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4</a:t>
            </a:fld>
            <a:endParaRPr lang="fr-FR" sz="1400"/>
          </a:p>
        </p:txBody>
      </p:sp>
      <p:sp>
        <p:nvSpPr>
          <p:cNvPr id="7" name="Titre 2"/>
          <p:cNvSpPr txBox="1">
            <a:spLocks/>
          </p:cNvSpPr>
          <p:nvPr/>
        </p:nvSpPr>
        <p:spPr bwMode="auto">
          <a:xfrm>
            <a:off x="835968" y="2636912"/>
            <a:ext cx="7858180" cy="115212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a:solidFill>
                  <a:srgbClr val="FF0000"/>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9pPr>
          </a:lstStyle>
          <a:p>
            <a:pPr algn="ctr"/>
            <a:r>
              <a:rPr kumimoji="0" lang="fr-FR" sz="3600" kern="0" dirty="0">
                <a:solidFill>
                  <a:schemeClr val="accent6">
                    <a:lumMod val="50000"/>
                  </a:schemeClr>
                </a:solidFill>
                <a:latin typeface="Britannic Bold" pitchFamily="34" charset="0"/>
                <a:cs typeface="+mn-cs"/>
              </a:rPr>
              <a:t>Les bavettes-motivation de la fabrication</a:t>
            </a:r>
          </a:p>
        </p:txBody>
      </p:sp>
    </p:spTree>
    <p:extLst>
      <p:ext uri="{BB962C8B-B14F-4D97-AF65-F5344CB8AC3E}">
        <p14:creationId xmlns:p14="http://schemas.microsoft.com/office/powerpoint/2010/main" val="312913679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5</a:t>
            </a:fld>
            <a:endParaRPr lang="fr-FR" sz="1400"/>
          </a:p>
        </p:txBody>
      </p:sp>
      <p:sp>
        <p:nvSpPr>
          <p:cNvPr id="11" name="Title 1"/>
          <p:cNvSpPr>
            <a:spLocks noGrp="1"/>
          </p:cNvSpPr>
          <p:nvPr>
            <p:ph type="title" idx="4294967295"/>
          </p:nvPr>
        </p:nvSpPr>
        <p:spPr>
          <a:xfrm>
            <a:off x="683568" y="620688"/>
            <a:ext cx="3281018"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1</a:t>
            </a:r>
            <a:r>
              <a:rPr kumimoji="1" lang="fr-FR" sz="2400" b="1" kern="1200" dirty="0" smtClean="0">
                <a:solidFill>
                  <a:schemeClr val="accent6">
                    <a:lumMod val="50000"/>
                  </a:schemeClr>
                </a:solidFill>
                <a:latin typeface="Times New Roman" pitchFamily="18" charset="0"/>
                <a:ea typeface="+mn-ea"/>
                <a:cs typeface="Times New Roman" pitchFamily="18" charset="0"/>
              </a:rPr>
              <a:t>.1</a:t>
            </a:r>
            <a:r>
              <a:rPr kumimoji="1" lang="fr-FR" sz="2400" b="1" kern="1200" dirty="0">
                <a:solidFill>
                  <a:schemeClr val="accent6">
                    <a:lumMod val="50000"/>
                  </a:schemeClr>
                </a:solidFill>
                <a:latin typeface="Times New Roman" pitchFamily="18" charset="0"/>
                <a:ea typeface="+mn-ea"/>
                <a:cs typeface="Times New Roman" pitchFamily="18" charset="0"/>
              </a:rPr>
              <a:t>. Introduction : </a:t>
            </a:r>
          </a:p>
        </p:txBody>
      </p:sp>
      <p:sp>
        <p:nvSpPr>
          <p:cNvPr id="48" name="Title 1"/>
          <p:cNvSpPr>
            <a:spLocks noGrp="1"/>
          </p:cNvSpPr>
          <p:nvPr>
            <p:ph type="title" idx="4294967295"/>
          </p:nvPr>
        </p:nvSpPr>
        <p:spPr>
          <a:xfrm>
            <a:off x="755576" y="2924944"/>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1</a:t>
            </a:r>
            <a:r>
              <a:rPr kumimoji="1" lang="fr-FR" sz="2400" b="1" kern="1200" dirty="0" smtClean="0">
                <a:solidFill>
                  <a:schemeClr val="accent6">
                    <a:lumMod val="50000"/>
                  </a:schemeClr>
                </a:solidFill>
                <a:latin typeface="Times New Roman" pitchFamily="18" charset="0"/>
                <a:ea typeface="+mn-ea"/>
                <a:cs typeface="Times New Roman" pitchFamily="18" charset="0"/>
              </a:rPr>
              <a:t>.2</a:t>
            </a:r>
            <a:r>
              <a:rPr kumimoji="1" lang="fr-FR" sz="2400" b="1" kern="1200" dirty="0">
                <a:solidFill>
                  <a:schemeClr val="accent6">
                    <a:lumMod val="50000"/>
                  </a:schemeClr>
                </a:solidFill>
                <a:latin typeface="Times New Roman" pitchFamily="18" charset="0"/>
                <a:ea typeface="+mn-ea"/>
                <a:cs typeface="Times New Roman" pitchFamily="18" charset="0"/>
              </a:rPr>
              <a:t>. L’objectif de mettre un masque : </a:t>
            </a:r>
          </a:p>
        </p:txBody>
      </p:sp>
      <p:sp>
        <p:nvSpPr>
          <p:cNvPr id="8" name="Title 1"/>
          <p:cNvSpPr>
            <a:spLocks noGrp="1"/>
          </p:cNvSpPr>
          <p:nvPr>
            <p:ph type="title" idx="4294967295"/>
          </p:nvPr>
        </p:nvSpPr>
        <p:spPr>
          <a:xfrm>
            <a:off x="827584" y="1412776"/>
            <a:ext cx="7920880" cy="792088"/>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L’objectif de ce chapitre est de </a:t>
            </a:r>
            <a:r>
              <a:rPr lang="fr-FR" sz="2000" dirty="0" smtClean="0">
                <a:solidFill>
                  <a:srgbClr val="002060"/>
                </a:solidFill>
              </a:rPr>
              <a:t>donner un aperçu général sur les types des bavettes et les différentes étapes d’utilisation </a:t>
            </a:r>
            <a:endParaRPr lang="fr-FR" sz="2000" dirty="0">
              <a:solidFill>
                <a:srgbClr val="002060"/>
              </a:solidFill>
            </a:endParaRPr>
          </a:p>
        </p:txBody>
      </p:sp>
      <p:sp>
        <p:nvSpPr>
          <p:cNvPr id="10" name="Title 1"/>
          <p:cNvSpPr>
            <a:spLocks noGrp="1"/>
          </p:cNvSpPr>
          <p:nvPr>
            <p:ph type="title" idx="4294967295"/>
          </p:nvPr>
        </p:nvSpPr>
        <p:spPr>
          <a:xfrm>
            <a:off x="827584" y="4005064"/>
            <a:ext cx="7704856" cy="1368152"/>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2000" dirty="0">
                <a:solidFill>
                  <a:srgbClr val="002060"/>
                </a:solidFill>
              </a:rPr>
              <a:t>pour protéger celui qui le porte contre l’inhalation d’agents infectieux transmissibles par voie « aérienne ». Il le protège aussi contre le risque de transmission par voie « gouttelettes </a:t>
            </a:r>
            <a:r>
              <a:rPr lang="fr-FR" sz="2000" dirty="0" smtClean="0">
                <a:solidFill>
                  <a:srgbClr val="002060"/>
                </a:solidFill>
              </a:rPr>
              <a:t>», </a:t>
            </a:r>
            <a:r>
              <a:rPr lang="fr-FR" sz="2000" dirty="0">
                <a:solidFill>
                  <a:srgbClr val="002060"/>
                </a:solidFill>
              </a:rPr>
              <a:t>et surtout le Covid-19 actuellement.</a:t>
            </a:r>
          </a:p>
        </p:txBody>
      </p:sp>
    </p:spTree>
    <p:extLst>
      <p:ext uri="{BB962C8B-B14F-4D97-AF65-F5344CB8AC3E}">
        <p14:creationId xmlns:p14="http://schemas.microsoft.com/office/powerpoint/2010/main" val="28554199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6</a:t>
            </a:fld>
            <a:endParaRPr lang="fr-FR" sz="1400"/>
          </a:p>
        </p:txBody>
      </p:sp>
      <p:sp>
        <p:nvSpPr>
          <p:cNvPr id="48" name="Title 1"/>
          <p:cNvSpPr>
            <a:spLocks noGrp="1"/>
          </p:cNvSpPr>
          <p:nvPr>
            <p:ph type="title" idx="4294967295"/>
          </p:nvPr>
        </p:nvSpPr>
        <p:spPr>
          <a:xfrm>
            <a:off x="755576" y="620688"/>
            <a:ext cx="496855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1</a:t>
            </a:r>
            <a:r>
              <a:rPr kumimoji="1" lang="fr-FR" sz="2400" b="1" kern="1200" dirty="0" smtClean="0">
                <a:solidFill>
                  <a:schemeClr val="accent6">
                    <a:lumMod val="50000"/>
                  </a:schemeClr>
                </a:solidFill>
                <a:latin typeface="Times New Roman" pitchFamily="18" charset="0"/>
                <a:ea typeface="+mn-ea"/>
                <a:cs typeface="Times New Roman" pitchFamily="18" charset="0"/>
              </a:rPr>
              <a:t>.3. Les types des bavettes :</a:t>
            </a:r>
            <a:endParaRPr kumimoji="1" lang="fr-FR" sz="2400" b="1" kern="1200" dirty="0">
              <a:solidFill>
                <a:schemeClr val="accent6">
                  <a:lumMod val="50000"/>
                </a:schemeClr>
              </a:solidFill>
              <a:latin typeface="Times New Roman" pitchFamily="18" charset="0"/>
              <a:ea typeface="+mn-ea"/>
              <a:cs typeface="Times New Roman" pitchFamily="18" charset="0"/>
            </a:endParaRPr>
          </a:p>
        </p:txBody>
      </p:sp>
      <p:sp>
        <p:nvSpPr>
          <p:cNvPr id="10" name="Rectangle 9"/>
          <p:cNvSpPr/>
          <p:nvPr/>
        </p:nvSpPr>
        <p:spPr>
          <a:xfrm>
            <a:off x="611560" y="1270502"/>
            <a:ext cx="5311824" cy="369332"/>
          </a:xfrm>
          <a:prstGeom prst="rect">
            <a:avLst/>
          </a:prstGeom>
        </p:spPr>
        <p:txBody>
          <a:bodyPr wrap="square">
            <a:spAutoFit/>
          </a:bodyPr>
          <a:lstStyle/>
          <a:p>
            <a:pPr marL="450850" indent="-450850" algn="just">
              <a:buFont typeface="Wingdings" pitchFamily="2" charset="2"/>
              <a:buChar char="v"/>
            </a:pPr>
            <a:r>
              <a:rPr lang="fr-FR" sz="1800" b="1" dirty="0">
                <a:solidFill>
                  <a:srgbClr val="7030A0"/>
                </a:solidFill>
              </a:rPr>
              <a:t>Le masque à usage médical (</a:t>
            </a:r>
            <a:r>
              <a:rPr lang="fr-FR" sz="1800" b="1" dirty="0" smtClean="0">
                <a:solidFill>
                  <a:srgbClr val="7030A0"/>
                </a:solidFill>
              </a:rPr>
              <a:t>chirurgical) : </a:t>
            </a:r>
            <a:endParaRPr lang="fr-FR" sz="1800" b="1" dirty="0">
              <a:solidFill>
                <a:srgbClr val="7030A0"/>
              </a:solidFill>
            </a:endParaRPr>
          </a:p>
        </p:txBody>
      </p:sp>
      <p:sp>
        <p:nvSpPr>
          <p:cNvPr id="11" name="Rectangle 10"/>
          <p:cNvSpPr/>
          <p:nvPr/>
        </p:nvSpPr>
        <p:spPr>
          <a:xfrm>
            <a:off x="639867" y="2060848"/>
            <a:ext cx="8396629" cy="3970318"/>
          </a:xfrm>
          <a:prstGeom prst="rect">
            <a:avLst/>
          </a:prstGeom>
        </p:spPr>
        <p:txBody>
          <a:bodyPr wrap="square">
            <a:spAutoFit/>
          </a:bodyPr>
          <a:lstStyle/>
          <a:p>
            <a:pPr marL="450850" indent="-450850" algn="just">
              <a:buFont typeface="Wingdings" pitchFamily="2" charset="2"/>
              <a:buChar char="v"/>
            </a:pPr>
            <a:r>
              <a:rPr lang="fr-FR" sz="1800" b="1" dirty="0">
                <a:solidFill>
                  <a:srgbClr val="7030A0"/>
                </a:solidFill>
              </a:rPr>
              <a:t>Les masques de protection respiratoire </a:t>
            </a:r>
            <a:r>
              <a:rPr lang="fr-FR" sz="1800" b="1" dirty="0" smtClean="0">
                <a:solidFill>
                  <a:srgbClr val="7030A0"/>
                </a:solidFill>
              </a:rPr>
              <a:t>FFP</a:t>
            </a:r>
            <a:r>
              <a:rPr lang="fr-FR" sz="1800" b="1" dirty="0">
                <a:solidFill>
                  <a:srgbClr val="7030A0"/>
                </a:solidFill>
              </a:rPr>
              <a:t> (</a:t>
            </a:r>
            <a:r>
              <a:rPr lang="fr-FR" sz="1800" b="1" dirty="0" err="1">
                <a:solidFill>
                  <a:srgbClr val="7030A0"/>
                </a:solidFill>
              </a:rPr>
              <a:t>Filtering</a:t>
            </a:r>
            <a:r>
              <a:rPr lang="fr-FR" sz="1800" b="1" dirty="0">
                <a:solidFill>
                  <a:srgbClr val="7030A0"/>
                </a:solidFill>
              </a:rPr>
              <a:t> </a:t>
            </a:r>
            <a:r>
              <a:rPr lang="fr-FR" sz="1800" b="1" dirty="0" err="1">
                <a:solidFill>
                  <a:srgbClr val="7030A0"/>
                </a:solidFill>
              </a:rPr>
              <a:t>Facepiece</a:t>
            </a:r>
            <a:r>
              <a:rPr lang="fr-FR" sz="1800" b="1" dirty="0">
                <a:solidFill>
                  <a:srgbClr val="7030A0"/>
                </a:solidFill>
              </a:rPr>
              <a:t> </a:t>
            </a:r>
            <a:r>
              <a:rPr lang="fr-FR" sz="1800" b="1" dirty="0" err="1" smtClean="0">
                <a:solidFill>
                  <a:srgbClr val="7030A0"/>
                </a:solidFill>
              </a:rPr>
              <a:t>Particles</a:t>
            </a:r>
            <a:r>
              <a:rPr lang="fr-FR" sz="1800" b="1" dirty="0" smtClean="0">
                <a:solidFill>
                  <a:srgbClr val="7030A0"/>
                </a:solidFill>
              </a:rPr>
              <a:t>)  :</a:t>
            </a:r>
          </a:p>
          <a:p>
            <a:pPr algn="just"/>
            <a:endParaRPr lang="fr-FR" sz="1800" b="1" dirty="0" smtClean="0">
              <a:solidFill>
                <a:srgbClr val="7030A0"/>
              </a:solidFill>
            </a:endParaRPr>
          </a:p>
          <a:p>
            <a:pPr marL="450850" indent="-450850" algn="just">
              <a:buFont typeface="Wingdings" pitchFamily="2" charset="2"/>
              <a:buChar char="v"/>
            </a:pPr>
            <a:endParaRPr lang="fr-FR" sz="1800" dirty="0" smtClean="0">
              <a:solidFill>
                <a:srgbClr val="7030A0"/>
              </a:solidFill>
            </a:endParaRPr>
          </a:p>
          <a:p>
            <a:pPr algn="just"/>
            <a:endParaRPr lang="fr-FR" sz="1800" dirty="0" smtClean="0">
              <a:solidFill>
                <a:srgbClr val="7030A0"/>
              </a:solidFill>
            </a:endParaRPr>
          </a:p>
          <a:p>
            <a:pPr algn="just"/>
            <a:endParaRPr lang="fr-FR" sz="1800" dirty="0" smtClean="0">
              <a:solidFill>
                <a:srgbClr val="7030A0"/>
              </a:solidFill>
            </a:endParaRPr>
          </a:p>
          <a:p>
            <a:pPr algn="just"/>
            <a:endParaRPr lang="fr-FR" sz="1800" dirty="0" smtClean="0">
              <a:solidFill>
                <a:srgbClr val="7030A0"/>
              </a:solidFill>
            </a:endParaRPr>
          </a:p>
          <a:p>
            <a:pPr algn="just"/>
            <a:endParaRPr lang="fr-FR" sz="1800" dirty="0">
              <a:solidFill>
                <a:srgbClr val="7030A0"/>
              </a:solidFill>
            </a:endParaRPr>
          </a:p>
          <a:p>
            <a:pPr algn="just"/>
            <a:endParaRPr lang="en-US" sz="1800" dirty="0" smtClean="0">
              <a:solidFill>
                <a:srgbClr val="7030A0"/>
              </a:solidFill>
            </a:endParaRPr>
          </a:p>
          <a:p>
            <a:pPr algn="just"/>
            <a:endParaRPr lang="en-US" sz="1800" dirty="0" smtClean="0">
              <a:solidFill>
                <a:srgbClr val="7030A0"/>
              </a:solidFill>
            </a:endParaRPr>
          </a:p>
          <a:p>
            <a:pPr algn="just"/>
            <a:endParaRPr lang="en-US" sz="1800" dirty="0">
              <a:solidFill>
                <a:srgbClr val="7030A0"/>
              </a:solidFill>
            </a:endParaRPr>
          </a:p>
          <a:p>
            <a:pPr marL="450850" lvl="0" indent="-450850" algn="just">
              <a:buFont typeface="Wingdings" pitchFamily="2" charset="2"/>
              <a:buChar char="v"/>
            </a:pPr>
            <a:r>
              <a:rPr lang="fr-FR" sz="1800" b="1" dirty="0">
                <a:solidFill>
                  <a:srgbClr val="7030A0"/>
                </a:solidFill>
              </a:rPr>
              <a:t>Les masques grand public ou masques barrières :</a:t>
            </a:r>
          </a:p>
          <a:p>
            <a:pPr algn="just"/>
            <a:endParaRPr lang="en-US" sz="1800" dirty="0" smtClean="0">
              <a:solidFill>
                <a:srgbClr val="7030A0"/>
              </a:solidFill>
            </a:endParaRPr>
          </a:p>
          <a:p>
            <a:pPr algn="just"/>
            <a:endParaRPr lang="en-US" sz="1800" dirty="0">
              <a:solidFill>
                <a:srgbClr val="7030A0"/>
              </a:solidFill>
            </a:endParaRPr>
          </a:p>
          <a:p>
            <a:pPr algn="just"/>
            <a:endParaRPr lang="fr-FR" sz="1800" dirty="0" smtClean="0">
              <a:solidFill>
                <a:srgbClr val="7030A0"/>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094" y="770868"/>
            <a:ext cx="1446297" cy="136860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585905"/>
            <a:ext cx="1296143" cy="127514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2632352"/>
            <a:ext cx="1446297" cy="1228696"/>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0956" y="2633134"/>
            <a:ext cx="1829435" cy="1274373"/>
          </a:xfrm>
          <a:prstGeom prst="rect">
            <a:avLst/>
          </a:prstGeom>
        </p:spPr>
      </p:pic>
      <p:sp>
        <p:nvSpPr>
          <p:cNvPr id="16" name="Title 1"/>
          <p:cNvSpPr>
            <a:spLocks noGrp="1"/>
          </p:cNvSpPr>
          <p:nvPr>
            <p:ph type="title" idx="4294967295"/>
          </p:nvPr>
        </p:nvSpPr>
        <p:spPr>
          <a:xfrm>
            <a:off x="1043608" y="3937696"/>
            <a:ext cx="2052228" cy="383344"/>
          </a:xfr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en-US" sz="1800" b="1" dirty="0">
                <a:solidFill>
                  <a:srgbClr val="1C8838"/>
                </a:solidFill>
              </a:rPr>
              <a:t> </a:t>
            </a:r>
            <a:r>
              <a:rPr lang="en-US" sz="1800" b="1" dirty="0" smtClean="0">
                <a:solidFill>
                  <a:srgbClr val="1C8838"/>
                </a:solidFill>
              </a:rPr>
              <a:t>FFP1</a:t>
            </a:r>
            <a:endParaRPr lang="en-US" sz="1800" b="1" dirty="0">
              <a:solidFill>
                <a:srgbClr val="1C8838"/>
              </a:solidFill>
            </a:endParaRPr>
          </a:p>
        </p:txBody>
      </p:sp>
      <p:sp>
        <p:nvSpPr>
          <p:cNvPr id="17" name="Title 1"/>
          <p:cNvSpPr>
            <a:spLocks noGrp="1"/>
          </p:cNvSpPr>
          <p:nvPr>
            <p:ph type="title" idx="4294967295"/>
          </p:nvPr>
        </p:nvSpPr>
        <p:spPr>
          <a:xfrm>
            <a:off x="3707904" y="3937696"/>
            <a:ext cx="2052228" cy="383344"/>
          </a:xfr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en-US" sz="1800" b="1" dirty="0">
                <a:solidFill>
                  <a:srgbClr val="1C8838"/>
                </a:solidFill>
              </a:rPr>
              <a:t> </a:t>
            </a:r>
            <a:r>
              <a:rPr lang="en-US" sz="1800" b="1" dirty="0" smtClean="0">
                <a:solidFill>
                  <a:srgbClr val="1C8838"/>
                </a:solidFill>
              </a:rPr>
              <a:t>FFP2</a:t>
            </a:r>
            <a:endParaRPr lang="en-US" sz="1800" b="1" dirty="0">
              <a:solidFill>
                <a:srgbClr val="1C8838"/>
              </a:solidFill>
            </a:endParaRPr>
          </a:p>
        </p:txBody>
      </p:sp>
      <p:sp>
        <p:nvSpPr>
          <p:cNvPr id="18" name="Title 1"/>
          <p:cNvSpPr>
            <a:spLocks noGrp="1"/>
          </p:cNvSpPr>
          <p:nvPr>
            <p:ph type="title" idx="4294967295"/>
          </p:nvPr>
        </p:nvSpPr>
        <p:spPr>
          <a:xfrm>
            <a:off x="6641364" y="3922469"/>
            <a:ext cx="2052228" cy="383344"/>
          </a:xfr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en-US" sz="1800" b="1" dirty="0">
                <a:solidFill>
                  <a:srgbClr val="1C8838"/>
                </a:solidFill>
              </a:rPr>
              <a:t> </a:t>
            </a:r>
            <a:r>
              <a:rPr lang="en-US" sz="1800" b="1" dirty="0" smtClean="0">
                <a:solidFill>
                  <a:srgbClr val="1C8838"/>
                </a:solidFill>
              </a:rPr>
              <a:t>FFP3</a:t>
            </a:r>
            <a:endParaRPr lang="en-US" sz="1800" b="1" dirty="0">
              <a:solidFill>
                <a:srgbClr val="1C8838"/>
              </a:solidFill>
            </a:endParaRPr>
          </a:p>
        </p:txBody>
      </p:sp>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4567136"/>
            <a:ext cx="1631327" cy="1536673"/>
          </a:xfrm>
          <a:prstGeom prst="rect">
            <a:avLst/>
          </a:prstGeom>
        </p:spPr>
      </p:pic>
    </p:spTree>
    <p:extLst>
      <p:ext uri="{BB962C8B-B14F-4D97-AF65-F5344CB8AC3E}">
        <p14:creationId xmlns:p14="http://schemas.microsoft.com/office/powerpoint/2010/main" val="55033260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animEffect transition="in" filter="wipe(down)">
                                      <p:cBhvr>
                                        <p:cTn id="40" dur="500"/>
                                        <p:tgtEl>
                                          <p:spTgt spid="11">
                                            <p:txEl>
                                              <p:pRg st="10" end="10"/>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7</a:t>
            </a:fld>
            <a:endParaRPr lang="fr-FR" sz="1400"/>
          </a:p>
        </p:txBody>
      </p:sp>
      <p:sp>
        <p:nvSpPr>
          <p:cNvPr id="48" name="Title 1"/>
          <p:cNvSpPr>
            <a:spLocks noGrp="1"/>
          </p:cNvSpPr>
          <p:nvPr>
            <p:ph type="title" idx="4294967295"/>
          </p:nvPr>
        </p:nvSpPr>
        <p:spPr>
          <a:xfrm>
            <a:off x="683568" y="620688"/>
            <a:ext cx="5642765" cy="494508"/>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smtClean="0">
                <a:solidFill>
                  <a:srgbClr val="E3AF5A">
                    <a:lumMod val="50000"/>
                  </a:srgbClr>
                </a:solidFill>
                <a:latin typeface="Times New Roman" pitchFamily="18" charset="0"/>
                <a:cs typeface="Times New Roman" pitchFamily="18" charset="0"/>
              </a:rPr>
              <a:t>1.4</a:t>
            </a:r>
            <a:r>
              <a:rPr kumimoji="1" lang="fr-FR" sz="2400" b="1" kern="1200" dirty="0">
                <a:solidFill>
                  <a:srgbClr val="E3AF5A">
                    <a:lumMod val="50000"/>
                  </a:srgbClr>
                </a:solidFill>
                <a:latin typeface="Times New Roman" pitchFamily="18" charset="0"/>
                <a:cs typeface="Times New Roman" pitchFamily="18" charset="0"/>
              </a:rPr>
              <a:t>. les différentes étapes d’utilisation :</a:t>
            </a:r>
            <a:endParaRPr kumimoji="1" lang="fr-FR" sz="2000" b="1" kern="1200" dirty="0">
              <a:solidFill>
                <a:schemeClr val="accent6">
                  <a:lumMod val="50000"/>
                </a:schemeClr>
              </a:solidFill>
              <a:latin typeface="Times New Roman" pitchFamily="18" charset="0"/>
              <a:ea typeface="+mn-ea"/>
              <a:cs typeface="Times New Roman" pitchFamily="18" charset="0"/>
            </a:endParaRPr>
          </a:p>
        </p:txBody>
      </p:sp>
      <p:sp>
        <p:nvSpPr>
          <p:cNvPr id="13" name="Title 1"/>
          <p:cNvSpPr>
            <a:spLocks noGrp="1"/>
          </p:cNvSpPr>
          <p:nvPr>
            <p:ph type="title" idx="4294967295"/>
          </p:nvPr>
        </p:nvSpPr>
        <p:spPr>
          <a:xfrm>
            <a:off x="467544" y="3212976"/>
            <a:ext cx="2046462" cy="599368"/>
          </a:xfr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en-US" sz="1800" b="1" dirty="0">
                <a:solidFill>
                  <a:srgbClr val="1C8838"/>
                </a:solidFill>
              </a:rPr>
              <a:t> </a:t>
            </a:r>
            <a:r>
              <a:rPr lang="en-US" sz="1800" b="1" dirty="0" err="1">
                <a:solidFill>
                  <a:srgbClr val="1C8838"/>
                </a:solidFill>
              </a:rPr>
              <a:t>Nettoyez-vous</a:t>
            </a:r>
            <a:r>
              <a:rPr lang="en-US" sz="1800" b="1" dirty="0">
                <a:solidFill>
                  <a:srgbClr val="1C8838"/>
                </a:solidFill>
              </a:rPr>
              <a:t> les mains</a:t>
            </a:r>
          </a:p>
        </p:txBody>
      </p:sp>
      <p:sp>
        <p:nvSpPr>
          <p:cNvPr id="14" name="Title 1"/>
          <p:cNvSpPr>
            <a:spLocks noGrp="1"/>
          </p:cNvSpPr>
          <p:nvPr>
            <p:ph type="title" idx="4294967295"/>
          </p:nvPr>
        </p:nvSpPr>
        <p:spPr>
          <a:xfrm>
            <a:off x="2487930" y="3356992"/>
            <a:ext cx="2287750" cy="483015"/>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fr-FR" sz="1800" b="1" dirty="0">
                <a:solidFill>
                  <a:srgbClr val="1C8838"/>
                </a:solidFill>
              </a:rPr>
              <a:t>Vérifiez le masque chirurgical </a:t>
            </a:r>
            <a:endParaRPr kumimoji="1" lang="fr-FR" sz="1800" b="1" kern="1200" dirty="0">
              <a:solidFill>
                <a:srgbClr val="1C8838"/>
              </a:solidFill>
              <a:latin typeface="Times New Roman" pitchFamily="18" charset="0"/>
              <a:ea typeface="+mn-ea"/>
              <a:cs typeface="Times New Roman" pitchFamily="18" charset="0"/>
            </a:endParaRPr>
          </a:p>
        </p:txBody>
      </p:sp>
      <p:sp>
        <p:nvSpPr>
          <p:cNvPr id="15" name="Title 1"/>
          <p:cNvSpPr>
            <a:spLocks noGrp="1"/>
          </p:cNvSpPr>
          <p:nvPr>
            <p:ph type="title" idx="4294967295"/>
          </p:nvPr>
        </p:nvSpPr>
        <p:spPr>
          <a:xfrm>
            <a:off x="4740598" y="3356992"/>
            <a:ext cx="2362930" cy="500066"/>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fr-FR" sz="1800" b="1" dirty="0">
                <a:solidFill>
                  <a:srgbClr val="1C8838"/>
                </a:solidFill>
              </a:rPr>
              <a:t>Tournez-le dans la bonne direction </a:t>
            </a:r>
            <a:endParaRPr kumimoji="1" lang="fr-FR" sz="1800" b="1" kern="1200" dirty="0">
              <a:solidFill>
                <a:srgbClr val="1C8838"/>
              </a:solidFill>
              <a:latin typeface="Times New Roman" pitchFamily="18" charset="0"/>
              <a:ea typeface="+mn-ea"/>
              <a:cs typeface="Times New Roman" pitchFamily="18" charset="0"/>
            </a:endParaRPr>
          </a:p>
        </p:txBody>
      </p:sp>
      <p:sp>
        <p:nvSpPr>
          <p:cNvPr id="16" name="Title 1"/>
          <p:cNvSpPr>
            <a:spLocks noGrp="1"/>
          </p:cNvSpPr>
          <p:nvPr>
            <p:ph type="title" idx="4294967295"/>
          </p:nvPr>
        </p:nvSpPr>
        <p:spPr>
          <a:xfrm>
            <a:off x="1223628" y="5661248"/>
            <a:ext cx="2232248" cy="500066"/>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fr-FR" sz="1800" b="1" dirty="0" smtClean="0">
                <a:solidFill>
                  <a:srgbClr val="1C8838"/>
                </a:solidFill>
              </a:rPr>
              <a:t> </a:t>
            </a:r>
            <a:r>
              <a:rPr lang="fr-FR" sz="1800" b="1" dirty="0">
                <a:solidFill>
                  <a:srgbClr val="1C8838"/>
                </a:solidFill>
              </a:rPr>
              <a:t>Posez-le sur votre visage </a:t>
            </a:r>
            <a:endParaRPr kumimoji="1" lang="fr-FR" sz="1800" b="1" kern="1200" dirty="0">
              <a:solidFill>
                <a:srgbClr val="1C8838"/>
              </a:solidFill>
              <a:latin typeface="Times New Roman" pitchFamily="18" charset="0"/>
              <a:ea typeface="+mn-ea"/>
              <a:cs typeface="Times New Roman" pitchFamily="18" charset="0"/>
            </a:endParaRPr>
          </a:p>
        </p:txBody>
      </p:sp>
      <p:sp>
        <p:nvSpPr>
          <p:cNvPr id="17" name="Title 1"/>
          <p:cNvSpPr>
            <a:spLocks noGrp="1"/>
          </p:cNvSpPr>
          <p:nvPr>
            <p:ph type="title" idx="4294967295"/>
          </p:nvPr>
        </p:nvSpPr>
        <p:spPr>
          <a:xfrm>
            <a:off x="7020272" y="3356992"/>
            <a:ext cx="2242138" cy="500066"/>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fr-FR" sz="1800" b="1" dirty="0">
                <a:solidFill>
                  <a:srgbClr val="1C8838"/>
                </a:solidFill>
              </a:rPr>
              <a:t>Posez le bon côté sur votre visage </a:t>
            </a:r>
            <a:endParaRPr kumimoji="1" lang="fr-FR" sz="1800" b="1" kern="1200" dirty="0">
              <a:solidFill>
                <a:srgbClr val="1C8838"/>
              </a:solidFill>
              <a:latin typeface="Times New Roman" pitchFamily="18" charset="0"/>
              <a:ea typeface="+mn-ea"/>
              <a:cs typeface="Times New Roman" pitchFamily="18" charset="0"/>
            </a:endParaRPr>
          </a:p>
        </p:txBody>
      </p:sp>
      <p:sp>
        <p:nvSpPr>
          <p:cNvPr id="19" name="Rectangle 18"/>
          <p:cNvSpPr/>
          <p:nvPr/>
        </p:nvSpPr>
        <p:spPr>
          <a:xfrm>
            <a:off x="611560" y="1270502"/>
            <a:ext cx="5311824" cy="369332"/>
          </a:xfrm>
          <a:prstGeom prst="rect">
            <a:avLst/>
          </a:prstGeom>
        </p:spPr>
        <p:txBody>
          <a:bodyPr wrap="square">
            <a:spAutoFit/>
          </a:bodyPr>
          <a:lstStyle/>
          <a:p>
            <a:pPr marL="450850" indent="-450850" algn="just">
              <a:buFont typeface="Wingdings" pitchFamily="2" charset="2"/>
              <a:buChar char="v"/>
            </a:pPr>
            <a:r>
              <a:rPr lang="fr-FR" sz="1800" b="1" dirty="0">
                <a:solidFill>
                  <a:srgbClr val="7030A0"/>
                </a:solidFill>
              </a:rPr>
              <a:t>Méthode de mettre un masque  </a:t>
            </a:r>
            <a:r>
              <a:rPr lang="fr-FR" sz="1800" b="1" dirty="0" smtClean="0">
                <a:solidFill>
                  <a:srgbClr val="7030A0"/>
                </a:solidFill>
              </a:rPr>
              <a:t>: </a:t>
            </a:r>
            <a:endParaRPr lang="fr-FR" sz="1800" b="1" dirty="0">
              <a:solidFill>
                <a:srgbClr val="7030A0"/>
              </a:solidFill>
            </a:endParaRPr>
          </a:p>
        </p:txBody>
      </p:sp>
      <p:pic>
        <p:nvPicPr>
          <p:cNvPr id="20" name="Image 19"/>
          <p:cNvPicPr/>
          <p:nvPr/>
        </p:nvPicPr>
        <p:blipFill>
          <a:blip r:embed="rId2" cstate="print">
            <a:extLst>
              <a:ext uri="{28A0092B-C50C-407E-A947-70E740481C1C}">
                <a14:useLocalDpi xmlns:a14="http://schemas.microsoft.com/office/drawing/2010/main" val="0"/>
              </a:ext>
            </a:extLst>
          </a:blip>
          <a:stretch>
            <a:fillRect/>
          </a:stretch>
        </p:blipFill>
        <p:spPr>
          <a:xfrm>
            <a:off x="636032" y="1772816"/>
            <a:ext cx="1703720" cy="1368152"/>
          </a:xfrm>
          <a:prstGeom prst="rect">
            <a:avLst/>
          </a:prstGeom>
        </p:spPr>
      </p:pic>
      <p:pic>
        <p:nvPicPr>
          <p:cNvPr id="21" name="Image 20"/>
          <p:cNvPicPr/>
          <p:nvPr/>
        </p:nvPicPr>
        <p:blipFill>
          <a:blip r:embed="rId3" cstate="print">
            <a:extLst>
              <a:ext uri="{28A0092B-C50C-407E-A947-70E740481C1C}">
                <a14:useLocalDpi xmlns:a14="http://schemas.microsoft.com/office/drawing/2010/main" val="0"/>
              </a:ext>
            </a:extLst>
          </a:blip>
          <a:stretch>
            <a:fillRect/>
          </a:stretch>
        </p:blipFill>
        <p:spPr>
          <a:xfrm>
            <a:off x="2699792" y="1772816"/>
            <a:ext cx="1864026" cy="1368152"/>
          </a:xfrm>
          <a:prstGeom prst="rect">
            <a:avLst/>
          </a:prstGeom>
        </p:spPr>
      </p:pic>
      <p:pic>
        <p:nvPicPr>
          <p:cNvPr id="22" name="Image 21"/>
          <p:cNvPicPr/>
          <p:nvPr/>
        </p:nvPicPr>
        <p:blipFill>
          <a:blip r:embed="rId4" cstate="print">
            <a:extLst>
              <a:ext uri="{28A0092B-C50C-407E-A947-70E740481C1C}">
                <a14:useLocalDpi xmlns:a14="http://schemas.microsoft.com/office/drawing/2010/main" val="0"/>
              </a:ext>
            </a:extLst>
          </a:blip>
          <a:stretch>
            <a:fillRect/>
          </a:stretch>
        </p:blipFill>
        <p:spPr>
          <a:xfrm>
            <a:off x="4928596" y="1754763"/>
            <a:ext cx="1803644" cy="1386205"/>
          </a:xfrm>
          <a:prstGeom prst="rect">
            <a:avLst/>
          </a:prstGeom>
        </p:spPr>
      </p:pic>
      <p:pic>
        <p:nvPicPr>
          <p:cNvPr id="23" name="Image 22"/>
          <p:cNvPicPr/>
          <p:nvPr/>
        </p:nvPicPr>
        <p:blipFill>
          <a:blip r:embed="rId5" cstate="print">
            <a:extLst>
              <a:ext uri="{28A0092B-C50C-407E-A947-70E740481C1C}">
                <a14:useLocalDpi xmlns:a14="http://schemas.microsoft.com/office/drawing/2010/main" val="0"/>
              </a:ext>
            </a:extLst>
          </a:blip>
          <a:stretch>
            <a:fillRect/>
          </a:stretch>
        </p:blipFill>
        <p:spPr>
          <a:xfrm>
            <a:off x="7164288" y="1772816"/>
            <a:ext cx="1800200" cy="1368152"/>
          </a:xfrm>
          <a:prstGeom prst="rect">
            <a:avLst/>
          </a:prstGeom>
        </p:spPr>
      </p:pic>
      <p:pic>
        <p:nvPicPr>
          <p:cNvPr id="24" name="Image 23"/>
          <p:cNvPicPr/>
          <p:nvPr/>
        </p:nvPicPr>
        <p:blipFill>
          <a:blip r:embed="rId6" cstate="print">
            <a:extLst>
              <a:ext uri="{28A0092B-C50C-407E-A947-70E740481C1C}">
                <a14:useLocalDpi xmlns:a14="http://schemas.microsoft.com/office/drawing/2010/main" val="0"/>
              </a:ext>
            </a:extLst>
          </a:blip>
          <a:stretch>
            <a:fillRect/>
          </a:stretch>
        </p:blipFill>
        <p:spPr>
          <a:xfrm>
            <a:off x="1187624" y="4005064"/>
            <a:ext cx="1770380" cy="1460500"/>
          </a:xfrm>
          <a:prstGeom prst="rect">
            <a:avLst/>
          </a:prstGeom>
        </p:spPr>
      </p:pic>
      <p:pic>
        <p:nvPicPr>
          <p:cNvPr id="25" name="Image 24"/>
          <p:cNvPicPr/>
          <p:nvPr/>
        </p:nvPicPr>
        <p:blipFill>
          <a:blip r:embed="rId7" cstate="print">
            <a:extLst>
              <a:ext uri="{28A0092B-C50C-407E-A947-70E740481C1C}">
                <a14:useLocalDpi xmlns:a14="http://schemas.microsoft.com/office/drawing/2010/main" val="0"/>
              </a:ext>
            </a:extLst>
          </a:blip>
          <a:stretch>
            <a:fillRect/>
          </a:stretch>
        </p:blipFill>
        <p:spPr>
          <a:xfrm>
            <a:off x="3779912" y="4036814"/>
            <a:ext cx="1868154" cy="1428750"/>
          </a:xfrm>
          <a:prstGeom prst="rect">
            <a:avLst/>
          </a:prstGeom>
        </p:spPr>
      </p:pic>
      <p:sp>
        <p:nvSpPr>
          <p:cNvPr id="26" name="Title 1"/>
          <p:cNvSpPr>
            <a:spLocks noGrp="1"/>
          </p:cNvSpPr>
          <p:nvPr>
            <p:ph type="title" idx="4294967295"/>
          </p:nvPr>
        </p:nvSpPr>
        <p:spPr>
          <a:xfrm>
            <a:off x="3631805" y="5661248"/>
            <a:ext cx="2287750" cy="483015"/>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fr-FR" sz="1800" b="1" dirty="0">
                <a:solidFill>
                  <a:srgbClr val="1C8838"/>
                </a:solidFill>
              </a:rPr>
              <a:t>Ajustez la bande pour le nez </a:t>
            </a:r>
            <a:endParaRPr kumimoji="1" lang="fr-FR" sz="1800" b="1" kern="1200" dirty="0">
              <a:solidFill>
                <a:srgbClr val="1C8838"/>
              </a:solidFill>
              <a:latin typeface="Times New Roman" pitchFamily="18" charset="0"/>
              <a:ea typeface="+mn-ea"/>
              <a:cs typeface="Times New Roman" pitchFamily="18" charset="0"/>
            </a:endParaRPr>
          </a:p>
        </p:txBody>
      </p:sp>
      <p:sp>
        <p:nvSpPr>
          <p:cNvPr id="29" name="Title 1"/>
          <p:cNvSpPr>
            <a:spLocks noGrp="1"/>
          </p:cNvSpPr>
          <p:nvPr>
            <p:ph type="title" idx="4294967295"/>
          </p:nvPr>
        </p:nvSpPr>
        <p:spPr>
          <a:xfrm>
            <a:off x="6372200" y="5661248"/>
            <a:ext cx="2043975" cy="483015"/>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Ø"/>
            </a:pPr>
            <a:r>
              <a:rPr lang="fr-FR" sz="1800" b="1" dirty="0">
                <a:solidFill>
                  <a:srgbClr val="1C8838"/>
                </a:solidFill>
              </a:rPr>
              <a:t>Ajustez le masque </a:t>
            </a:r>
            <a:endParaRPr kumimoji="1" lang="fr-FR" sz="1800" b="1" kern="1200" dirty="0">
              <a:solidFill>
                <a:srgbClr val="1C8838"/>
              </a:solidFill>
              <a:latin typeface="Times New Roman" pitchFamily="18" charset="0"/>
              <a:ea typeface="+mn-ea"/>
              <a:cs typeface="Times New Roman" pitchFamily="18" charset="0"/>
            </a:endParaRPr>
          </a:p>
        </p:txBody>
      </p:sp>
      <p:pic>
        <p:nvPicPr>
          <p:cNvPr id="30" name="Image 29"/>
          <p:cNvPicPr/>
          <p:nvPr/>
        </p:nvPicPr>
        <p:blipFill>
          <a:blip r:embed="rId8" cstate="print">
            <a:extLst>
              <a:ext uri="{28A0092B-C50C-407E-A947-70E740481C1C}">
                <a14:useLocalDpi xmlns:a14="http://schemas.microsoft.com/office/drawing/2010/main" val="0"/>
              </a:ext>
            </a:extLst>
          </a:blip>
          <a:stretch>
            <a:fillRect/>
          </a:stretch>
        </p:blipFill>
        <p:spPr>
          <a:xfrm>
            <a:off x="6300192" y="4005064"/>
            <a:ext cx="1875652" cy="1428750"/>
          </a:xfrm>
          <a:prstGeom prst="rect">
            <a:avLst/>
          </a:prstGeom>
        </p:spPr>
      </p:pic>
    </p:spTree>
    <p:extLst>
      <p:ext uri="{BB962C8B-B14F-4D97-AF65-F5344CB8AC3E}">
        <p14:creationId xmlns:p14="http://schemas.microsoft.com/office/powerpoint/2010/main" val="11225706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8</a:t>
            </a:fld>
            <a:endParaRPr lang="fr-FR" sz="1400"/>
          </a:p>
        </p:txBody>
      </p:sp>
      <p:sp>
        <p:nvSpPr>
          <p:cNvPr id="11" name="Title 1"/>
          <p:cNvSpPr>
            <a:spLocks noGrp="1"/>
          </p:cNvSpPr>
          <p:nvPr>
            <p:ph type="title" idx="4294967295"/>
          </p:nvPr>
        </p:nvSpPr>
        <p:spPr>
          <a:xfrm>
            <a:off x="611560" y="620688"/>
            <a:ext cx="7883163" cy="644082"/>
          </a:xfrm>
          <a:noFill/>
          <a:ln w="9525">
            <a:noFill/>
            <a:miter lim="800000"/>
            <a:headEnd/>
            <a:tailEnd/>
          </a:ln>
        </p:spPr>
        <p:txBody>
          <a:bodyPr vert="horz" wrap="square" lIns="91440" tIns="45720" rIns="91440" bIns="45720" numCol="1" anchor="b" anchorCtr="0" compatLnSpc="1">
            <a:prstTxWarp prst="textNoShape">
              <a:avLst/>
            </a:prstTxWarp>
          </a:bodyPr>
          <a:lstStyle/>
          <a:p>
            <a:pPr marL="450850" lvl="0" indent="-450850" eaLnBrk="1" hangingPunct="1">
              <a:buFont typeface="Wingdings" panose="05000000000000000000" pitchFamily="2" charset="2"/>
              <a:buChar char="v"/>
            </a:pPr>
            <a:r>
              <a:rPr kumimoji="1" lang="fr-FR" sz="1800" b="1" kern="1200" dirty="0">
                <a:solidFill>
                  <a:srgbClr val="7030A0"/>
                </a:solidFill>
                <a:latin typeface="Times New Roman" pitchFamily="18" charset="0"/>
                <a:ea typeface="+mn-ea"/>
                <a:cs typeface="Times New Roman" pitchFamily="18" charset="0"/>
              </a:rPr>
              <a:t>Méthode de Retirer le </a:t>
            </a:r>
            <a:r>
              <a:rPr kumimoji="1" lang="fr-FR" sz="1800" b="1" kern="1200" dirty="0" smtClean="0">
                <a:solidFill>
                  <a:srgbClr val="7030A0"/>
                </a:solidFill>
                <a:latin typeface="Times New Roman" pitchFamily="18" charset="0"/>
                <a:ea typeface="+mn-ea"/>
                <a:cs typeface="Times New Roman" pitchFamily="18" charset="0"/>
              </a:rPr>
              <a:t>masque : </a:t>
            </a:r>
            <a:r>
              <a:rPr kumimoji="1" lang="fr-FR" sz="1800" b="1" kern="1200" dirty="0">
                <a:solidFill>
                  <a:srgbClr val="7030A0"/>
                </a:solidFill>
                <a:latin typeface="Times New Roman" pitchFamily="18" charset="0"/>
                <a:ea typeface="+mn-ea"/>
                <a:cs typeface="Times New Roman" pitchFamily="18" charset="0"/>
              </a:rPr>
              <a:t/>
            </a:r>
            <a:br>
              <a:rPr kumimoji="1" lang="fr-FR" sz="1800" b="1" kern="1200" dirty="0">
                <a:solidFill>
                  <a:srgbClr val="7030A0"/>
                </a:solidFill>
                <a:latin typeface="Times New Roman" pitchFamily="18" charset="0"/>
                <a:ea typeface="+mn-ea"/>
                <a:cs typeface="Times New Roman" pitchFamily="18" charset="0"/>
              </a:rPr>
            </a:br>
            <a:endParaRPr kumimoji="1" lang="fr-FR" sz="1800" b="1" kern="1200" dirty="0">
              <a:solidFill>
                <a:srgbClr val="7030A0"/>
              </a:solidFill>
              <a:latin typeface="Times New Roman" pitchFamily="18" charset="0"/>
              <a:ea typeface="+mn-ea"/>
              <a:cs typeface="Times New Roman" pitchFamily="18" charset="0"/>
            </a:endParaRPr>
          </a:p>
        </p:txBody>
      </p:sp>
      <p:sp>
        <p:nvSpPr>
          <p:cNvPr id="14" name="Title 1"/>
          <p:cNvSpPr>
            <a:spLocks noGrp="1"/>
          </p:cNvSpPr>
          <p:nvPr>
            <p:ph type="title" idx="4294967295"/>
          </p:nvPr>
        </p:nvSpPr>
        <p:spPr>
          <a:xfrm>
            <a:off x="1069785" y="3356992"/>
            <a:ext cx="2232248" cy="428058"/>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ü"/>
            </a:pPr>
            <a:r>
              <a:rPr lang="fr-FR" sz="1800" b="1" dirty="0">
                <a:solidFill>
                  <a:srgbClr val="1C8838"/>
                </a:solidFill>
              </a:rPr>
              <a:t>Lavez-vous les mains </a:t>
            </a:r>
            <a:endParaRPr kumimoji="1" lang="fr-FR" sz="1800" b="1" kern="1200" dirty="0">
              <a:solidFill>
                <a:srgbClr val="1C8838"/>
              </a:solidFill>
              <a:latin typeface="Times New Roman" pitchFamily="18" charset="0"/>
              <a:ea typeface="+mn-ea"/>
              <a:cs typeface="Times New Roman" pitchFamily="18" charset="0"/>
            </a:endParaRPr>
          </a:p>
        </p:txBody>
      </p:sp>
      <p:sp>
        <p:nvSpPr>
          <p:cNvPr id="15" name="Title 1"/>
          <p:cNvSpPr>
            <a:spLocks noGrp="1"/>
          </p:cNvSpPr>
          <p:nvPr>
            <p:ph type="title" idx="4294967295"/>
          </p:nvPr>
        </p:nvSpPr>
        <p:spPr>
          <a:xfrm>
            <a:off x="3923928" y="3284984"/>
            <a:ext cx="2736304" cy="500066"/>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ü"/>
            </a:pPr>
            <a:r>
              <a:rPr lang="fr-FR" sz="1800" b="1" dirty="0">
                <a:solidFill>
                  <a:srgbClr val="1C8838"/>
                </a:solidFill>
              </a:rPr>
              <a:t>Faites attention en le retirant </a:t>
            </a:r>
            <a:endParaRPr kumimoji="1" lang="fr-FR" sz="1800" b="1" kern="1200" dirty="0">
              <a:solidFill>
                <a:srgbClr val="1C8838"/>
              </a:solidFill>
              <a:latin typeface="Times New Roman" pitchFamily="18" charset="0"/>
              <a:ea typeface="+mn-ea"/>
              <a:cs typeface="Times New Roman" pitchFamily="18" charset="0"/>
            </a:endParaRPr>
          </a:p>
        </p:txBody>
      </p:sp>
      <p:sp>
        <p:nvSpPr>
          <p:cNvPr id="16" name="Title 1"/>
          <p:cNvSpPr>
            <a:spLocks noGrp="1"/>
          </p:cNvSpPr>
          <p:nvPr>
            <p:ph type="title" idx="4294967295"/>
          </p:nvPr>
        </p:nvSpPr>
        <p:spPr>
          <a:xfrm>
            <a:off x="6804248" y="3284984"/>
            <a:ext cx="2088232" cy="500066"/>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ü"/>
            </a:pPr>
            <a:r>
              <a:rPr lang="fr-FR" sz="1800" b="1" dirty="0">
                <a:solidFill>
                  <a:srgbClr val="1C8838"/>
                </a:solidFill>
              </a:rPr>
              <a:t>Jetez-le en toute sécurité </a:t>
            </a:r>
            <a:endParaRPr kumimoji="1" lang="fr-FR" sz="1800" b="1" kern="1200" dirty="0">
              <a:solidFill>
                <a:srgbClr val="1C8838"/>
              </a:solidFill>
              <a:latin typeface="Times New Roman" pitchFamily="18" charset="0"/>
              <a:ea typeface="+mn-ea"/>
              <a:cs typeface="Times New Roman" pitchFamily="18" charset="0"/>
            </a:endParaRPr>
          </a:p>
        </p:txBody>
      </p:sp>
      <p:sp>
        <p:nvSpPr>
          <p:cNvPr id="17" name="Title 1"/>
          <p:cNvSpPr>
            <a:spLocks noGrp="1"/>
          </p:cNvSpPr>
          <p:nvPr>
            <p:ph type="title" idx="4294967295"/>
          </p:nvPr>
        </p:nvSpPr>
        <p:spPr>
          <a:xfrm>
            <a:off x="1043608" y="5589240"/>
            <a:ext cx="2808312" cy="860106"/>
          </a:xfrm>
          <a:noFill/>
          <a:ln w="9525">
            <a:noFill/>
            <a:miter lim="800000"/>
            <a:headEnd/>
            <a:tailEnd/>
          </a:ln>
        </p:spPr>
        <p:txBody>
          <a:bodyPr vert="horz" wrap="square" lIns="91440" tIns="45720" rIns="91440" bIns="45720" numCol="1" anchor="b" anchorCtr="0" compatLnSpc="1">
            <a:prstTxWarp prst="textNoShape">
              <a:avLst/>
            </a:prstTxWarp>
          </a:bodyPr>
          <a:lstStyle/>
          <a:p>
            <a:pPr marL="285750" indent="-285750">
              <a:buFont typeface="Wingdings" panose="05000000000000000000" pitchFamily="2" charset="2"/>
              <a:buChar char="ü"/>
            </a:pPr>
            <a:r>
              <a:rPr lang="fr-FR" sz="1800" b="1" dirty="0">
                <a:solidFill>
                  <a:srgbClr val="1C8838"/>
                </a:solidFill>
              </a:rPr>
              <a:t>Lavez-vous les mains une nouvelle fois </a:t>
            </a:r>
            <a:endParaRPr kumimoji="1" lang="fr-FR" sz="1800" b="1" kern="1200" dirty="0">
              <a:solidFill>
                <a:srgbClr val="1C8838"/>
              </a:solidFill>
              <a:latin typeface="Times New Roman" pitchFamily="18" charset="0"/>
              <a:ea typeface="+mn-ea"/>
              <a:cs typeface="Times New Roman" pitchFamily="18" charset="0"/>
            </a:endParaRPr>
          </a:p>
        </p:txBody>
      </p:sp>
      <p:pic>
        <p:nvPicPr>
          <p:cNvPr id="19" name="Image 18"/>
          <p:cNvPicPr/>
          <p:nvPr/>
        </p:nvPicPr>
        <p:blipFill>
          <a:blip r:embed="rId2" cstate="print">
            <a:extLst>
              <a:ext uri="{28A0092B-C50C-407E-A947-70E740481C1C}">
                <a14:useLocalDpi xmlns:a14="http://schemas.microsoft.com/office/drawing/2010/main" val="0"/>
              </a:ext>
            </a:extLst>
          </a:blip>
          <a:stretch>
            <a:fillRect/>
          </a:stretch>
        </p:blipFill>
        <p:spPr>
          <a:xfrm>
            <a:off x="1043608" y="1196752"/>
            <a:ext cx="2256790" cy="1844675"/>
          </a:xfrm>
          <a:prstGeom prst="rect">
            <a:avLst/>
          </a:prstGeom>
        </p:spPr>
      </p:pic>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923928" y="1196751"/>
            <a:ext cx="2304256" cy="1844675"/>
          </a:xfrm>
          <a:prstGeom prst="rect">
            <a:avLst/>
          </a:prstGeom>
        </p:spPr>
      </p:pic>
      <p:pic>
        <p:nvPicPr>
          <p:cNvPr id="21" name="Image 20"/>
          <p:cNvPicPr/>
          <p:nvPr/>
        </p:nvPicPr>
        <p:blipFill>
          <a:blip r:embed="rId4" cstate="print">
            <a:extLst>
              <a:ext uri="{28A0092B-C50C-407E-A947-70E740481C1C}">
                <a14:useLocalDpi xmlns:a14="http://schemas.microsoft.com/office/drawing/2010/main" val="0"/>
              </a:ext>
            </a:extLst>
          </a:blip>
          <a:stretch>
            <a:fillRect/>
          </a:stretch>
        </p:blipFill>
        <p:spPr>
          <a:xfrm>
            <a:off x="6732240" y="1196751"/>
            <a:ext cx="2232248" cy="1844675"/>
          </a:xfrm>
          <a:prstGeom prst="rect">
            <a:avLst/>
          </a:prstGeom>
        </p:spPr>
      </p:pic>
      <p:pic>
        <p:nvPicPr>
          <p:cNvPr id="22" name="Image 21"/>
          <p:cNvPicPr/>
          <p:nvPr/>
        </p:nvPicPr>
        <p:blipFill>
          <a:blip r:embed="rId5" cstate="print">
            <a:extLst>
              <a:ext uri="{28A0092B-C50C-407E-A947-70E740481C1C}">
                <a14:useLocalDpi xmlns:a14="http://schemas.microsoft.com/office/drawing/2010/main" val="0"/>
              </a:ext>
            </a:extLst>
          </a:blip>
          <a:stretch>
            <a:fillRect/>
          </a:stretch>
        </p:blipFill>
        <p:spPr>
          <a:xfrm>
            <a:off x="1043608" y="3933056"/>
            <a:ext cx="2448272" cy="1881123"/>
          </a:xfrm>
          <a:prstGeom prst="rect">
            <a:avLst/>
          </a:prstGeom>
        </p:spPr>
      </p:pic>
    </p:spTree>
    <p:extLst>
      <p:ext uri="{BB962C8B-B14F-4D97-AF65-F5344CB8AC3E}">
        <p14:creationId xmlns:p14="http://schemas.microsoft.com/office/powerpoint/2010/main" val="28554199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55976" y="6400800"/>
            <a:ext cx="1511300" cy="457200"/>
          </a:xfrm>
        </p:spPr>
        <p:txBody>
          <a:bodyPr/>
          <a:lstStyle/>
          <a:p>
            <a:pPr>
              <a:defRPr/>
            </a:pPr>
            <a:r>
              <a:rPr lang="fr-FR" b="1" dirty="0" err="1"/>
              <a:t>Decembre</a:t>
            </a:r>
            <a:r>
              <a:rPr lang="fr-FR" b="1" dirty="0"/>
              <a:t> 2020</a:t>
            </a:r>
          </a:p>
        </p:txBody>
      </p:sp>
      <p:sp>
        <p:nvSpPr>
          <p:cNvPr id="5" name="Espace réservé du numéro de diapositive 4"/>
          <p:cNvSpPr>
            <a:spLocks noGrp="1"/>
          </p:cNvSpPr>
          <p:nvPr>
            <p:ph type="sldNum" sz="quarter" idx="11"/>
          </p:nvPr>
        </p:nvSpPr>
        <p:spPr/>
        <p:txBody>
          <a:bodyPr/>
          <a:lstStyle/>
          <a:p>
            <a:pPr>
              <a:defRPr/>
            </a:pPr>
            <a:fld id="{35BEE97F-8DF9-4992-BDCF-8C2976C60ADB}" type="slidenum">
              <a:rPr lang="fr-FR" smtClean="0"/>
              <a:pPr>
                <a:defRPr/>
              </a:pPr>
              <a:t>9</a:t>
            </a:fld>
            <a:endParaRPr lang="fr-FR" sz="1400"/>
          </a:p>
        </p:txBody>
      </p:sp>
      <p:sp>
        <p:nvSpPr>
          <p:cNvPr id="11" name="Title 1"/>
          <p:cNvSpPr>
            <a:spLocks noGrp="1"/>
          </p:cNvSpPr>
          <p:nvPr>
            <p:ph type="title" idx="4294967295"/>
          </p:nvPr>
        </p:nvSpPr>
        <p:spPr>
          <a:xfrm>
            <a:off x="611560" y="836712"/>
            <a:ext cx="7853362" cy="500066"/>
          </a:xfrm>
          <a:noFill/>
          <a:ln w="9525">
            <a:noFill/>
            <a:miter lim="800000"/>
            <a:headEnd/>
            <a:tailEnd/>
          </a:ln>
        </p:spPr>
        <p:txBody>
          <a:bodyPr vert="horz" wrap="square" lIns="91440" tIns="45720" rIns="91440" bIns="45720" numCol="1" anchor="b" anchorCtr="0" compatLnSpc="1">
            <a:prstTxWarp prst="textNoShape">
              <a:avLst/>
            </a:prstTxWarp>
          </a:bodyPr>
          <a:lstStyle/>
          <a:p>
            <a:r>
              <a:rPr kumimoji="1" lang="fr-FR" sz="2400" b="1" kern="1200" dirty="0">
                <a:solidFill>
                  <a:schemeClr val="accent6">
                    <a:lumMod val="50000"/>
                  </a:schemeClr>
                </a:solidFill>
                <a:latin typeface="Times New Roman" pitchFamily="18" charset="0"/>
                <a:ea typeface="+mn-ea"/>
                <a:cs typeface="Times New Roman" pitchFamily="18" charset="0"/>
              </a:rPr>
              <a:t>2.7. Conclusion :</a:t>
            </a:r>
          </a:p>
        </p:txBody>
      </p:sp>
      <p:sp>
        <p:nvSpPr>
          <p:cNvPr id="7" name="Title 1"/>
          <p:cNvSpPr>
            <a:spLocks noGrp="1"/>
          </p:cNvSpPr>
          <p:nvPr>
            <p:ph type="title" idx="4294967295"/>
          </p:nvPr>
        </p:nvSpPr>
        <p:spPr>
          <a:xfrm>
            <a:off x="755576" y="1772816"/>
            <a:ext cx="8136242" cy="1224136"/>
          </a:xfr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b" anchorCtr="0" compatLnSpc="1">
            <a:prstTxWarp prst="textNoShape">
              <a:avLst/>
            </a:prstTxWarp>
          </a:bodyPr>
          <a:lstStyle/>
          <a:p>
            <a:pPr algn="ctr"/>
            <a:r>
              <a:rPr lang="fr-FR" sz="1800" dirty="0">
                <a:solidFill>
                  <a:srgbClr val="002060"/>
                </a:solidFill>
              </a:rPr>
              <a:t>Dans ce chapitre, nous avons présenté en générale la structure et les types des bavette, </a:t>
            </a:r>
            <a:r>
              <a:rPr lang="fr-FR" sz="1800" dirty="0" smtClean="0">
                <a:solidFill>
                  <a:srgbClr val="002060"/>
                </a:solidFill>
              </a:rPr>
              <a:t>l'objectif </a:t>
            </a:r>
            <a:r>
              <a:rPr lang="fr-FR" sz="1800" dirty="0">
                <a:solidFill>
                  <a:srgbClr val="002060"/>
                </a:solidFill>
              </a:rPr>
              <a:t>de mettre un masque et les </a:t>
            </a:r>
            <a:r>
              <a:rPr lang="fr-FR" sz="1800" dirty="0" smtClean="0">
                <a:solidFill>
                  <a:srgbClr val="002060"/>
                </a:solidFill>
              </a:rPr>
              <a:t>différentes </a:t>
            </a:r>
            <a:r>
              <a:rPr lang="fr-FR" sz="1800" dirty="0">
                <a:solidFill>
                  <a:srgbClr val="002060"/>
                </a:solidFill>
              </a:rPr>
              <a:t>étapes d'utilisation.. </a:t>
            </a:r>
            <a:br>
              <a:rPr lang="fr-FR" sz="1800" dirty="0">
                <a:solidFill>
                  <a:srgbClr val="002060"/>
                </a:solidFill>
              </a:rPr>
            </a:br>
            <a:endParaRPr lang="fr-FR" sz="1800" dirty="0">
              <a:solidFill>
                <a:srgbClr val="002060"/>
              </a:solidFill>
            </a:endParaRPr>
          </a:p>
        </p:txBody>
      </p:sp>
    </p:spTree>
    <p:extLst>
      <p:ext uri="{BB962C8B-B14F-4D97-AF65-F5344CB8AC3E}">
        <p14:creationId xmlns:p14="http://schemas.microsoft.com/office/powerpoint/2010/main" val="28554199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Thème2">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000" b="0" i="0" u="none" strike="noStrike" cap="none" normalizeH="0" baseline="0" smtClean="0">
            <a:ln>
              <a:noFill/>
            </a:ln>
            <a:solidFill>
              <a:srgbClr val="000000"/>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000" b="0" i="0" u="none" strike="noStrike" cap="none" normalizeH="0" baseline="0" smtClean="0">
            <a:ln>
              <a:noFill/>
            </a:ln>
            <a:solidFill>
              <a:srgbClr val="000000"/>
            </a:solidFill>
            <a:effectLst/>
            <a:latin typeface="Times New Roman" pitchFamily="18" charset="0"/>
            <a:cs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Thème2</Template>
  <TotalTime>23977</TotalTime>
  <Words>1539</Words>
  <Application>Microsoft Office PowerPoint</Application>
  <PresentationFormat>Affichage à l'écran (4:3)</PresentationFormat>
  <Paragraphs>205</Paragraphs>
  <Slides>28</Slides>
  <Notes>1</Notes>
  <HiddenSlides>0</HiddenSlides>
  <MMClips>0</MMClips>
  <ScaleCrop>false</ScaleCrop>
  <HeadingPairs>
    <vt:vector size="6" baseType="variant">
      <vt:variant>
        <vt:lpstr>Thème</vt:lpstr>
      </vt:variant>
      <vt:variant>
        <vt:i4>1</vt:i4>
      </vt:variant>
      <vt:variant>
        <vt:lpstr>Titres des diapositives</vt:lpstr>
      </vt:variant>
      <vt:variant>
        <vt:i4>28</vt:i4>
      </vt:variant>
      <vt:variant>
        <vt:lpstr>Diaporamas personnalisés</vt:lpstr>
      </vt:variant>
      <vt:variant>
        <vt:i4>1</vt:i4>
      </vt:variant>
    </vt:vector>
  </HeadingPairs>
  <TitlesOfParts>
    <vt:vector size="30" baseType="lpstr">
      <vt:lpstr>Thème2</vt:lpstr>
      <vt:lpstr>Présentation PowerPoint</vt:lpstr>
      <vt:lpstr>Plan de la présentation</vt:lpstr>
      <vt:lpstr>       Introduction Générale </vt:lpstr>
      <vt:lpstr>Partie I : </vt:lpstr>
      <vt:lpstr>1.1. Introduction : </vt:lpstr>
      <vt:lpstr>1.3. Les types des bavettes :</vt:lpstr>
      <vt:lpstr>1.4. les différentes étapes d’utilisation :</vt:lpstr>
      <vt:lpstr>Méthode de Retirer le masque :  </vt:lpstr>
      <vt:lpstr>2.7. Conclusion :</vt:lpstr>
      <vt:lpstr>Partie II :</vt:lpstr>
      <vt:lpstr>2.2. Contexte industriel : </vt:lpstr>
      <vt:lpstr>2.3 Problématique scientifique :</vt:lpstr>
      <vt:lpstr>Tout système de production possède une structure semblable au schéma suivant :</vt:lpstr>
      <vt:lpstr>L'automatisation :</vt:lpstr>
      <vt:lpstr>2.5. L’aide à la conception</vt:lpstr>
      <vt:lpstr>Partie III : </vt:lpstr>
      <vt:lpstr>3.1. Introduction : </vt:lpstr>
      <vt:lpstr>Modèle de conception proposé :</vt:lpstr>
      <vt:lpstr>Description du modèle de conception proposé :</vt:lpstr>
      <vt:lpstr>Post 3 :</vt:lpstr>
      <vt:lpstr>- l'emballage du produit finale en plastique,12 bavettes sont placés dans une boîte et 50 boîtes sont placés dans un carton</vt:lpstr>
      <vt:lpstr>3.3.Modèle GRAFCET de système proposé : </vt:lpstr>
      <vt:lpstr>L’application  AUTOMGEN :</vt:lpstr>
      <vt:lpstr>Figure : le modèle Grafcet principal</vt:lpstr>
      <vt:lpstr>Figure : le modèle Grafcet proposé</vt:lpstr>
      <vt:lpstr>3.7. Conclusion: </vt:lpstr>
      <vt:lpstr>       Conclusion Générale :</vt:lpstr>
      <vt:lpstr>Présentation PowerPoint</vt:lpstr>
      <vt:lpstr>Diaporama personnalisé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Abdelmalek</dc:creator>
  <cp:lastModifiedBy>hp</cp:lastModifiedBy>
  <cp:revision>1164</cp:revision>
  <dcterms:created xsi:type="dcterms:W3CDTF">1601-01-01T00:00:00Z</dcterms:created>
  <dcterms:modified xsi:type="dcterms:W3CDTF">2020-12-03T08:59:08Z</dcterms:modified>
</cp:coreProperties>
</file>