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43"/>
  </p:notesMasterIdLst>
  <p:handoutMasterIdLst>
    <p:handoutMasterId r:id="rId44"/>
  </p:handoutMasterIdLst>
  <p:sldIdLst>
    <p:sldId id="256" r:id="rId2"/>
    <p:sldId id="384" r:id="rId3"/>
    <p:sldId id="393" r:id="rId4"/>
    <p:sldId id="395" r:id="rId5"/>
    <p:sldId id="390" r:id="rId6"/>
    <p:sldId id="421" r:id="rId7"/>
    <p:sldId id="423" r:id="rId8"/>
    <p:sldId id="424" r:id="rId9"/>
    <p:sldId id="405" r:id="rId10"/>
    <p:sldId id="435" r:id="rId11"/>
    <p:sldId id="319" r:id="rId12"/>
    <p:sldId id="429" r:id="rId13"/>
    <p:sldId id="428" r:id="rId14"/>
    <p:sldId id="427" r:id="rId15"/>
    <p:sldId id="426" r:id="rId16"/>
    <p:sldId id="318" r:id="rId17"/>
    <p:sldId id="430" r:id="rId18"/>
    <p:sldId id="448" r:id="rId19"/>
    <p:sldId id="431" r:id="rId20"/>
    <p:sldId id="432" r:id="rId21"/>
    <p:sldId id="433" r:id="rId22"/>
    <p:sldId id="434" r:id="rId23"/>
    <p:sldId id="436" r:id="rId24"/>
    <p:sldId id="441" r:id="rId25"/>
    <p:sldId id="440" r:id="rId26"/>
    <p:sldId id="439" r:id="rId27"/>
    <p:sldId id="397" r:id="rId28"/>
    <p:sldId id="442" r:id="rId29"/>
    <p:sldId id="446" r:id="rId30"/>
    <p:sldId id="445" r:id="rId31"/>
    <p:sldId id="444" r:id="rId32"/>
    <p:sldId id="443" r:id="rId33"/>
    <p:sldId id="451" r:id="rId34"/>
    <p:sldId id="401" r:id="rId35"/>
    <p:sldId id="400" r:id="rId36"/>
    <p:sldId id="449" r:id="rId37"/>
    <p:sldId id="396" r:id="rId38"/>
    <p:sldId id="450" r:id="rId39"/>
    <p:sldId id="452" r:id="rId40"/>
    <p:sldId id="453" r:id="rId41"/>
    <p:sldId id="38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429475-E03E-4AF7-A690-C4544E4AA8C1}">
          <p14:sldIdLst>
            <p14:sldId id="256"/>
            <p14:sldId id="384"/>
            <p14:sldId id="393"/>
            <p14:sldId id="395"/>
            <p14:sldId id="390"/>
            <p14:sldId id="421"/>
            <p14:sldId id="423"/>
            <p14:sldId id="424"/>
            <p14:sldId id="405"/>
            <p14:sldId id="435"/>
            <p14:sldId id="319"/>
          </p14:sldIdLst>
        </p14:section>
        <p14:section name="Untitled Section" id="{60082B77-4FC9-4878-A25F-5880D55CC3ED}">
          <p14:sldIdLst>
            <p14:sldId id="429"/>
            <p14:sldId id="428"/>
            <p14:sldId id="427"/>
            <p14:sldId id="426"/>
            <p14:sldId id="318"/>
            <p14:sldId id="430"/>
            <p14:sldId id="448"/>
            <p14:sldId id="431"/>
            <p14:sldId id="432"/>
            <p14:sldId id="433"/>
            <p14:sldId id="434"/>
            <p14:sldId id="436"/>
            <p14:sldId id="441"/>
            <p14:sldId id="440"/>
            <p14:sldId id="439"/>
            <p14:sldId id="397"/>
          </p14:sldIdLst>
        </p14:section>
        <p14:section name="Untitled Section" id="{5408DC55-B682-46ED-9E4B-8F756A4527F4}">
          <p14:sldIdLst>
            <p14:sldId id="442"/>
            <p14:sldId id="446"/>
            <p14:sldId id="445"/>
            <p14:sldId id="444"/>
            <p14:sldId id="443"/>
            <p14:sldId id="451"/>
            <p14:sldId id="401"/>
            <p14:sldId id="400"/>
            <p14:sldId id="449"/>
            <p14:sldId id="396"/>
            <p14:sldId id="450"/>
            <p14:sldId id="452"/>
            <p14:sldId id="453"/>
          </p14:sldIdLst>
        </p14:section>
        <p14:section name="Untitled Section" id="{20236E8B-3304-48D6-BACD-C649EE59A324}">
          <p14:sldIdLst>
            <p14:sldId id="388"/>
          </p14:sldIdLst>
        </p14:section>
      </p14:sectionLst>
    </p:ex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6" autoAdjust="0"/>
    <p:restoredTop sz="94434" autoAdjust="0"/>
  </p:normalViewPr>
  <p:slideViewPr>
    <p:cSldViewPr>
      <p:cViewPr varScale="1">
        <p:scale>
          <a:sx n="71" d="100"/>
          <a:sy n="71" d="100"/>
        </p:scale>
        <p:origin x="606" y="54"/>
      </p:cViewPr>
      <p:guideLst>
        <p:guide orient="horz" pos="2115"/>
        <p:guide pos="3840"/>
      </p:guideLst>
    </p:cSldViewPr>
  </p:slideViewPr>
  <p:notesTextViewPr>
    <p:cViewPr>
      <p:scale>
        <a:sx n="100" d="100"/>
        <a:sy n="100" d="100"/>
      </p:scale>
      <p:origin x="0" y="0"/>
    </p:cViewPr>
  </p:notesTextViewPr>
  <p:sorterViewPr>
    <p:cViewPr>
      <p:scale>
        <a:sx n="100" d="100"/>
        <a:sy n="100" d="100"/>
      </p:scale>
      <p:origin x="0" y="516"/>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2861A6-9D38-421E-8877-BFC8C4A8CC77}" type="datetimeFigureOut">
              <a:rPr lang="fr-FR" smtClean="0"/>
              <a:pPr/>
              <a:t>07/06/2022</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005380-1E80-420D-85B7-DF2D0EDEF665}" type="slidenum">
              <a:rPr lang="fr-FR" smtClean="0"/>
              <a:pPr/>
              <a:t>‹#›</a:t>
            </a:fld>
            <a:endParaRPr lang="fr-FR"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8649E3-4A70-4E6E-91EA-27A630C718F4}" type="datetimeFigureOut">
              <a:rPr lang="fr-FR" smtClean="0"/>
              <a:pPr/>
              <a:t>07/06/2022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883F29-3513-4B09-98CC-27FB727CBADC}" type="slidenum">
              <a:rPr lang="fr-FR" smtClean="0"/>
              <a:pPr/>
              <a:t>‹#›</a:t>
            </a:fld>
            <a:endParaRPr lang="fr-FR" dirty="0"/>
          </a:p>
        </p:txBody>
      </p:sp>
    </p:spTree>
    <p:extLst>
      <p:ext uri="{BB962C8B-B14F-4D97-AF65-F5344CB8AC3E}">
        <p14:creationId xmlns:p14="http://schemas.microsoft.com/office/powerpoint/2010/main" val="34107592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F883F29-3513-4B09-98CC-27FB727CBADC}" type="slidenum">
              <a:rPr lang="fr-FR" smtClean="0"/>
              <a:pPr/>
              <a:t>1</a:t>
            </a:fld>
            <a:endParaRPr lang="fr-FR" dirty="0"/>
          </a:p>
        </p:txBody>
      </p:sp>
    </p:spTree>
    <p:extLst>
      <p:ext uri="{BB962C8B-B14F-4D97-AF65-F5344CB8AC3E}">
        <p14:creationId xmlns:p14="http://schemas.microsoft.com/office/powerpoint/2010/main" val="366379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F883F29-3513-4B09-98CC-27FB727CBADC}" type="slidenum">
              <a:rPr lang="fr-FR" smtClean="0"/>
              <a:pPr/>
              <a:t>2</a:t>
            </a:fld>
            <a:endParaRPr lang="fr-FR" dirty="0"/>
          </a:p>
        </p:txBody>
      </p:sp>
    </p:spTree>
    <p:extLst>
      <p:ext uri="{BB962C8B-B14F-4D97-AF65-F5344CB8AC3E}">
        <p14:creationId xmlns:p14="http://schemas.microsoft.com/office/powerpoint/2010/main" val="69131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F883F29-3513-4B09-98CC-27FB727CBADC}" type="slidenum">
              <a:rPr lang="fr-FR" smtClean="0"/>
              <a:pPr/>
              <a:t>3</a:t>
            </a:fld>
            <a:endParaRPr lang="fr-FR" dirty="0"/>
          </a:p>
        </p:txBody>
      </p:sp>
    </p:spTree>
    <p:extLst>
      <p:ext uri="{BB962C8B-B14F-4D97-AF65-F5344CB8AC3E}">
        <p14:creationId xmlns:p14="http://schemas.microsoft.com/office/powerpoint/2010/main" val="28280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83F29-3513-4B09-98CC-27FB727CBADC}" type="slidenum">
              <a:rPr lang="fr-FR" smtClean="0"/>
              <a:pPr/>
              <a:t>5</a:t>
            </a:fld>
            <a:endParaRPr lang="fr-FR" dirty="0"/>
          </a:p>
        </p:txBody>
      </p:sp>
    </p:spTree>
    <p:extLst>
      <p:ext uri="{BB962C8B-B14F-4D97-AF65-F5344CB8AC3E}">
        <p14:creationId xmlns:p14="http://schemas.microsoft.com/office/powerpoint/2010/main" val="1489543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83F29-3513-4B09-98CC-27FB727CBADC}" type="slidenum">
              <a:rPr lang="fr-FR" smtClean="0"/>
              <a:pPr/>
              <a:t>28</a:t>
            </a:fld>
            <a:endParaRPr lang="fr-FR" dirty="0"/>
          </a:p>
        </p:txBody>
      </p:sp>
    </p:spTree>
    <p:extLst>
      <p:ext uri="{BB962C8B-B14F-4D97-AF65-F5344CB8AC3E}">
        <p14:creationId xmlns:p14="http://schemas.microsoft.com/office/powerpoint/2010/main" val="2695616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146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F519AE0F-0D6E-49BD-B910-B02FC696AF94}" type="slidenum">
              <a:rPr lang="fr-FR" smtClean="0"/>
              <a:pPr>
                <a:defRPr/>
              </a:pPr>
              <a:t>41</a:t>
            </a:fld>
            <a:endParaRPr lang="fr-FR" dirty="0"/>
          </a:p>
        </p:txBody>
      </p:sp>
    </p:spTree>
    <p:extLst>
      <p:ext uri="{BB962C8B-B14F-4D97-AF65-F5344CB8AC3E}">
        <p14:creationId xmlns:p14="http://schemas.microsoft.com/office/powerpoint/2010/main" val="442543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C90387-5EA5-4F5F-83FB-0E75018EF087}" type="datetime1">
              <a:rPr lang="fr-FR" smtClean="0"/>
              <a:pPr/>
              <a:t>07/06/2022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044B98A-230F-4079-B9A3-A7CB510926E8}" type="slidenum">
              <a:rPr lang="fr-FR" smtClean="0"/>
              <a:pPr/>
              <a:t>‹#›</a:t>
            </a:fld>
            <a:endParaRPr lang="fr-FR" dirty="0"/>
          </a:p>
        </p:txBody>
      </p:sp>
    </p:spTree>
    <p:extLst>
      <p:ext uri="{BB962C8B-B14F-4D97-AF65-F5344CB8AC3E}">
        <p14:creationId xmlns:p14="http://schemas.microsoft.com/office/powerpoint/2010/main" val="300637858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90387-5EA5-4F5F-83FB-0E75018EF087}" type="datetime1">
              <a:rPr lang="fr-FR" smtClean="0"/>
              <a:pPr/>
              <a:t>07/06/2022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3044B98A-230F-4079-B9A3-A7CB510926E8}" type="slidenum">
              <a:rPr lang="fr-FR" smtClean="0"/>
              <a:pPr/>
              <a:t>‹#›</a:t>
            </a:fld>
            <a:endParaRPr lang="fr-FR" dirty="0"/>
          </a:p>
        </p:txBody>
      </p:sp>
    </p:spTree>
    <p:extLst>
      <p:ext uri="{BB962C8B-B14F-4D97-AF65-F5344CB8AC3E}">
        <p14:creationId xmlns:p14="http://schemas.microsoft.com/office/powerpoint/2010/main" val="332021074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C90387-5EA5-4F5F-83FB-0E75018EF087}" type="datetime1">
              <a:rPr lang="fr-FR" smtClean="0"/>
              <a:pPr/>
              <a:t>07/06/2022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044B98A-230F-4079-B9A3-A7CB510926E8}" type="slidenum">
              <a:rPr lang="fr-FR" smtClean="0"/>
              <a:pPr/>
              <a:t>‹#›</a:t>
            </a:fld>
            <a:endParaRPr lang="fr-FR" dirty="0"/>
          </a:p>
        </p:txBody>
      </p:sp>
    </p:spTree>
    <p:extLst>
      <p:ext uri="{BB962C8B-B14F-4D97-AF65-F5344CB8AC3E}">
        <p14:creationId xmlns:p14="http://schemas.microsoft.com/office/powerpoint/2010/main" val="17777514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C90387-5EA5-4F5F-83FB-0E75018EF087}" type="datetime1">
              <a:rPr lang="fr-FR" smtClean="0"/>
              <a:pPr/>
              <a:t>07/06/2022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044B98A-230F-4079-B9A3-A7CB510926E8}" type="slidenum">
              <a:rPr lang="fr-FR" smtClean="0"/>
              <a:pPr/>
              <a:t>‹#›</a:t>
            </a:fld>
            <a:endParaRPr lang="fr-FR"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748326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C90387-5EA5-4F5F-83FB-0E75018EF087}" type="datetime1">
              <a:rPr lang="fr-FR" smtClean="0"/>
              <a:pPr/>
              <a:t>07/06/2022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044B98A-230F-4079-B9A3-A7CB510926E8}" type="slidenum">
              <a:rPr lang="fr-FR" smtClean="0"/>
              <a:pPr/>
              <a:t>‹#›</a:t>
            </a:fld>
            <a:endParaRPr lang="fr-FR" dirty="0"/>
          </a:p>
        </p:txBody>
      </p:sp>
    </p:spTree>
    <p:extLst>
      <p:ext uri="{BB962C8B-B14F-4D97-AF65-F5344CB8AC3E}">
        <p14:creationId xmlns:p14="http://schemas.microsoft.com/office/powerpoint/2010/main" val="4540342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C90387-5EA5-4F5F-83FB-0E75018EF087}" type="datetime1">
              <a:rPr lang="fr-FR" smtClean="0"/>
              <a:pPr/>
              <a:t>07/06/2022</a:t>
            </a:fld>
            <a:endParaRPr lang="fr-FR" dirty="0"/>
          </a:p>
        </p:txBody>
      </p:sp>
      <p:sp>
        <p:nvSpPr>
          <p:cNvPr id="4"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044B98A-230F-4079-B9A3-A7CB510926E8}" type="slidenum">
              <a:rPr lang="fr-FR" smtClean="0"/>
              <a:pPr/>
              <a:t>‹#›</a:t>
            </a:fld>
            <a:endParaRPr lang="fr-FR" dirty="0"/>
          </a:p>
        </p:txBody>
      </p:sp>
    </p:spTree>
    <p:extLst>
      <p:ext uri="{BB962C8B-B14F-4D97-AF65-F5344CB8AC3E}">
        <p14:creationId xmlns:p14="http://schemas.microsoft.com/office/powerpoint/2010/main" val="162030434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C90387-5EA5-4F5F-83FB-0E75018EF087}" type="datetime1">
              <a:rPr lang="fr-FR" smtClean="0"/>
              <a:pPr/>
              <a:t>07/06/2022</a:t>
            </a:fld>
            <a:endParaRPr lang="fr-FR" dirty="0"/>
          </a:p>
        </p:txBody>
      </p:sp>
      <p:sp>
        <p:nvSpPr>
          <p:cNvPr id="4"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044B98A-230F-4079-B9A3-A7CB510926E8}" type="slidenum">
              <a:rPr lang="fr-FR" smtClean="0"/>
              <a:pPr/>
              <a:t>‹#›</a:t>
            </a:fld>
            <a:endParaRPr lang="fr-FR" dirty="0"/>
          </a:p>
        </p:txBody>
      </p:sp>
    </p:spTree>
    <p:extLst>
      <p:ext uri="{BB962C8B-B14F-4D97-AF65-F5344CB8AC3E}">
        <p14:creationId xmlns:p14="http://schemas.microsoft.com/office/powerpoint/2010/main" val="12913352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C90387-5EA5-4F5F-83FB-0E75018EF087}" type="datetime1">
              <a:rPr lang="fr-FR" smtClean="0"/>
              <a:pPr/>
              <a:t>07/06/2022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044B98A-230F-4079-B9A3-A7CB510926E8}" type="slidenum">
              <a:rPr lang="fr-FR" smtClean="0"/>
              <a:pPr/>
              <a:t>‹#›</a:t>
            </a:fld>
            <a:endParaRPr lang="fr-FR" dirty="0"/>
          </a:p>
        </p:txBody>
      </p:sp>
    </p:spTree>
    <p:extLst>
      <p:ext uri="{BB962C8B-B14F-4D97-AF65-F5344CB8AC3E}">
        <p14:creationId xmlns:p14="http://schemas.microsoft.com/office/powerpoint/2010/main" val="413122612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C90387-5EA5-4F5F-83FB-0E75018EF087}" type="datetime1">
              <a:rPr lang="fr-FR" smtClean="0"/>
              <a:pPr/>
              <a:t>07/06/2022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044B98A-230F-4079-B9A3-A7CB510926E8}" type="slidenum">
              <a:rPr lang="fr-FR" smtClean="0"/>
              <a:pPr/>
              <a:t>‹#›</a:t>
            </a:fld>
            <a:endParaRPr lang="fr-FR" dirty="0"/>
          </a:p>
        </p:txBody>
      </p:sp>
    </p:spTree>
    <p:extLst>
      <p:ext uri="{BB962C8B-B14F-4D97-AF65-F5344CB8AC3E}">
        <p14:creationId xmlns:p14="http://schemas.microsoft.com/office/powerpoint/2010/main" val="248329774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DC90387-5EA5-4F5F-83FB-0E75018EF087}" type="datetime1">
              <a:rPr lang="fr-FR" smtClean="0"/>
              <a:pPr/>
              <a:t>07/06/2022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044B98A-230F-4079-B9A3-A7CB510926E8}" type="slidenum">
              <a:rPr lang="fr-FR" smtClean="0"/>
              <a:pPr/>
              <a:t>‹#›</a:t>
            </a:fld>
            <a:endParaRPr lang="fr-FR" dirty="0"/>
          </a:p>
        </p:txBody>
      </p:sp>
    </p:spTree>
    <p:extLst>
      <p:ext uri="{BB962C8B-B14F-4D97-AF65-F5344CB8AC3E}">
        <p14:creationId xmlns:p14="http://schemas.microsoft.com/office/powerpoint/2010/main" val="26159658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C90387-5EA5-4F5F-83FB-0E75018EF087}" type="datetime1">
              <a:rPr lang="fr-FR" smtClean="0"/>
              <a:pPr/>
              <a:t>07/06/2022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044B98A-230F-4079-B9A3-A7CB510926E8}" type="slidenum">
              <a:rPr lang="fr-FR" smtClean="0"/>
              <a:pPr/>
              <a:t>‹#›</a:t>
            </a:fld>
            <a:endParaRPr lang="fr-FR" dirty="0"/>
          </a:p>
        </p:txBody>
      </p:sp>
    </p:spTree>
    <p:extLst>
      <p:ext uri="{BB962C8B-B14F-4D97-AF65-F5344CB8AC3E}">
        <p14:creationId xmlns:p14="http://schemas.microsoft.com/office/powerpoint/2010/main" val="293677978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C90387-5EA5-4F5F-83FB-0E75018EF087}" type="datetime1">
              <a:rPr lang="fr-FR" smtClean="0"/>
              <a:pPr/>
              <a:t>07/06/2022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3044B98A-230F-4079-B9A3-A7CB510926E8}" type="slidenum">
              <a:rPr lang="fr-FR" smtClean="0"/>
              <a:pPr/>
              <a:t>‹#›</a:t>
            </a:fld>
            <a:endParaRPr lang="fr-FR" dirty="0"/>
          </a:p>
        </p:txBody>
      </p:sp>
    </p:spTree>
    <p:extLst>
      <p:ext uri="{BB962C8B-B14F-4D97-AF65-F5344CB8AC3E}">
        <p14:creationId xmlns:p14="http://schemas.microsoft.com/office/powerpoint/2010/main" val="32306289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C90387-5EA5-4F5F-83FB-0E75018EF087}" type="datetime1">
              <a:rPr lang="fr-FR" smtClean="0"/>
              <a:pPr/>
              <a:t>07/06/2022</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3044B98A-230F-4079-B9A3-A7CB510926E8}" type="slidenum">
              <a:rPr lang="fr-FR" smtClean="0"/>
              <a:pPr/>
              <a:t>‹#›</a:t>
            </a:fld>
            <a:endParaRPr lang="fr-FR" dirty="0"/>
          </a:p>
        </p:txBody>
      </p:sp>
    </p:spTree>
    <p:extLst>
      <p:ext uri="{BB962C8B-B14F-4D97-AF65-F5344CB8AC3E}">
        <p14:creationId xmlns:p14="http://schemas.microsoft.com/office/powerpoint/2010/main" val="74219456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DC90387-5EA5-4F5F-83FB-0E75018EF087}" type="datetime1">
              <a:rPr lang="fr-FR" smtClean="0"/>
              <a:pPr/>
              <a:t>07/06/2022</a:t>
            </a:fld>
            <a:endParaRPr lang="fr-FR" dirty="0"/>
          </a:p>
        </p:txBody>
      </p:sp>
      <p:sp>
        <p:nvSpPr>
          <p:cNvPr id="5" name="Footer Placeholder 3"/>
          <p:cNvSpPr>
            <a:spLocks noGrp="1"/>
          </p:cNvSpPr>
          <p:nvPr>
            <p:ph type="ftr" sz="quarter" idx="11"/>
          </p:nvPr>
        </p:nvSpPr>
        <p:spPr/>
        <p:txBody>
          <a:bodyPr/>
          <a:lstStyle/>
          <a:p>
            <a:endParaRPr lang="fr-FR" dirty="0"/>
          </a:p>
        </p:txBody>
      </p:sp>
      <p:sp>
        <p:nvSpPr>
          <p:cNvPr id="6" name="Slide Number Placeholder 4"/>
          <p:cNvSpPr>
            <a:spLocks noGrp="1"/>
          </p:cNvSpPr>
          <p:nvPr>
            <p:ph type="sldNum" sz="quarter" idx="12"/>
          </p:nvPr>
        </p:nvSpPr>
        <p:spPr/>
        <p:txBody>
          <a:bodyPr/>
          <a:lstStyle/>
          <a:p>
            <a:fld id="{3044B98A-230F-4079-B9A3-A7CB510926E8}" type="slidenum">
              <a:rPr lang="fr-FR" smtClean="0"/>
              <a:pPr/>
              <a:t>‹#›</a:t>
            </a:fld>
            <a:endParaRPr lang="fr-FR" dirty="0"/>
          </a:p>
        </p:txBody>
      </p:sp>
    </p:spTree>
    <p:extLst>
      <p:ext uri="{BB962C8B-B14F-4D97-AF65-F5344CB8AC3E}">
        <p14:creationId xmlns:p14="http://schemas.microsoft.com/office/powerpoint/2010/main" val="332239815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DC90387-5EA5-4F5F-83FB-0E75018EF087}" type="datetime1">
              <a:rPr lang="fr-FR" smtClean="0"/>
              <a:pPr/>
              <a:t>07/06/2022</a:t>
            </a:fld>
            <a:endParaRPr lang="fr-FR" dirty="0"/>
          </a:p>
        </p:txBody>
      </p:sp>
      <p:sp>
        <p:nvSpPr>
          <p:cNvPr id="5" name="Footer Placeholder 2"/>
          <p:cNvSpPr>
            <a:spLocks noGrp="1"/>
          </p:cNvSpPr>
          <p:nvPr>
            <p:ph type="ftr" sz="quarter" idx="11"/>
          </p:nvPr>
        </p:nvSpPr>
        <p:spPr/>
        <p:txBody>
          <a:bodyPr/>
          <a:lstStyle/>
          <a:p>
            <a:endParaRPr lang="fr-FR" dirty="0"/>
          </a:p>
        </p:txBody>
      </p:sp>
      <p:sp>
        <p:nvSpPr>
          <p:cNvPr id="6" name="Slide Number Placeholder 3"/>
          <p:cNvSpPr>
            <a:spLocks noGrp="1"/>
          </p:cNvSpPr>
          <p:nvPr>
            <p:ph type="sldNum" sz="quarter" idx="12"/>
          </p:nvPr>
        </p:nvSpPr>
        <p:spPr/>
        <p:txBody>
          <a:bodyPr/>
          <a:lstStyle/>
          <a:p>
            <a:fld id="{3044B98A-230F-4079-B9A3-A7CB510926E8}" type="slidenum">
              <a:rPr lang="fr-FR" smtClean="0"/>
              <a:pPr/>
              <a:t>‹#›</a:t>
            </a:fld>
            <a:endParaRPr lang="fr-FR" dirty="0"/>
          </a:p>
        </p:txBody>
      </p:sp>
    </p:spTree>
    <p:extLst>
      <p:ext uri="{BB962C8B-B14F-4D97-AF65-F5344CB8AC3E}">
        <p14:creationId xmlns:p14="http://schemas.microsoft.com/office/powerpoint/2010/main" val="428999307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DC90387-5EA5-4F5F-83FB-0E75018EF087}" type="datetime1">
              <a:rPr lang="fr-FR" smtClean="0"/>
              <a:pPr/>
              <a:t>07/06/2022</a:t>
            </a:fld>
            <a:endParaRPr lang="fr-FR" dirty="0"/>
          </a:p>
        </p:txBody>
      </p:sp>
      <p:sp>
        <p:nvSpPr>
          <p:cNvPr id="5" name="Footer Placeholder 5"/>
          <p:cNvSpPr>
            <a:spLocks noGrp="1"/>
          </p:cNvSpPr>
          <p:nvPr>
            <p:ph type="ftr" sz="quarter" idx="11"/>
          </p:nvPr>
        </p:nvSpPr>
        <p:spPr/>
        <p:txBody>
          <a:bodyPr/>
          <a:lstStyle/>
          <a:p>
            <a:endParaRPr lang="fr-FR" dirty="0"/>
          </a:p>
        </p:txBody>
      </p:sp>
      <p:sp>
        <p:nvSpPr>
          <p:cNvPr id="6" name="Slide Number Placeholder 6"/>
          <p:cNvSpPr>
            <a:spLocks noGrp="1"/>
          </p:cNvSpPr>
          <p:nvPr>
            <p:ph type="sldNum" sz="quarter" idx="12"/>
          </p:nvPr>
        </p:nvSpPr>
        <p:spPr/>
        <p:txBody>
          <a:bodyPr/>
          <a:lstStyle/>
          <a:p>
            <a:fld id="{3044B98A-230F-4079-B9A3-A7CB510926E8}" type="slidenum">
              <a:rPr lang="fr-FR" smtClean="0"/>
              <a:pPr/>
              <a:t>‹#›</a:t>
            </a:fld>
            <a:endParaRPr lang="fr-FR" dirty="0"/>
          </a:p>
        </p:txBody>
      </p:sp>
    </p:spTree>
    <p:extLst>
      <p:ext uri="{BB962C8B-B14F-4D97-AF65-F5344CB8AC3E}">
        <p14:creationId xmlns:p14="http://schemas.microsoft.com/office/powerpoint/2010/main" val="401060604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90387-5EA5-4F5F-83FB-0E75018EF087}" type="datetime1">
              <a:rPr lang="fr-FR" smtClean="0"/>
              <a:pPr/>
              <a:t>07/06/2022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3044B98A-230F-4079-B9A3-A7CB510926E8}" type="slidenum">
              <a:rPr lang="fr-FR" smtClean="0"/>
              <a:pPr/>
              <a:t>‹#›</a:t>
            </a:fld>
            <a:endParaRPr lang="fr-FR" dirty="0"/>
          </a:p>
        </p:txBody>
      </p:sp>
    </p:spTree>
    <p:extLst>
      <p:ext uri="{BB962C8B-B14F-4D97-AF65-F5344CB8AC3E}">
        <p14:creationId xmlns:p14="http://schemas.microsoft.com/office/powerpoint/2010/main" val="20869391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DC90387-5EA5-4F5F-83FB-0E75018EF087}" type="datetime1">
              <a:rPr lang="fr-FR" smtClean="0"/>
              <a:pPr/>
              <a:t>07/06/2022</a:t>
            </a:fld>
            <a:endParaRPr lang="fr-FR"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044B98A-230F-4079-B9A3-A7CB510926E8}" type="slidenum">
              <a:rPr lang="fr-FR" smtClean="0"/>
              <a:pPr/>
              <a:t>‹#›</a:t>
            </a:fld>
            <a:endParaRPr lang="fr-FR" dirty="0"/>
          </a:p>
        </p:txBody>
      </p:sp>
    </p:spTree>
    <p:extLst>
      <p:ext uri="{BB962C8B-B14F-4D97-AF65-F5344CB8AC3E}">
        <p14:creationId xmlns:p14="http://schemas.microsoft.com/office/powerpoint/2010/main" val="2143118843"/>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png"/><Relationship Id="rId7" Type="http://schemas.openxmlformats.org/officeDocument/2006/relationships/image" Target="../media/image33.emf"/><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emf"/><Relationship Id="rId10" Type="http://schemas.openxmlformats.org/officeDocument/2006/relationships/image" Target="../media/image36.png"/><Relationship Id="rId4" Type="http://schemas.openxmlformats.org/officeDocument/2006/relationships/image" Target="../media/image30.emf"/><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p:cNvSpPr txBox="1"/>
          <p:nvPr/>
        </p:nvSpPr>
        <p:spPr>
          <a:xfrm>
            <a:off x="4167174" y="1357298"/>
            <a:ext cx="4357718" cy="369332"/>
          </a:xfrm>
          <a:prstGeom prst="rect">
            <a:avLst/>
          </a:prstGeom>
          <a:noFill/>
        </p:spPr>
        <p:txBody>
          <a:bodyPr wrap="square" rtlCol="0">
            <a:spAutoFit/>
          </a:bodyPr>
          <a:lstStyle/>
          <a:p>
            <a:endParaRPr lang="fr-FR" dirty="0"/>
          </a:p>
        </p:txBody>
      </p:sp>
      <p:sp>
        <p:nvSpPr>
          <p:cNvPr id="8" name="Espace réservé du numéro de diapositive 7"/>
          <p:cNvSpPr>
            <a:spLocks noGrp="1"/>
          </p:cNvSpPr>
          <p:nvPr>
            <p:ph type="sldNum" sz="quarter" idx="12"/>
          </p:nvPr>
        </p:nvSpPr>
        <p:spPr/>
        <p:txBody>
          <a:bodyPr/>
          <a:lstStyle/>
          <a:p>
            <a:fld id="{3044B98A-230F-4079-B9A3-A7CB510926E8}" type="slidenum">
              <a:rPr lang="fr-FR" smtClean="0"/>
              <a:pPr/>
              <a:t>1</a:t>
            </a:fld>
            <a:endParaRPr lang="fr-FR" dirty="0"/>
          </a:p>
        </p:txBody>
      </p:sp>
      <p:pic>
        <p:nvPicPr>
          <p:cNvPr id="5" name="Image 4">
            <a:extLst>
              <a:ext uri="{FF2B5EF4-FFF2-40B4-BE49-F238E27FC236}">
                <a16:creationId xmlns:a16="http://schemas.microsoft.com/office/drawing/2014/main" xmlns="" id="{AD8213BE-97A5-0A25-4764-016867EBE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006" y="1268760"/>
            <a:ext cx="8162664" cy="4271793"/>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044B98A-230F-4079-B9A3-A7CB510926E8}" type="slidenum">
              <a:rPr lang="fr-FR" smtClean="0"/>
              <a:pPr/>
              <a:t>10</a:t>
            </a:fld>
            <a:endParaRPr lang="fr-FR" dirty="0"/>
          </a:p>
        </p:txBody>
      </p:sp>
      <p:sp>
        <p:nvSpPr>
          <p:cNvPr id="5" name="Rectangle 4"/>
          <p:cNvSpPr/>
          <p:nvPr/>
        </p:nvSpPr>
        <p:spPr>
          <a:xfrm>
            <a:off x="7625116" y="214290"/>
            <a:ext cx="3042884" cy="369332"/>
          </a:xfrm>
          <a:prstGeom prst="rect">
            <a:avLst/>
          </a:prstGeom>
        </p:spPr>
        <p:txBody>
          <a:bodyPr wrap="square">
            <a:spAutoFit/>
          </a:bodyPr>
          <a:lstStyle/>
          <a:p>
            <a:pPr algn="r"/>
            <a:r>
              <a:rPr lang="fr-FR" b="1" i="1" dirty="0">
                <a:latin typeface="Times New Roman" pitchFamily="18" charset="0"/>
                <a:cs typeface="Times New Roman" pitchFamily="18" charset="0"/>
              </a:rPr>
              <a:t>Séparateur électrostatique</a:t>
            </a:r>
          </a:p>
        </p:txBody>
      </p:sp>
      <p:cxnSp>
        <p:nvCxnSpPr>
          <p:cNvPr id="7" name="Connecteur droit 6"/>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1668233" y="222583"/>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10" name="Rectangle à coins arrondis 9"/>
          <p:cNvSpPr/>
          <p:nvPr/>
        </p:nvSpPr>
        <p:spPr>
          <a:xfrm>
            <a:off x="3095572" y="1916832"/>
            <a:ext cx="7572428" cy="3824450"/>
          </a:xfrm>
          <a:prstGeom prst="roundRect">
            <a:avLst/>
          </a:prstGeom>
        </p:spPr>
        <p:style>
          <a:lnRef idx="1">
            <a:schemeClr val="accent2"/>
          </a:lnRef>
          <a:fillRef idx="2">
            <a:schemeClr val="accent2"/>
          </a:fillRef>
          <a:effectRef idx="1">
            <a:schemeClr val="accent2"/>
          </a:effectRef>
          <a:fontRef idx="minor">
            <a:schemeClr val="dk1"/>
          </a:fontRef>
        </p:style>
        <p:txBody>
          <a:bodyPr numCol="1" rtlCol="0" anchor="ctr"/>
          <a:lstStyle/>
          <a:p>
            <a:pPr>
              <a:lnSpc>
                <a:spcPct val="150000"/>
              </a:lnSpc>
            </a:pPr>
            <a:endParaRPr lang="fr-FR" b="1" dirty="0" smtClean="0">
              <a:latin typeface="Times New Roman" pitchFamily="18" charset="0"/>
              <a:cs typeface="Times New Roman" pitchFamily="18" charset="0"/>
            </a:endParaRPr>
          </a:p>
          <a:p>
            <a:pPr>
              <a:lnSpc>
                <a:spcPct val="150000"/>
              </a:lnSpc>
            </a:pPr>
            <a:endParaRPr lang="fr-FR" b="1" dirty="0">
              <a:latin typeface="Times New Roman" pitchFamily="18" charset="0"/>
              <a:cs typeface="Times New Roman" pitchFamily="18" charset="0"/>
            </a:endParaRPr>
          </a:p>
          <a:p>
            <a:pPr>
              <a:lnSpc>
                <a:spcPct val="150000"/>
              </a:lnSpc>
            </a:pPr>
            <a:endParaRPr lang="fr-FR" b="1" dirty="0" smtClean="0">
              <a:latin typeface="Times New Roman" pitchFamily="18" charset="0"/>
              <a:cs typeface="Times New Roman" pitchFamily="18" charset="0"/>
            </a:endParaRPr>
          </a:p>
          <a:p>
            <a:pPr>
              <a:lnSpc>
                <a:spcPct val="150000"/>
              </a:lnSpc>
            </a:pPr>
            <a:endParaRPr lang="fr-FR" b="1" dirty="0">
              <a:latin typeface="Times New Roman" pitchFamily="18" charset="0"/>
              <a:cs typeface="Times New Roman" pitchFamily="18" charset="0"/>
            </a:endParaRPr>
          </a:p>
          <a:p>
            <a:pPr>
              <a:lnSpc>
                <a:spcPct val="150000"/>
              </a:lnSpc>
            </a:pPr>
            <a:endParaRPr lang="fr-FR" b="1" dirty="0" smtClean="0">
              <a:latin typeface="Times New Roman" pitchFamily="18" charset="0"/>
              <a:cs typeface="Times New Roman" pitchFamily="18" charset="0"/>
            </a:endParaRPr>
          </a:p>
          <a:p>
            <a:pPr>
              <a:lnSpc>
                <a:spcPct val="150000"/>
              </a:lnSpc>
            </a:pPr>
            <a:r>
              <a:rPr lang="fr-FR" b="1" dirty="0">
                <a:latin typeface="Times New Roman" pitchFamily="18" charset="0"/>
                <a:cs typeface="Times New Roman" pitchFamily="18" charset="0"/>
              </a:rPr>
              <a:t> </a:t>
            </a:r>
            <a:r>
              <a:rPr lang="fr-FR" b="1" dirty="0" smtClean="0">
                <a:latin typeface="Times New Roman" pitchFamily="18" charset="0"/>
                <a:cs typeface="Times New Roman" pitchFamily="18" charset="0"/>
              </a:rPr>
              <a:t>             </a:t>
            </a:r>
          </a:p>
          <a:p>
            <a:pPr>
              <a:lnSpc>
                <a:spcPct val="150000"/>
              </a:lnSpc>
            </a:pPr>
            <a:r>
              <a:rPr lang="fr-FR" b="1" dirty="0">
                <a:solidFill>
                  <a:schemeClr val="tx1"/>
                </a:solidFill>
                <a:latin typeface="Times New Roman" pitchFamily="18" charset="0"/>
                <a:cs typeface="Times New Roman" pitchFamily="18" charset="0"/>
              </a:rPr>
              <a:t> </a:t>
            </a:r>
            <a:r>
              <a:rPr lang="fr-FR" b="1" dirty="0" smtClean="0">
                <a:solidFill>
                  <a:schemeClr val="tx1"/>
                </a:solidFill>
                <a:latin typeface="Times New Roman" pitchFamily="18" charset="0"/>
                <a:cs typeface="Times New Roman" pitchFamily="18" charset="0"/>
              </a:rPr>
              <a:t>             5.1.Séparateur </a:t>
            </a:r>
            <a:r>
              <a:rPr lang="fr-FR" b="1" dirty="0" err="1">
                <a:solidFill>
                  <a:schemeClr val="tx1"/>
                </a:solidFill>
                <a:latin typeface="Times New Roman" pitchFamily="18" charset="0"/>
                <a:cs typeface="Times New Roman" pitchFamily="18" charset="0"/>
              </a:rPr>
              <a:t>tribo</a:t>
            </a:r>
            <a:r>
              <a:rPr lang="fr-FR" b="1" dirty="0">
                <a:solidFill>
                  <a:schemeClr val="tx1"/>
                </a:solidFill>
                <a:latin typeface="Times New Roman" pitchFamily="18" charset="0"/>
                <a:cs typeface="Times New Roman" pitchFamily="18" charset="0"/>
              </a:rPr>
              <a:t>-électrostatique à tapis roulant</a:t>
            </a:r>
          </a:p>
        </p:txBody>
      </p:sp>
      <p:pic>
        <p:nvPicPr>
          <p:cNvPr id="3" name="Picture 2"/>
          <p:cNvPicPr>
            <a:picLocks noChangeAspect="1"/>
          </p:cNvPicPr>
          <p:nvPr/>
        </p:nvPicPr>
        <p:blipFill>
          <a:blip r:embed="rId2"/>
          <a:stretch>
            <a:fillRect/>
          </a:stretch>
        </p:blipFill>
        <p:spPr>
          <a:xfrm>
            <a:off x="4079776" y="1916832"/>
            <a:ext cx="6120680" cy="3024335"/>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07211482"/>
              </p:ext>
            </p:extLst>
          </p:nvPr>
        </p:nvGraphicFramePr>
        <p:xfrm>
          <a:off x="1429179" y="1050386"/>
          <a:ext cx="764259" cy="4206240"/>
        </p:xfrm>
        <a:graphic>
          <a:graphicData uri="http://schemas.openxmlformats.org/drawingml/2006/table">
            <a:tbl>
              <a:tblPr firstRow="1" bandRow="1">
                <a:tableStyleId>{5C22544A-7EE6-4342-B048-85BDC9FD1C3A}</a:tableStyleId>
              </a:tblPr>
              <a:tblGrid>
                <a:gridCol w="764259"/>
              </a:tblGrid>
              <a:tr h="4154804">
                <a:tc>
                  <a:txBody>
                    <a:bodyPr/>
                    <a:lstStyle/>
                    <a:p>
                      <a:r>
                        <a:rPr lang="pt-BR" dirty="0" smtClean="0"/>
                        <a:t>S</a:t>
                      </a:r>
                    </a:p>
                    <a:p>
                      <a:r>
                        <a:rPr lang="pt-BR" dirty="0" smtClean="0"/>
                        <a:t>É</a:t>
                      </a:r>
                    </a:p>
                    <a:p>
                      <a:r>
                        <a:rPr lang="pt-BR" dirty="0" smtClean="0"/>
                        <a:t>p</a:t>
                      </a:r>
                    </a:p>
                    <a:p>
                      <a:r>
                        <a:rPr lang="pt-BR" dirty="0" smtClean="0"/>
                        <a:t>A</a:t>
                      </a:r>
                    </a:p>
                    <a:p>
                      <a:r>
                        <a:rPr lang="pt-BR" dirty="0" smtClean="0"/>
                        <a:t>R</a:t>
                      </a:r>
                    </a:p>
                    <a:p>
                      <a:r>
                        <a:rPr lang="pt-BR" dirty="0" smtClean="0"/>
                        <a:t>a</a:t>
                      </a:r>
                    </a:p>
                    <a:p>
                      <a:r>
                        <a:rPr lang="pt-BR" dirty="0" smtClean="0"/>
                        <a:t>T</a:t>
                      </a:r>
                    </a:p>
                    <a:p>
                      <a:r>
                        <a:rPr lang="pt-BR" dirty="0" smtClean="0"/>
                        <a:t>e</a:t>
                      </a:r>
                    </a:p>
                    <a:p>
                      <a:r>
                        <a:rPr lang="pt-BR" dirty="0" smtClean="0"/>
                        <a:t>U</a:t>
                      </a:r>
                    </a:p>
                    <a:p>
                      <a:r>
                        <a:rPr lang="pt-BR" dirty="0" smtClean="0"/>
                        <a:t>r</a:t>
                      </a:r>
                    </a:p>
                    <a:p>
                      <a:endParaRPr lang="pt-BR" dirty="0" smtClean="0"/>
                    </a:p>
                    <a:p>
                      <a:r>
                        <a:rPr lang="pt-BR" dirty="0" smtClean="0"/>
                        <a:t>é</a:t>
                      </a:r>
                    </a:p>
                    <a:p>
                      <a:r>
                        <a:rPr lang="pt-BR" dirty="0" smtClean="0"/>
                        <a:t>L</a:t>
                      </a:r>
                    </a:p>
                    <a:p>
                      <a:r>
                        <a:rPr lang="pt-BR" dirty="0" smtClean="0"/>
                        <a:t>c</a:t>
                      </a:r>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strVal val="#ppt_w*0.70"/>
                                          </p:val>
                                        </p:tav>
                                        <p:tav tm="100000">
                                          <p:val>
                                            <p:strVal val="#ppt_w"/>
                                          </p:val>
                                        </p:tav>
                                      </p:tavLst>
                                    </p:anim>
                                    <p:anim calcmode="lin" valueType="num">
                                      <p:cBhvr>
                                        <p:cTn id="13" dur="500" fill="hold"/>
                                        <p:tgtEl>
                                          <p:spTgt spid="10"/>
                                        </p:tgtEl>
                                        <p:attrNameLst>
                                          <p:attrName>ppt_h</p:attrName>
                                        </p:attrNameLst>
                                      </p:cBhvr>
                                      <p:tavLst>
                                        <p:tav tm="0">
                                          <p:val>
                                            <p:strVal val="#ppt_h"/>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3044B98A-230F-4079-B9A3-A7CB510926E8}" type="slidenum">
              <a:rPr lang="fr-FR" smtClean="0"/>
              <a:pPr/>
              <a:t>11</a:t>
            </a:fld>
            <a:endParaRPr lang="fr-FR" dirty="0"/>
          </a:p>
        </p:txBody>
      </p:sp>
      <p:cxnSp>
        <p:nvCxnSpPr>
          <p:cNvPr id="7" name="Connecteur droit 6"/>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569514" y="5842338"/>
            <a:ext cx="184731" cy="707886"/>
          </a:xfrm>
          <a:prstGeom prst="rect">
            <a:avLst/>
          </a:prstGeom>
        </p:spPr>
        <p:txBody>
          <a:bodyPr wrap="none">
            <a:spAutoFit/>
          </a:bodyPr>
          <a:lstStyle/>
          <a:p>
            <a:pPr algn="ctr"/>
            <a:endParaRPr lang="fr-FR" sz="2000" b="1" dirty="0">
              <a:latin typeface="Times New Roman" pitchFamily="18" charset="0"/>
              <a:cs typeface="Times New Roman" pitchFamily="18" charset="0"/>
            </a:endParaRPr>
          </a:p>
          <a:p>
            <a:pPr algn="ctr"/>
            <a:endParaRPr lang="fr-FR" sz="2000" dirty="0">
              <a:latin typeface="Times New Roman" pitchFamily="18" charset="0"/>
              <a:cs typeface="Times New Roman" pitchFamily="18" charset="0"/>
            </a:endParaRPr>
          </a:p>
        </p:txBody>
      </p:sp>
      <p:sp>
        <p:nvSpPr>
          <p:cNvPr id="13" name="Rectangle 12"/>
          <p:cNvSpPr/>
          <p:nvPr/>
        </p:nvSpPr>
        <p:spPr>
          <a:xfrm>
            <a:off x="7625116" y="214290"/>
            <a:ext cx="3042884" cy="369332"/>
          </a:xfrm>
          <a:prstGeom prst="rect">
            <a:avLst/>
          </a:prstGeom>
        </p:spPr>
        <p:txBody>
          <a:bodyPr wrap="square">
            <a:spAutoFit/>
          </a:bodyPr>
          <a:lstStyle/>
          <a:p>
            <a:pPr algn="r"/>
            <a:r>
              <a:rPr lang="fr-FR" b="1" i="1" dirty="0">
                <a:latin typeface="Times New Roman" pitchFamily="18" charset="0"/>
                <a:cs typeface="Times New Roman" pitchFamily="18" charset="0"/>
              </a:rPr>
              <a:t>Séparateur électrostatique</a:t>
            </a:r>
          </a:p>
        </p:txBody>
      </p:sp>
      <p:sp>
        <p:nvSpPr>
          <p:cNvPr id="15" name="ZoneTexte 14"/>
          <p:cNvSpPr txBox="1"/>
          <p:nvPr/>
        </p:nvSpPr>
        <p:spPr>
          <a:xfrm>
            <a:off x="1738282" y="500042"/>
            <a:ext cx="642942" cy="786754"/>
          </a:xfrm>
          <a:prstGeom prst="rect">
            <a:avLst/>
          </a:prstGeom>
          <a:noFill/>
        </p:spPr>
        <p:txBody>
          <a:bodyPr wrap="square" rtlCol="0">
            <a:spAutoFit/>
          </a:bodyPr>
          <a:lstStyle/>
          <a:p>
            <a:pPr algn="ctr">
              <a:lnSpc>
                <a:spcPct val="150000"/>
              </a:lnSpc>
            </a:pPr>
            <a:endParaRPr lang="fr-FR" sz="1600" dirty="0">
              <a:latin typeface="Times New Roman" pitchFamily="18" charset="0"/>
              <a:cs typeface="Times New Roman" pitchFamily="18" charset="0"/>
            </a:endParaRPr>
          </a:p>
          <a:p>
            <a:pPr algn="ctr">
              <a:lnSpc>
                <a:spcPct val="150000"/>
              </a:lnSpc>
            </a:pPr>
            <a:endParaRPr lang="fr-FR" sz="1600" dirty="0">
              <a:latin typeface="Times New Roman" pitchFamily="18" charset="0"/>
              <a:cs typeface="Times New Roman" pitchFamily="18" charset="0"/>
            </a:endParaRPr>
          </a:p>
        </p:txBody>
      </p:sp>
      <p:sp>
        <p:nvSpPr>
          <p:cNvPr id="16" name="ZoneTexte 15"/>
          <p:cNvSpPr txBox="1"/>
          <p:nvPr/>
        </p:nvSpPr>
        <p:spPr>
          <a:xfrm>
            <a:off x="1738282" y="500043"/>
            <a:ext cx="642942" cy="1032975"/>
          </a:xfrm>
          <a:prstGeom prst="rect">
            <a:avLst/>
          </a:prstGeom>
          <a:noFill/>
        </p:spPr>
        <p:txBody>
          <a:bodyPr wrap="square" rtlCol="0">
            <a:spAutoFit/>
          </a:bodyPr>
          <a:lstStyle/>
          <a:p>
            <a:pPr algn="ct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11" name="Rectangle à coins arrondis 7"/>
          <p:cNvSpPr/>
          <p:nvPr/>
        </p:nvSpPr>
        <p:spPr>
          <a:xfrm>
            <a:off x="2910501" y="1783076"/>
            <a:ext cx="7318026" cy="32918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fr-FR" b="1" dirty="0" smtClean="0">
                <a:latin typeface="Times New Roman" pitchFamily="18" charset="0"/>
                <a:cs typeface="Times New Roman" pitchFamily="18" charset="0"/>
              </a:rPr>
              <a:t>   conclusion:</a:t>
            </a:r>
          </a:p>
          <a:p>
            <a:pPr algn="just">
              <a:lnSpc>
                <a:spcPct val="150000"/>
              </a:lnSpc>
            </a:pPr>
            <a:r>
              <a:rPr lang="fr-FR" b="1" dirty="0">
                <a:latin typeface="Times New Roman" pitchFamily="18" charset="0"/>
                <a:cs typeface="Times New Roman" pitchFamily="18" charset="0"/>
              </a:rPr>
              <a:t> </a:t>
            </a:r>
            <a:r>
              <a:rPr lang="fr-FR" b="1" dirty="0" smtClean="0">
                <a:latin typeface="Times New Roman" pitchFamily="18" charset="0"/>
                <a:cs typeface="Times New Roman" pitchFamily="18" charset="0"/>
              </a:rPr>
              <a:t>    Etude des </a:t>
            </a:r>
            <a:r>
              <a:rPr lang="fr-FR" b="1" dirty="0" err="1" smtClean="0">
                <a:latin typeface="Times New Roman" pitchFamily="18" charset="0"/>
                <a:cs typeface="Times New Roman" pitchFamily="18" charset="0"/>
              </a:rPr>
              <a:t>séparateures</a:t>
            </a:r>
            <a:r>
              <a:rPr lang="fr-FR" b="1" dirty="0" smtClean="0">
                <a:latin typeface="Times New Roman" pitchFamily="18" charset="0"/>
                <a:cs typeface="Times New Roman" pitchFamily="18" charset="0"/>
              </a:rPr>
              <a:t> électrostatiques et de leur fonctionnement.</a:t>
            </a:r>
          </a:p>
          <a:p>
            <a:pPr algn="just">
              <a:lnSpc>
                <a:spcPct val="150000"/>
              </a:lnSpc>
            </a:pPr>
            <a:r>
              <a:rPr lang="fr-FR" b="1" dirty="0" smtClean="0">
                <a:latin typeface="Times New Roman" pitchFamily="18" charset="0"/>
                <a:cs typeface="Times New Roman" pitchFamily="18" charset="0"/>
              </a:rPr>
              <a:t>      Nous avons également montré quelques équations qui sous-tendent les </a:t>
            </a:r>
            <a:r>
              <a:rPr lang="fr-FR" b="1" dirty="0" err="1" smtClean="0">
                <a:latin typeface="Times New Roman" pitchFamily="18" charset="0"/>
                <a:cs typeface="Times New Roman" pitchFamily="18" charset="0"/>
              </a:rPr>
              <a:t>séparateure</a:t>
            </a:r>
            <a:r>
              <a:rPr lang="fr-FR" b="1" dirty="0" smtClean="0">
                <a:latin typeface="Times New Roman" pitchFamily="18" charset="0"/>
                <a:cs typeface="Times New Roman" pitchFamily="18" charset="0"/>
              </a:rPr>
              <a:t> électrostatique.</a:t>
            </a:r>
          </a:p>
          <a:p>
            <a:pPr algn="just">
              <a:lnSpc>
                <a:spcPct val="150000"/>
              </a:lnSpc>
            </a:pPr>
            <a:endParaRPr lang="fr-FR" b="1" dirty="0" smtClean="0">
              <a:latin typeface="Times New Roman" pitchFamily="18" charset="0"/>
              <a:cs typeface="Times New Roman" pitchFamily="18" charset="0"/>
            </a:endParaRPr>
          </a:p>
        </p:txBody>
      </p:sp>
      <p:sp>
        <p:nvSpPr>
          <p:cNvPr id="2" name="Right Arrow 1"/>
          <p:cNvSpPr/>
          <p:nvPr/>
        </p:nvSpPr>
        <p:spPr>
          <a:xfrm>
            <a:off x="2999656" y="2924944"/>
            <a:ext cx="449195"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2982998" y="3320988"/>
            <a:ext cx="4637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307211482"/>
              </p:ext>
            </p:extLst>
          </p:nvPr>
        </p:nvGraphicFramePr>
        <p:xfrm>
          <a:off x="1429179" y="1050386"/>
          <a:ext cx="764259" cy="4206240"/>
        </p:xfrm>
        <a:graphic>
          <a:graphicData uri="http://schemas.openxmlformats.org/drawingml/2006/table">
            <a:tbl>
              <a:tblPr firstRow="1" bandRow="1">
                <a:tableStyleId>{5C22544A-7EE6-4342-B048-85BDC9FD1C3A}</a:tableStyleId>
              </a:tblPr>
              <a:tblGrid>
                <a:gridCol w="764259"/>
              </a:tblGrid>
              <a:tr h="4154804">
                <a:tc>
                  <a:txBody>
                    <a:bodyPr/>
                    <a:lstStyle/>
                    <a:p>
                      <a:r>
                        <a:rPr lang="pt-BR" dirty="0" smtClean="0"/>
                        <a:t>S</a:t>
                      </a:r>
                    </a:p>
                    <a:p>
                      <a:r>
                        <a:rPr lang="pt-BR" dirty="0" smtClean="0"/>
                        <a:t>É</a:t>
                      </a:r>
                    </a:p>
                    <a:p>
                      <a:r>
                        <a:rPr lang="pt-BR" dirty="0" smtClean="0"/>
                        <a:t>p</a:t>
                      </a:r>
                    </a:p>
                    <a:p>
                      <a:r>
                        <a:rPr lang="pt-BR" dirty="0" smtClean="0"/>
                        <a:t>A</a:t>
                      </a:r>
                    </a:p>
                    <a:p>
                      <a:r>
                        <a:rPr lang="pt-BR" dirty="0" smtClean="0"/>
                        <a:t>R</a:t>
                      </a:r>
                    </a:p>
                    <a:p>
                      <a:r>
                        <a:rPr lang="pt-BR" dirty="0" smtClean="0"/>
                        <a:t>a</a:t>
                      </a:r>
                    </a:p>
                    <a:p>
                      <a:r>
                        <a:rPr lang="pt-BR" dirty="0" smtClean="0"/>
                        <a:t>T</a:t>
                      </a:r>
                    </a:p>
                    <a:p>
                      <a:r>
                        <a:rPr lang="pt-BR" dirty="0" smtClean="0"/>
                        <a:t>e</a:t>
                      </a:r>
                    </a:p>
                    <a:p>
                      <a:r>
                        <a:rPr lang="pt-BR" dirty="0" smtClean="0"/>
                        <a:t>U</a:t>
                      </a:r>
                    </a:p>
                    <a:p>
                      <a:r>
                        <a:rPr lang="pt-BR" dirty="0" smtClean="0"/>
                        <a:t>r</a:t>
                      </a:r>
                    </a:p>
                    <a:p>
                      <a:endParaRPr lang="pt-BR" dirty="0" smtClean="0"/>
                    </a:p>
                    <a:p>
                      <a:r>
                        <a:rPr lang="pt-BR" dirty="0" smtClean="0"/>
                        <a:t>é</a:t>
                      </a:r>
                    </a:p>
                    <a:p>
                      <a:r>
                        <a:rPr lang="pt-BR" dirty="0" smtClean="0"/>
                        <a:t>L</a:t>
                      </a:r>
                    </a:p>
                    <a:p>
                      <a:r>
                        <a:rPr lang="pt-BR" dirty="0" smtClean="0"/>
                        <a:t>c</a:t>
                      </a:r>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par>
                                <p:cTn id="13" presetID="55"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strVal val="#ppt_w*0.7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3044B98A-230F-4079-B9A3-A7CB510926E8}" type="slidenum">
              <a:rPr lang="fr-FR" smtClean="0"/>
              <a:pPr/>
              <a:t>12</a:t>
            </a:fld>
            <a:endParaRPr lang="fr-FR" dirty="0"/>
          </a:p>
        </p:txBody>
      </p:sp>
      <p:cxnSp>
        <p:nvCxnSpPr>
          <p:cNvPr id="13" name="Connecteur droit 12"/>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7625116" y="214290"/>
            <a:ext cx="3042884" cy="369332"/>
          </a:xfrm>
          <a:prstGeom prst="rect">
            <a:avLst/>
          </a:prstGeom>
        </p:spPr>
        <p:txBody>
          <a:bodyPr wrap="square">
            <a:spAutoFit/>
          </a:bodyPr>
          <a:lstStyle/>
          <a:p>
            <a:pPr algn="r"/>
            <a:r>
              <a:rPr lang="fr-FR" b="1" i="1" dirty="0" smtClean="0"/>
              <a:t>Etude de chargement</a:t>
            </a:r>
            <a:endParaRPr lang="fr-FR" i="1" dirty="0"/>
          </a:p>
        </p:txBody>
      </p:sp>
      <p:sp>
        <p:nvSpPr>
          <p:cNvPr id="18" name="ZoneTexte 17"/>
          <p:cNvSpPr txBox="1"/>
          <p:nvPr/>
        </p:nvSpPr>
        <p:spPr>
          <a:xfrm>
            <a:off x="1738282" y="500043"/>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10" name="Rectangle à coins arrondis 7"/>
          <p:cNvSpPr/>
          <p:nvPr/>
        </p:nvSpPr>
        <p:spPr>
          <a:xfrm>
            <a:off x="2738414" y="929240"/>
            <a:ext cx="7572428" cy="32918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fr-FR" b="1" dirty="0">
                <a:solidFill>
                  <a:schemeClr val="tx1"/>
                </a:solidFill>
                <a:latin typeface="Times New Roman" pitchFamily="18" charset="0"/>
                <a:cs typeface="Times New Roman" pitchFamily="18" charset="0"/>
              </a:rPr>
              <a:t>      </a:t>
            </a:r>
            <a:r>
              <a:rPr lang="fr-FR" b="1" dirty="0" smtClean="0">
                <a:solidFill>
                  <a:schemeClr val="tx1"/>
                </a:solidFill>
                <a:latin typeface="Times New Roman" pitchFamily="18" charset="0"/>
                <a:cs typeface="Times New Roman" pitchFamily="18" charset="0"/>
              </a:rPr>
              <a:t>Introduction:</a:t>
            </a:r>
          </a:p>
          <a:p>
            <a:pPr algn="just">
              <a:lnSpc>
                <a:spcPct val="150000"/>
              </a:lnSpc>
            </a:pPr>
            <a:r>
              <a:rPr lang="fr-FR" b="1" dirty="0" err="1" smtClean="0">
                <a:latin typeface="Times New Roman" pitchFamily="18" charset="0"/>
                <a:cs typeface="Times New Roman" pitchFamily="18" charset="0"/>
              </a:rPr>
              <a:t>Laséparation</a:t>
            </a:r>
            <a:r>
              <a:rPr lang="fr-FR" b="1" dirty="0" smtClean="0">
                <a:latin typeface="Times New Roman" pitchFamily="18" charset="0"/>
                <a:cs typeface="Times New Roman" pitchFamily="18" charset="0"/>
              </a:rPr>
              <a:t> électrostatique d‘un mélange de matériaux broyés est </a:t>
            </a:r>
            <a:r>
              <a:rPr lang="fr-FR" b="1" dirty="0" err="1" smtClean="0">
                <a:latin typeface="Times New Roman" pitchFamily="18" charset="0"/>
                <a:cs typeface="Times New Roman" pitchFamily="18" charset="0"/>
              </a:rPr>
              <a:t>réalisseé</a:t>
            </a:r>
            <a:r>
              <a:rPr lang="fr-FR" b="1" dirty="0" smtClean="0">
                <a:latin typeface="Times New Roman" pitchFamily="18" charset="0"/>
                <a:cs typeface="Times New Roman" pitchFamily="18" charset="0"/>
              </a:rPr>
              <a:t> grâce à différentes charges électriques dans un champ électrique intense créé par plusieurs mécanismes.</a:t>
            </a:r>
            <a:endParaRPr lang="fr-FR" sz="2000" b="1" dirty="0">
              <a:latin typeface="Times New Roman" pitchFamily="18" charset="0"/>
              <a:cs typeface="Times New Roman"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039117780"/>
              </p:ext>
            </p:extLst>
          </p:nvPr>
        </p:nvGraphicFramePr>
        <p:xfrm>
          <a:off x="1429179" y="1050386"/>
          <a:ext cx="764259" cy="530352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E</a:t>
                      </a:r>
                    </a:p>
                    <a:p>
                      <a:r>
                        <a:rPr lang="en-US" dirty="0" smtClean="0"/>
                        <a:t>T</a:t>
                      </a:r>
                    </a:p>
                    <a:p>
                      <a:r>
                        <a:rPr lang="en-US" dirty="0" smtClean="0"/>
                        <a:t>U</a:t>
                      </a:r>
                    </a:p>
                    <a:p>
                      <a:r>
                        <a:rPr lang="en-US" dirty="0" smtClean="0"/>
                        <a:t>D</a:t>
                      </a:r>
                    </a:p>
                    <a:p>
                      <a:r>
                        <a:rPr lang="en-US" dirty="0" smtClean="0"/>
                        <a:t>E</a:t>
                      </a:r>
                    </a:p>
                    <a:p>
                      <a:r>
                        <a:rPr lang="en-US" dirty="0" smtClean="0"/>
                        <a:t>d</a:t>
                      </a:r>
                    </a:p>
                    <a:p>
                      <a:r>
                        <a:rPr lang="en-US" dirty="0" smtClean="0"/>
                        <a:t>e </a:t>
                      </a:r>
                    </a:p>
                    <a:p>
                      <a:r>
                        <a:rPr lang="en-US" dirty="0" smtClean="0"/>
                        <a:t>c</a:t>
                      </a:r>
                    </a:p>
                    <a:p>
                      <a:r>
                        <a:rPr lang="en-US" dirty="0" smtClean="0"/>
                        <a:t>H</a:t>
                      </a:r>
                    </a:p>
                    <a:p>
                      <a:r>
                        <a:rPr lang="en-US" dirty="0" smtClean="0"/>
                        <a:t>A</a:t>
                      </a:r>
                    </a:p>
                    <a:p>
                      <a:r>
                        <a:rPr lang="en-US" dirty="0" smtClean="0"/>
                        <a:t>R</a:t>
                      </a:r>
                    </a:p>
                    <a:p>
                      <a:r>
                        <a:rPr lang="en-US" dirty="0" smtClean="0"/>
                        <a:t>G</a:t>
                      </a:r>
                    </a:p>
                    <a:p>
                      <a:r>
                        <a:rPr lang="en-US" dirty="0" smtClean="0"/>
                        <a:t>E</a:t>
                      </a:r>
                    </a:p>
                    <a:p>
                      <a:r>
                        <a:rPr lang="en-US" dirty="0" smtClean="0"/>
                        <a:t>M</a:t>
                      </a:r>
                    </a:p>
                    <a:p>
                      <a:r>
                        <a:rPr lang="en-US" dirty="0" smtClean="0"/>
                        <a:t>E</a:t>
                      </a:r>
                    </a:p>
                    <a:p>
                      <a:r>
                        <a:rPr lang="en-US" dirty="0" smtClean="0"/>
                        <a:t>N</a:t>
                      </a:r>
                    </a:p>
                    <a:p>
                      <a:r>
                        <a:rPr lang="en-US" dirty="0" smtClean="0"/>
                        <a:t>t</a:t>
                      </a:r>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55"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ppt_w*0.7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3044B98A-230F-4079-B9A3-A7CB510926E8}" type="slidenum">
              <a:rPr lang="fr-FR" smtClean="0"/>
              <a:pPr/>
              <a:t>13</a:t>
            </a:fld>
            <a:endParaRPr lang="fr-FR" dirty="0"/>
          </a:p>
        </p:txBody>
      </p:sp>
      <p:cxnSp>
        <p:nvCxnSpPr>
          <p:cNvPr id="13" name="Connecteur droit 12"/>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7625116" y="214290"/>
            <a:ext cx="3042884" cy="369332"/>
          </a:xfrm>
          <a:prstGeom prst="rect">
            <a:avLst/>
          </a:prstGeom>
        </p:spPr>
        <p:txBody>
          <a:bodyPr wrap="square">
            <a:spAutoFit/>
          </a:bodyPr>
          <a:lstStyle/>
          <a:p>
            <a:pPr algn="r"/>
            <a:r>
              <a:rPr lang="fr-FR" b="1" i="1" dirty="0"/>
              <a:t>Etude de chargement</a:t>
            </a:r>
            <a:endParaRPr lang="fr-FR" i="1" dirty="0"/>
          </a:p>
        </p:txBody>
      </p:sp>
      <p:sp>
        <p:nvSpPr>
          <p:cNvPr id="18" name="ZoneTexte 17"/>
          <p:cNvSpPr txBox="1"/>
          <p:nvPr/>
        </p:nvSpPr>
        <p:spPr>
          <a:xfrm>
            <a:off x="1738282" y="476672"/>
            <a:ext cx="642942" cy="663643"/>
          </a:xfrm>
          <a:prstGeom prst="rect">
            <a:avLst/>
          </a:prstGeom>
          <a:noFill/>
        </p:spPr>
        <p:txBody>
          <a:bodyPr wrap="square" rtlCol="0">
            <a:spAutoFit/>
          </a:bodyPr>
          <a:lstStyle/>
          <a:p>
            <a:pPr algn="ct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7" name="Rectangle à coins arrondis 6"/>
          <p:cNvSpPr/>
          <p:nvPr/>
        </p:nvSpPr>
        <p:spPr>
          <a:xfrm>
            <a:off x="3095604" y="1214422"/>
            <a:ext cx="6715172" cy="47348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endParaRPr lang="fr-FR" sz="1400" b="1" dirty="0" smtClean="0">
              <a:solidFill>
                <a:schemeClr val="tx1"/>
              </a:solidFill>
              <a:latin typeface="Times New Roman" pitchFamily="18" charset="0"/>
              <a:cs typeface="Times New Roman" pitchFamily="18" charset="0"/>
            </a:endParaRPr>
          </a:p>
          <a:p>
            <a:pPr algn="ctr">
              <a:lnSpc>
                <a:spcPct val="150000"/>
              </a:lnSpc>
            </a:pPr>
            <a:endParaRPr lang="fr-FR" sz="1400" b="1" dirty="0">
              <a:solidFill>
                <a:schemeClr val="tx1"/>
              </a:solidFill>
              <a:latin typeface="Times New Roman" pitchFamily="18" charset="0"/>
              <a:cs typeface="Times New Roman" pitchFamily="18" charset="0"/>
            </a:endParaRPr>
          </a:p>
          <a:p>
            <a:pPr algn="ctr">
              <a:lnSpc>
                <a:spcPct val="150000"/>
              </a:lnSpc>
            </a:pPr>
            <a:endParaRPr lang="fr-FR" sz="1400" b="1" dirty="0" smtClean="0">
              <a:solidFill>
                <a:schemeClr val="tx1"/>
              </a:solidFill>
              <a:latin typeface="Times New Roman" pitchFamily="18" charset="0"/>
              <a:cs typeface="Times New Roman" pitchFamily="18" charset="0"/>
            </a:endParaRPr>
          </a:p>
          <a:p>
            <a:pPr algn="ctr">
              <a:lnSpc>
                <a:spcPct val="150000"/>
              </a:lnSpc>
            </a:pPr>
            <a:endParaRPr lang="fr-FR" sz="1400" b="1" dirty="0">
              <a:solidFill>
                <a:schemeClr val="tx1"/>
              </a:solidFill>
              <a:latin typeface="Times New Roman" pitchFamily="18" charset="0"/>
              <a:cs typeface="Times New Roman" pitchFamily="18" charset="0"/>
            </a:endParaRPr>
          </a:p>
          <a:p>
            <a:pPr algn="ctr">
              <a:lnSpc>
                <a:spcPct val="150000"/>
              </a:lnSpc>
            </a:pPr>
            <a:endParaRPr lang="fr-FR" sz="1400" b="1" dirty="0" smtClean="0">
              <a:solidFill>
                <a:schemeClr val="tx1"/>
              </a:solidFill>
              <a:latin typeface="Times New Roman" pitchFamily="18" charset="0"/>
              <a:cs typeface="Times New Roman" pitchFamily="18" charset="0"/>
            </a:endParaRPr>
          </a:p>
          <a:p>
            <a:pPr algn="ctr">
              <a:lnSpc>
                <a:spcPct val="150000"/>
              </a:lnSpc>
            </a:pPr>
            <a:r>
              <a:rPr lang="fr-FR" sz="1400" b="1" dirty="0" smtClean="0">
                <a:solidFill>
                  <a:schemeClr val="tx1"/>
                </a:solidFill>
                <a:latin typeface="Times New Roman" pitchFamily="18" charset="0"/>
                <a:cs typeface="Times New Roman" pitchFamily="18" charset="0"/>
              </a:rPr>
              <a:t>L’échange </a:t>
            </a:r>
            <a:r>
              <a:rPr lang="fr-FR" sz="1400" b="1" dirty="0">
                <a:solidFill>
                  <a:schemeClr val="tx1"/>
                </a:solidFill>
                <a:latin typeface="Times New Roman" pitchFamily="18" charset="0"/>
                <a:cs typeface="Times New Roman" pitchFamily="18" charset="0"/>
              </a:rPr>
              <a:t>de la charge électrique entre deux surfaces par effet </a:t>
            </a:r>
            <a:r>
              <a:rPr lang="fr-FR" sz="1400" b="1" dirty="0" smtClean="0">
                <a:solidFill>
                  <a:schemeClr val="tx1"/>
                </a:solidFill>
                <a:latin typeface="Times New Roman" pitchFamily="18" charset="0"/>
                <a:cs typeface="Times New Roman" pitchFamily="18" charset="0"/>
              </a:rPr>
              <a:t>triboélectrique</a:t>
            </a:r>
          </a:p>
          <a:p>
            <a:pPr algn="ctr">
              <a:lnSpc>
                <a:spcPct val="150000"/>
              </a:lnSpc>
            </a:pPr>
            <a:endParaRPr lang="fr-FR" sz="1400" b="1" dirty="0">
              <a:solidFill>
                <a:schemeClr val="tx1"/>
              </a:solidFill>
              <a:latin typeface="Times New Roman" pitchFamily="18" charset="0"/>
              <a:cs typeface="Times New Roman" pitchFamily="18" charset="0"/>
            </a:endParaRPr>
          </a:p>
          <a:p>
            <a:pPr algn="ctr">
              <a:lnSpc>
                <a:spcPct val="150000"/>
              </a:lnSpc>
            </a:pPr>
            <a:r>
              <a:rPr lang="fr-FR" sz="1400" b="1" dirty="0">
                <a:solidFill>
                  <a:schemeClr val="bg1"/>
                </a:solidFill>
                <a:latin typeface="Times New Roman" pitchFamily="18" charset="0"/>
                <a:cs typeface="Times New Roman" pitchFamily="18" charset="0"/>
              </a:rPr>
              <a:t>1. Surface « A » et la particule « B » sont neutres; 2. La surface A et la particule « B » sont en contact; 3. Apres la séparation, la surface « A » a la tendance de se charger négativement, et </a:t>
            </a:r>
            <a:r>
              <a:rPr lang="fr-FR" sz="1400" b="1" dirty="0" err="1">
                <a:solidFill>
                  <a:schemeClr val="bg1"/>
                </a:solidFill>
                <a:latin typeface="Times New Roman" pitchFamily="18" charset="0"/>
                <a:cs typeface="Times New Roman" pitchFamily="18" charset="0"/>
              </a:rPr>
              <a:t>laparticule</a:t>
            </a:r>
            <a:r>
              <a:rPr lang="fr-FR" sz="1400" b="1" dirty="0">
                <a:solidFill>
                  <a:schemeClr val="bg1"/>
                </a:solidFill>
                <a:latin typeface="Times New Roman" pitchFamily="18" charset="0"/>
                <a:cs typeface="Times New Roman" pitchFamily="18" charset="0"/>
              </a:rPr>
              <a:t> « B » positivement</a:t>
            </a:r>
          </a:p>
          <a:p>
            <a:pPr algn="ctr">
              <a:lnSpc>
                <a:spcPct val="150000"/>
              </a:lnSpc>
            </a:pPr>
            <a:endParaRPr lang="fr-FR" sz="1400" b="1" dirty="0" smtClean="0">
              <a:solidFill>
                <a:schemeClr val="bg1"/>
              </a:solidFill>
              <a:latin typeface="Times New Roman" pitchFamily="18" charset="0"/>
              <a:cs typeface="Times New Roman" pitchFamily="18" charset="0"/>
            </a:endParaRPr>
          </a:p>
          <a:p>
            <a:pPr algn="ctr">
              <a:lnSpc>
                <a:spcPct val="150000"/>
              </a:lnSpc>
            </a:pPr>
            <a:endParaRPr lang="fr-FR" sz="1400" b="1" dirty="0">
              <a:solidFill>
                <a:schemeClr val="bg1"/>
              </a:solidFill>
              <a:latin typeface="Times New Roman" pitchFamily="18" charset="0"/>
              <a:cs typeface="Times New Roman" pitchFamily="18" charset="0"/>
            </a:endParaRPr>
          </a:p>
          <a:p>
            <a:pPr algn="ctr">
              <a:lnSpc>
                <a:spcPct val="150000"/>
              </a:lnSpc>
            </a:pPr>
            <a:endParaRPr lang="fr-FR" sz="1400" b="1" dirty="0" smtClean="0">
              <a:solidFill>
                <a:schemeClr val="bg1"/>
              </a:solidFill>
              <a:latin typeface="Times New Roman" pitchFamily="18" charset="0"/>
              <a:cs typeface="Times New Roman" pitchFamily="18" charset="0"/>
            </a:endParaRPr>
          </a:p>
          <a:p>
            <a:pPr algn="ctr">
              <a:lnSpc>
                <a:spcPct val="150000"/>
              </a:lnSpc>
            </a:pPr>
            <a:endParaRPr lang="fr-FR" sz="1400" b="1" dirty="0">
              <a:solidFill>
                <a:schemeClr val="bg1"/>
              </a:solidFill>
              <a:latin typeface="Times New Roman" pitchFamily="18" charset="0"/>
              <a:cs typeface="Times New Roman" pitchFamily="18" charset="0"/>
            </a:endParaRPr>
          </a:p>
          <a:p>
            <a:pPr algn="ctr">
              <a:lnSpc>
                <a:spcPct val="150000"/>
              </a:lnSpc>
            </a:pPr>
            <a:endParaRPr lang="fr-FR" sz="1400" b="1" dirty="0" smtClean="0">
              <a:solidFill>
                <a:schemeClr val="bg1"/>
              </a:solidFill>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3724993" y="1328756"/>
            <a:ext cx="5456393" cy="1505843"/>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516634330"/>
              </p:ext>
            </p:extLst>
          </p:nvPr>
        </p:nvGraphicFramePr>
        <p:xfrm>
          <a:off x="1429179" y="1050386"/>
          <a:ext cx="764259" cy="530352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E</a:t>
                      </a:r>
                    </a:p>
                    <a:p>
                      <a:r>
                        <a:rPr lang="en-US" dirty="0" smtClean="0"/>
                        <a:t>T</a:t>
                      </a:r>
                    </a:p>
                    <a:p>
                      <a:r>
                        <a:rPr lang="en-US" dirty="0" smtClean="0"/>
                        <a:t>U</a:t>
                      </a:r>
                    </a:p>
                    <a:p>
                      <a:r>
                        <a:rPr lang="en-US" dirty="0" smtClean="0"/>
                        <a:t>D</a:t>
                      </a:r>
                    </a:p>
                    <a:p>
                      <a:r>
                        <a:rPr lang="en-US" dirty="0" smtClean="0"/>
                        <a:t>E</a:t>
                      </a:r>
                    </a:p>
                    <a:p>
                      <a:r>
                        <a:rPr lang="en-US" dirty="0" smtClean="0"/>
                        <a:t>d</a:t>
                      </a:r>
                    </a:p>
                    <a:p>
                      <a:r>
                        <a:rPr lang="en-US" dirty="0" smtClean="0"/>
                        <a:t>e </a:t>
                      </a:r>
                    </a:p>
                    <a:p>
                      <a:r>
                        <a:rPr lang="en-US" dirty="0" smtClean="0"/>
                        <a:t>c</a:t>
                      </a:r>
                    </a:p>
                    <a:p>
                      <a:r>
                        <a:rPr lang="en-US" dirty="0" smtClean="0"/>
                        <a:t>H</a:t>
                      </a:r>
                    </a:p>
                    <a:p>
                      <a:r>
                        <a:rPr lang="en-US" dirty="0" smtClean="0"/>
                        <a:t>A</a:t>
                      </a:r>
                    </a:p>
                    <a:p>
                      <a:r>
                        <a:rPr lang="en-US" dirty="0" smtClean="0"/>
                        <a:t>R</a:t>
                      </a:r>
                    </a:p>
                    <a:p>
                      <a:r>
                        <a:rPr lang="en-US" dirty="0" smtClean="0"/>
                        <a:t>G</a:t>
                      </a:r>
                    </a:p>
                    <a:p>
                      <a:r>
                        <a:rPr lang="en-US" dirty="0" smtClean="0"/>
                        <a:t>E</a:t>
                      </a:r>
                    </a:p>
                    <a:p>
                      <a:r>
                        <a:rPr lang="en-US" dirty="0" smtClean="0"/>
                        <a:t>M</a:t>
                      </a:r>
                    </a:p>
                    <a:p>
                      <a:r>
                        <a:rPr lang="en-US" dirty="0" smtClean="0"/>
                        <a:t>E</a:t>
                      </a:r>
                    </a:p>
                    <a:p>
                      <a:r>
                        <a:rPr lang="en-US" dirty="0" smtClean="0"/>
                        <a:t>N</a:t>
                      </a:r>
                    </a:p>
                    <a:p>
                      <a:r>
                        <a:rPr lang="en-US" dirty="0" smtClean="0"/>
                        <a:t>t</a:t>
                      </a:r>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3044B98A-230F-4079-B9A3-A7CB510926E8}" type="slidenum">
              <a:rPr lang="fr-FR" smtClean="0"/>
              <a:pPr/>
              <a:t>14</a:t>
            </a:fld>
            <a:endParaRPr lang="fr-FR" dirty="0"/>
          </a:p>
        </p:txBody>
      </p:sp>
      <p:cxnSp>
        <p:nvCxnSpPr>
          <p:cNvPr id="13" name="Connecteur droit 12"/>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7625116" y="214290"/>
            <a:ext cx="3042884" cy="369332"/>
          </a:xfrm>
          <a:prstGeom prst="rect">
            <a:avLst/>
          </a:prstGeom>
        </p:spPr>
        <p:txBody>
          <a:bodyPr wrap="square">
            <a:spAutoFit/>
          </a:bodyPr>
          <a:lstStyle/>
          <a:p>
            <a:pPr algn="r"/>
            <a:r>
              <a:rPr lang="fr-FR" b="1" i="1" dirty="0"/>
              <a:t>Etude de chargement</a:t>
            </a:r>
            <a:endParaRPr lang="fr-FR" i="1" dirty="0"/>
          </a:p>
        </p:txBody>
      </p:sp>
      <p:sp>
        <p:nvSpPr>
          <p:cNvPr id="18" name="ZoneTexte 17"/>
          <p:cNvSpPr txBox="1"/>
          <p:nvPr/>
        </p:nvSpPr>
        <p:spPr>
          <a:xfrm>
            <a:off x="1738282" y="500043"/>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7" name="Rectangle 6"/>
          <p:cNvSpPr/>
          <p:nvPr/>
        </p:nvSpPr>
        <p:spPr>
          <a:xfrm>
            <a:off x="4952992" y="5572141"/>
            <a:ext cx="248786" cy="954107"/>
          </a:xfrm>
          <a:prstGeom prst="rect">
            <a:avLst/>
          </a:prstGeom>
        </p:spPr>
        <p:txBody>
          <a:bodyPr wrap="none">
            <a:spAutoFit/>
          </a:bodyPr>
          <a:lstStyle/>
          <a:p>
            <a:endParaRPr lang="fr-FR" sz="2000" b="1" dirty="0">
              <a:latin typeface="Times New Roman" pitchFamily="18" charset="0"/>
              <a:cs typeface="Times New Roman" pitchFamily="18" charset="0"/>
            </a:endParaRPr>
          </a:p>
          <a:p>
            <a:r>
              <a:rPr lang="fr-FR" b="1" dirty="0"/>
              <a:t> </a:t>
            </a:r>
          </a:p>
          <a:p>
            <a:endParaRPr lang="fr-FR" dirty="0"/>
          </a:p>
        </p:txBody>
      </p:sp>
      <p:pic>
        <p:nvPicPr>
          <p:cNvPr id="2" name="Picture 1"/>
          <p:cNvPicPr>
            <a:picLocks noChangeAspect="1"/>
          </p:cNvPicPr>
          <p:nvPr/>
        </p:nvPicPr>
        <p:blipFill>
          <a:blip r:embed="rId2"/>
          <a:stretch>
            <a:fillRect/>
          </a:stretch>
        </p:blipFill>
        <p:spPr>
          <a:xfrm>
            <a:off x="3083919" y="1777772"/>
            <a:ext cx="7584081" cy="4171508"/>
          </a:xfrm>
          <a:prstGeom prst="rect">
            <a:avLst/>
          </a:prstGeom>
        </p:spPr>
      </p:pic>
      <p:sp>
        <p:nvSpPr>
          <p:cNvPr id="3" name="Rectangle 2"/>
          <p:cNvSpPr/>
          <p:nvPr/>
        </p:nvSpPr>
        <p:spPr>
          <a:xfrm>
            <a:off x="3215680" y="3244334"/>
            <a:ext cx="6475215" cy="2308324"/>
          </a:xfrm>
          <a:prstGeom prst="rect">
            <a:avLst/>
          </a:prstGeom>
        </p:spPr>
        <p:txBody>
          <a:bodyPr wrap="square">
            <a:spAutoFit/>
          </a:bodyPr>
          <a:lstStyle/>
          <a:p>
            <a:endParaRPr lang="en-US" b="1" dirty="0" smtClean="0">
              <a:solidFill>
                <a:schemeClr val="bg1"/>
              </a:solidFill>
            </a:endParaRPr>
          </a:p>
          <a:p>
            <a:endParaRPr lang="en-US" b="1" dirty="0" smtClean="0">
              <a:solidFill>
                <a:schemeClr val="bg1"/>
              </a:solidFill>
            </a:endParaRPr>
          </a:p>
          <a:p>
            <a:endParaRPr lang="en-US" b="1" dirty="0" smtClean="0">
              <a:solidFill>
                <a:schemeClr val="bg1"/>
              </a:solidFill>
            </a:endParaRPr>
          </a:p>
          <a:p>
            <a:r>
              <a:rPr lang="en-US" b="1" dirty="0" err="1" smtClean="0"/>
              <a:t>Série</a:t>
            </a:r>
            <a:r>
              <a:rPr lang="en-US" b="1" dirty="0" smtClean="0"/>
              <a:t> </a:t>
            </a:r>
            <a:r>
              <a:rPr lang="en-US" b="1" dirty="0" err="1" smtClean="0"/>
              <a:t>triboélectrique</a:t>
            </a:r>
            <a:r>
              <a:rPr lang="en-US" b="1" dirty="0" smtClean="0">
                <a:solidFill>
                  <a:schemeClr val="bg1"/>
                </a:solidFill>
              </a:rPr>
              <a:t>: on </a:t>
            </a:r>
            <a:r>
              <a:rPr lang="en-US" b="1" dirty="0" err="1" smtClean="0">
                <a:solidFill>
                  <a:schemeClr val="bg1"/>
                </a:solidFill>
              </a:rPr>
              <a:t>appelle</a:t>
            </a:r>
            <a:r>
              <a:rPr lang="en-US" b="1" dirty="0" smtClean="0">
                <a:solidFill>
                  <a:schemeClr val="bg1"/>
                </a:solidFill>
              </a:rPr>
              <a:t> </a:t>
            </a:r>
            <a:r>
              <a:rPr lang="en-US" b="1" dirty="0" err="1" smtClean="0">
                <a:solidFill>
                  <a:schemeClr val="bg1"/>
                </a:solidFill>
              </a:rPr>
              <a:t>série</a:t>
            </a:r>
            <a:r>
              <a:rPr lang="en-US" b="1" dirty="0" smtClean="0">
                <a:solidFill>
                  <a:schemeClr val="bg1"/>
                </a:solidFill>
              </a:rPr>
              <a:t> </a:t>
            </a:r>
            <a:r>
              <a:rPr lang="en-US" b="1" dirty="0" err="1" smtClean="0">
                <a:solidFill>
                  <a:schemeClr val="bg1"/>
                </a:solidFill>
              </a:rPr>
              <a:t>triboélectrique</a:t>
            </a:r>
            <a:r>
              <a:rPr lang="en-US" b="1" dirty="0" smtClean="0">
                <a:solidFill>
                  <a:schemeClr val="bg1"/>
                </a:solidFill>
              </a:rPr>
              <a:t> </a:t>
            </a:r>
            <a:r>
              <a:rPr lang="en-US" b="1" dirty="0" err="1" smtClean="0">
                <a:solidFill>
                  <a:schemeClr val="bg1"/>
                </a:solidFill>
              </a:rPr>
              <a:t>une</a:t>
            </a:r>
            <a:r>
              <a:rPr lang="en-US" b="1" dirty="0" smtClean="0">
                <a:solidFill>
                  <a:schemeClr val="bg1"/>
                </a:solidFill>
              </a:rPr>
              <a:t> </a:t>
            </a:r>
            <a:r>
              <a:rPr lang="en-US" b="1" dirty="0" err="1" smtClean="0">
                <a:solidFill>
                  <a:schemeClr val="bg1"/>
                </a:solidFill>
              </a:rPr>
              <a:t>série</a:t>
            </a:r>
            <a:r>
              <a:rPr lang="en-US" b="1" dirty="0" smtClean="0">
                <a:solidFill>
                  <a:schemeClr val="bg1"/>
                </a:solidFill>
              </a:rPr>
              <a:t> </a:t>
            </a:r>
            <a:r>
              <a:rPr lang="en-US" b="1" dirty="0">
                <a:solidFill>
                  <a:schemeClr val="bg1"/>
                </a:solidFill>
              </a:rPr>
              <a:t>de </a:t>
            </a:r>
            <a:r>
              <a:rPr lang="en-US" b="1" dirty="0" smtClean="0">
                <a:solidFill>
                  <a:schemeClr val="bg1"/>
                </a:solidFill>
              </a:rPr>
              <a:t>substances classes </a:t>
            </a:r>
            <a:r>
              <a:rPr lang="en-US" b="1" dirty="0" err="1" smtClean="0">
                <a:solidFill>
                  <a:schemeClr val="bg1"/>
                </a:solidFill>
              </a:rPr>
              <a:t>dans</a:t>
            </a:r>
            <a:r>
              <a:rPr lang="en-US" b="1" dirty="0" smtClean="0">
                <a:solidFill>
                  <a:schemeClr val="bg1"/>
                </a:solidFill>
              </a:rPr>
              <a:t> un </a:t>
            </a:r>
            <a:r>
              <a:rPr lang="en-US" b="1" dirty="0" err="1" smtClean="0">
                <a:solidFill>
                  <a:schemeClr val="bg1"/>
                </a:solidFill>
              </a:rPr>
              <a:t>ordre</a:t>
            </a:r>
            <a:r>
              <a:rPr lang="en-US" b="1" dirty="0" smtClean="0">
                <a:solidFill>
                  <a:schemeClr val="bg1"/>
                </a:solidFill>
              </a:rPr>
              <a:t> </a:t>
            </a:r>
            <a:r>
              <a:rPr lang="en-US" b="1" dirty="0" err="1" smtClean="0">
                <a:solidFill>
                  <a:schemeClr val="bg1"/>
                </a:solidFill>
              </a:rPr>
              <a:t>tel</a:t>
            </a:r>
            <a:r>
              <a:rPr lang="en-US" b="1" dirty="0" smtClean="0">
                <a:solidFill>
                  <a:schemeClr val="bg1"/>
                </a:solidFill>
              </a:rPr>
              <a:t> </a:t>
            </a:r>
            <a:r>
              <a:rPr lang="en-US" b="1" dirty="0" err="1" smtClean="0">
                <a:solidFill>
                  <a:schemeClr val="bg1"/>
                </a:solidFill>
              </a:rPr>
              <a:t>que</a:t>
            </a:r>
            <a:r>
              <a:rPr lang="en-US" b="1" dirty="0">
                <a:solidFill>
                  <a:schemeClr val="bg1"/>
                </a:solidFill>
              </a:rPr>
              <a:t> </a:t>
            </a:r>
            <a:r>
              <a:rPr lang="en-US" b="1" dirty="0" err="1" smtClean="0">
                <a:solidFill>
                  <a:schemeClr val="bg1"/>
                </a:solidFill>
              </a:rPr>
              <a:t>lorsqu’on</a:t>
            </a:r>
            <a:r>
              <a:rPr lang="en-US" b="1" dirty="0">
                <a:solidFill>
                  <a:schemeClr val="bg1"/>
                </a:solidFill>
              </a:rPr>
              <a:t> </a:t>
            </a:r>
            <a:r>
              <a:rPr lang="en-US" b="1" dirty="0" err="1" smtClean="0">
                <a:solidFill>
                  <a:schemeClr val="bg1"/>
                </a:solidFill>
              </a:rPr>
              <a:t>frotte</a:t>
            </a:r>
            <a:r>
              <a:rPr lang="en-US" b="1" dirty="0" smtClean="0">
                <a:solidFill>
                  <a:schemeClr val="bg1"/>
                </a:solidFill>
              </a:rPr>
              <a:t> </a:t>
            </a:r>
            <a:r>
              <a:rPr lang="en-US" b="1" dirty="0" err="1" smtClean="0">
                <a:solidFill>
                  <a:schemeClr val="bg1"/>
                </a:solidFill>
              </a:rPr>
              <a:t>L’une</a:t>
            </a:r>
            <a:r>
              <a:rPr lang="en-US" b="1" dirty="0">
                <a:solidFill>
                  <a:schemeClr val="bg1"/>
                </a:solidFill>
              </a:rPr>
              <a:t> </a:t>
            </a:r>
            <a:r>
              <a:rPr lang="en-US" b="1" dirty="0" err="1" smtClean="0">
                <a:solidFill>
                  <a:schemeClr val="bg1"/>
                </a:solidFill>
              </a:rPr>
              <a:t>sur</a:t>
            </a:r>
            <a:r>
              <a:rPr lang="en-US" b="1" dirty="0" smtClean="0">
                <a:solidFill>
                  <a:schemeClr val="bg1"/>
                </a:solidFill>
              </a:rPr>
              <a:t> </a:t>
            </a:r>
            <a:r>
              <a:rPr lang="en-US" b="1" dirty="0" err="1" smtClean="0">
                <a:solidFill>
                  <a:schemeClr val="bg1"/>
                </a:solidFill>
              </a:rPr>
              <a:t>L’autre,celle</a:t>
            </a:r>
            <a:r>
              <a:rPr lang="en-US" b="1" dirty="0" smtClean="0">
                <a:solidFill>
                  <a:schemeClr val="bg1"/>
                </a:solidFill>
              </a:rPr>
              <a:t> </a:t>
            </a:r>
            <a:r>
              <a:rPr lang="en-US" b="1" dirty="0">
                <a:solidFill>
                  <a:schemeClr val="bg1"/>
                </a:solidFill>
              </a:rPr>
              <a:t>qui </a:t>
            </a:r>
            <a:r>
              <a:rPr lang="en-US" b="1" dirty="0" smtClean="0">
                <a:solidFill>
                  <a:schemeClr val="bg1"/>
                </a:solidFill>
              </a:rPr>
              <a:t>precede </a:t>
            </a:r>
            <a:r>
              <a:rPr lang="en-US" b="1" dirty="0" err="1" smtClean="0">
                <a:solidFill>
                  <a:schemeClr val="bg1"/>
                </a:solidFill>
              </a:rPr>
              <a:t>L’autre</a:t>
            </a:r>
            <a:r>
              <a:rPr lang="en-US" b="1" dirty="0" smtClean="0">
                <a:solidFill>
                  <a:schemeClr val="bg1"/>
                </a:solidFill>
              </a:rPr>
              <a:t> </a:t>
            </a:r>
            <a:r>
              <a:rPr lang="en-US" b="1" dirty="0" err="1" smtClean="0">
                <a:solidFill>
                  <a:schemeClr val="bg1"/>
                </a:solidFill>
              </a:rPr>
              <a:t>dans</a:t>
            </a:r>
            <a:r>
              <a:rPr lang="en-US" b="1" dirty="0" smtClean="0">
                <a:solidFill>
                  <a:schemeClr val="bg1"/>
                </a:solidFill>
              </a:rPr>
              <a:t> le </a:t>
            </a:r>
            <a:r>
              <a:rPr lang="en-US" b="1" dirty="0" err="1" smtClean="0">
                <a:solidFill>
                  <a:schemeClr val="bg1"/>
                </a:solidFill>
              </a:rPr>
              <a:t>classement</a:t>
            </a:r>
            <a:r>
              <a:rPr lang="en-US" b="1" dirty="0" smtClean="0">
                <a:solidFill>
                  <a:schemeClr val="bg1"/>
                </a:solidFill>
              </a:rPr>
              <a:t> se charge </a:t>
            </a:r>
            <a:r>
              <a:rPr lang="en-US" b="1" dirty="0" err="1" smtClean="0">
                <a:solidFill>
                  <a:schemeClr val="bg1"/>
                </a:solidFill>
              </a:rPr>
              <a:t>positivement</a:t>
            </a:r>
            <a:r>
              <a:rPr lang="en-US" b="1" dirty="0" smtClean="0">
                <a:solidFill>
                  <a:schemeClr val="bg1"/>
                </a:solidFill>
              </a:rPr>
              <a:t> </a:t>
            </a:r>
            <a:r>
              <a:rPr lang="en-US" b="1" dirty="0" err="1" smtClean="0">
                <a:solidFill>
                  <a:schemeClr val="bg1"/>
                </a:solidFill>
              </a:rPr>
              <a:t>tandis</a:t>
            </a:r>
            <a:r>
              <a:rPr lang="en-US" b="1" dirty="0">
                <a:solidFill>
                  <a:schemeClr val="bg1"/>
                </a:solidFill>
              </a:rPr>
              <a:t> </a:t>
            </a:r>
            <a:r>
              <a:rPr lang="en-US" b="1" dirty="0" err="1" smtClean="0">
                <a:solidFill>
                  <a:schemeClr val="bg1"/>
                </a:solidFill>
              </a:rPr>
              <a:t>que</a:t>
            </a:r>
            <a:r>
              <a:rPr lang="en-US" b="1" dirty="0" smtClean="0">
                <a:solidFill>
                  <a:schemeClr val="bg1"/>
                </a:solidFill>
              </a:rPr>
              <a:t> </a:t>
            </a:r>
            <a:r>
              <a:rPr lang="en-US" b="1" dirty="0" err="1" smtClean="0">
                <a:solidFill>
                  <a:schemeClr val="bg1"/>
                </a:solidFill>
              </a:rPr>
              <a:t>L’autre</a:t>
            </a:r>
            <a:r>
              <a:rPr lang="en-US" b="1" dirty="0" smtClean="0">
                <a:solidFill>
                  <a:schemeClr val="bg1"/>
                </a:solidFill>
              </a:rPr>
              <a:t> se charge </a:t>
            </a:r>
            <a:r>
              <a:rPr lang="en-US" b="1" dirty="0" err="1" smtClean="0">
                <a:solidFill>
                  <a:schemeClr val="bg1"/>
                </a:solidFill>
              </a:rPr>
              <a:t>négativement</a:t>
            </a:r>
            <a:r>
              <a:rPr lang="en-US" b="1" dirty="0">
                <a:solidFill>
                  <a:schemeClr val="bg1"/>
                </a:solidFill>
              </a:rPr>
              <a:t>.</a:t>
            </a:r>
            <a:endParaRPr lang="en-US" b="1" dirty="0" smtClean="0">
              <a:solidFill>
                <a:schemeClr val="bg1"/>
              </a:solidFill>
            </a:endParaRPr>
          </a:p>
        </p:txBody>
      </p:sp>
      <p:pic>
        <p:nvPicPr>
          <p:cNvPr id="4" name="Picture 3"/>
          <p:cNvPicPr>
            <a:picLocks noChangeAspect="1"/>
          </p:cNvPicPr>
          <p:nvPr/>
        </p:nvPicPr>
        <p:blipFill>
          <a:blip r:embed="rId3"/>
          <a:stretch>
            <a:fillRect/>
          </a:stretch>
        </p:blipFill>
        <p:spPr>
          <a:xfrm>
            <a:off x="4788591" y="1895033"/>
            <a:ext cx="3889109" cy="1915918"/>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516634330"/>
              </p:ext>
            </p:extLst>
          </p:nvPr>
        </p:nvGraphicFramePr>
        <p:xfrm>
          <a:off x="1429179" y="1050386"/>
          <a:ext cx="764259" cy="530352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E</a:t>
                      </a:r>
                    </a:p>
                    <a:p>
                      <a:r>
                        <a:rPr lang="en-US" dirty="0" smtClean="0"/>
                        <a:t>T</a:t>
                      </a:r>
                    </a:p>
                    <a:p>
                      <a:r>
                        <a:rPr lang="en-US" dirty="0" smtClean="0"/>
                        <a:t>U</a:t>
                      </a:r>
                    </a:p>
                    <a:p>
                      <a:r>
                        <a:rPr lang="en-US" dirty="0" smtClean="0"/>
                        <a:t>D</a:t>
                      </a:r>
                    </a:p>
                    <a:p>
                      <a:r>
                        <a:rPr lang="en-US" dirty="0" smtClean="0"/>
                        <a:t>E</a:t>
                      </a:r>
                    </a:p>
                    <a:p>
                      <a:r>
                        <a:rPr lang="en-US" dirty="0" smtClean="0"/>
                        <a:t>d</a:t>
                      </a:r>
                    </a:p>
                    <a:p>
                      <a:r>
                        <a:rPr lang="en-US" dirty="0" smtClean="0"/>
                        <a:t>e </a:t>
                      </a:r>
                    </a:p>
                    <a:p>
                      <a:r>
                        <a:rPr lang="en-US" dirty="0" smtClean="0"/>
                        <a:t>c</a:t>
                      </a:r>
                    </a:p>
                    <a:p>
                      <a:r>
                        <a:rPr lang="en-US" dirty="0" smtClean="0"/>
                        <a:t>H</a:t>
                      </a:r>
                    </a:p>
                    <a:p>
                      <a:r>
                        <a:rPr lang="en-US" dirty="0" smtClean="0"/>
                        <a:t>A</a:t>
                      </a:r>
                    </a:p>
                    <a:p>
                      <a:r>
                        <a:rPr lang="en-US" dirty="0" smtClean="0"/>
                        <a:t>R</a:t>
                      </a:r>
                    </a:p>
                    <a:p>
                      <a:r>
                        <a:rPr lang="en-US" dirty="0" smtClean="0"/>
                        <a:t>G</a:t>
                      </a:r>
                    </a:p>
                    <a:p>
                      <a:r>
                        <a:rPr lang="en-US" dirty="0" smtClean="0"/>
                        <a:t>E</a:t>
                      </a:r>
                    </a:p>
                    <a:p>
                      <a:r>
                        <a:rPr lang="en-US" dirty="0" smtClean="0"/>
                        <a:t>M</a:t>
                      </a:r>
                    </a:p>
                    <a:p>
                      <a:r>
                        <a:rPr lang="en-US" dirty="0" smtClean="0"/>
                        <a:t>E</a:t>
                      </a:r>
                    </a:p>
                    <a:p>
                      <a:r>
                        <a:rPr lang="en-US" dirty="0" smtClean="0"/>
                        <a:t>N</a:t>
                      </a:r>
                    </a:p>
                    <a:p>
                      <a:r>
                        <a:rPr lang="en-US" dirty="0" smtClean="0"/>
                        <a:t>t</a:t>
                      </a:r>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3044B98A-230F-4079-B9A3-A7CB510926E8}" type="slidenum">
              <a:rPr lang="fr-FR" smtClean="0"/>
              <a:pPr/>
              <a:t>15</a:t>
            </a:fld>
            <a:endParaRPr lang="fr-FR" dirty="0"/>
          </a:p>
        </p:txBody>
      </p:sp>
      <p:cxnSp>
        <p:nvCxnSpPr>
          <p:cNvPr id="13" name="Connecteur droit 12"/>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7464152" y="333354"/>
            <a:ext cx="3042884" cy="369332"/>
          </a:xfrm>
          <a:prstGeom prst="rect">
            <a:avLst/>
          </a:prstGeom>
        </p:spPr>
        <p:txBody>
          <a:bodyPr wrap="square">
            <a:spAutoFit/>
          </a:bodyPr>
          <a:lstStyle/>
          <a:p>
            <a:pPr algn="r"/>
            <a:r>
              <a:rPr lang="fr-FR" b="1" i="1" dirty="0"/>
              <a:t>Etude de chargement</a:t>
            </a:r>
            <a:endParaRPr lang="fr-FR" i="1" dirty="0"/>
          </a:p>
        </p:txBody>
      </p:sp>
      <p:sp>
        <p:nvSpPr>
          <p:cNvPr id="18" name="ZoneTexte 17"/>
          <p:cNvSpPr txBox="1"/>
          <p:nvPr/>
        </p:nvSpPr>
        <p:spPr>
          <a:xfrm>
            <a:off x="1738282" y="500043"/>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7" name="Rectangle à coins arrondis 6"/>
          <p:cNvSpPr/>
          <p:nvPr/>
        </p:nvSpPr>
        <p:spPr>
          <a:xfrm>
            <a:off x="2846426" y="821245"/>
            <a:ext cx="6715172" cy="60212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fr-FR" b="1" dirty="0" smtClean="0">
                <a:latin typeface="Times New Roman" pitchFamily="18" charset="0"/>
                <a:cs typeface="Times New Roman" pitchFamily="18" charset="0"/>
              </a:rPr>
              <a:t>:</a:t>
            </a:r>
          </a:p>
          <a:p>
            <a:pPr algn="ctr">
              <a:lnSpc>
                <a:spcPct val="150000"/>
              </a:lnSpc>
            </a:pPr>
            <a:endParaRPr lang="fr-FR" b="1" dirty="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endParaRPr lang="fr-FR" b="1" dirty="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endParaRPr lang="fr-FR" b="1" dirty="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endParaRPr lang="fr-FR" b="1" dirty="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r>
              <a:rPr lang="fr-FR" b="1" dirty="0" smtClean="0">
                <a:solidFill>
                  <a:schemeClr val="tx1"/>
                </a:solidFill>
                <a:latin typeface="Times New Roman" pitchFamily="18" charset="0"/>
                <a:cs typeface="Times New Roman" pitchFamily="18" charset="0"/>
              </a:rPr>
              <a:t> </a:t>
            </a:r>
            <a:r>
              <a:rPr lang="fr-FR" b="1" dirty="0">
                <a:solidFill>
                  <a:schemeClr val="tx1"/>
                </a:solidFill>
                <a:latin typeface="Times New Roman" pitchFamily="18" charset="0"/>
                <a:cs typeface="Times New Roman" pitchFamily="18" charset="0"/>
              </a:rPr>
              <a:t>Représentation schématique de dispositif d’acquisition de charge électrique par lit fluidisé</a:t>
            </a:r>
          </a:p>
        </p:txBody>
      </p:sp>
      <p:pic>
        <p:nvPicPr>
          <p:cNvPr id="1030" name="Picture 1029"/>
          <p:cNvPicPr>
            <a:picLocks noChangeAspect="1"/>
          </p:cNvPicPr>
          <p:nvPr/>
        </p:nvPicPr>
        <p:blipFill>
          <a:blip r:embed="rId2"/>
          <a:stretch>
            <a:fillRect/>
          </a:stretch>
        </p:blipFill>
        <p:spPr>
          <a:xfrm>
            <a:off x="5159896" y="2276872"/>
            <a:ext cx="2088232" cy="2690542"/>
          </a:xfrm>
          <a:prstGeom prst="rect">
            <a:avLst/>
          </a:prstGeom>
        </p:spPr>
      </p:pic>
      <p:graphicFrame>
        <p:nvGraphicFramePr>
          <p:cNvPr id="1034" name="Table 1033"/>
          <p:cNvGraphicFramePr>
            <a:graphicFrameLocks noGrp="1"/>
          </p:cNvGraphicFramePr>
          <p:nvPr>
            <p:extLst>
              <p:ext uri="{D42A27DB-BD31-4B8C-83A1-F6EECF244321}">
                <p14:modId xmlns:p14="http://schemas.microsoft.com/office/powerpoint/2010/main" val="775956671"/>
              </p:ext>
            </p:extLst>
          </p:nvPr>
        </p:nvGraphicFramePr>
        <p:xfrm>
          <a:off x="5951984" y="1891077"/>
          <a:ext cx="1872208" cy="365760"/>
        </p:xfrm>
        <a:graphic>
          <a:graphicData uri="http://schemas.openxmlformats.org/drawingml/2006/table">
            <a:tbl>
              <a:tblPr firstRow="1" bandRow="1">
                <a:tableStyleId>{5C22544A-7EE6-4342-B048-85BDC9FD1C3A}</a:tableStyleId>
              </a:tblPr>
              <a:tblGrid>
                <a:gridCol w="1872208"/>
              </a:tblGrid>
              <a:tr h="231294">
                <a:tc>
                  <a:txBody>
                    <a:bodyPr/>
                    <a:lstStyle/>
                    <a:p>
                      <a:r>
                        <a:rPr lang="en-US" dirty="0" smtClean="0">
                          <a:solidFill>
                            <a:schemeClr val="bg1"/>
                          </a:solidFill>
                        </a:rPr>
                        <a:t>Flux entrant</a:t>
                      </a:r>
                      <a:endParaRPr lang="en-US" dirty="0">
                        <a:solidFill>
                          <a:schemeClr val="bg1"/>
                        </a:solidFill>
                      </a:endParaRPr>
                    </a:p>
                  </a:txBody>
                  <a:tcPr>
                    <a:solidFill>
                      <a:schemeClr val="accent2">
                        <a:lumMod val="20000"/>
                        <a:lumOff val="80000"/>
                      </a:schemeClr>
                    </a:solidFill>
                  </a:tcPr>
                </a:tc>
              </a:tr>
            </a:tbl>
          </a:graphicData>
        </a:graphic>
      </p:graphicFrame>
      <p:graphicFrame>
        <p:nvGraphicFramePr>
          <p:cNvPr id="1036" name="Table 1035"/>
          <p:cNvGraphicFramePr>
            <a:graphicFrameLocks noGrp="1"/>
          </p:cNvGraphicFramePr>
          <p:nvPr>
            <p:extLst>
              <p:ext uri="{D42A27DB-BD31-4B8C-83A1-F6EECF244321}">
                <p14:modId xmlns:p14="http://schemas.microsoft.com/office/powerpoint/2010/main" val="1541357561"/>
              </p:ext>
            </p:extLst>
          </p:nvPr>
        </p:nvGraphicFramePr>
        <p:xfrm>
          <a:off x="4120232" y="4869160"/>
          <a:ext cx="1975768" cy="370840"/>
        </p:xfrm>
        <a:graphic>
          <a:graphicData uri="http://schemas.openxmlformats.org/drawingml/2006/table">
            <a:tbl>
              <a:tblPr firstRow="1" bandRow="1">
                <a:tableStyleId>{5C22544A-7EE6-4342-B048-85BDC9FD1C3A}</a:tableStyleId>
              </a:tblPr>
              <a:tblGrid>
                <a:gridCol w="1975768"/>
              </a:tblGrid>
              <a:tr h="370840">
                <a:tc>
                  <a:txBody>
                    <a:bodyPr/>
                    <a:lstStyle/>
                    <a:p>
                      <a:r>
                        <a:rPr lang="en-US" dirty="0" smtClean="0">
                          <a:solidFill>
                            <a:schemeClr val="bg1"/>
                          </a:solidFill>
                        </a:rPr>
                        <a:t>Injection </a:t>
                      </a:r>
                      <a:r>
                        <a:rPr lang="en-US" dirty="0" err="1" smtClean="0">
                          <a:solidFill>
                            <a:schemeClr val="bg1"/>
                          </a:solidFill>
                        </a:rPr>
                        <a:t>d’air</a:t>
                      </a:r>
                      <a:endParaRPr lang="en-US" dirty="0">
                        <a:solidFill>
                          <a:schemeClr val="bg1"/>
                        </a:solidFill>
                      </a:endParaRPr>
                    </a:p>
                  </a:txBody>
                  <a:tcPr>
                    <a:solidFill>
                      <a:schemeClr val="accent1">
                        <a:lumMod val="20000"/>
                        <a:lumOff val="80000"/>
                      </a:schemeClr>
                    </a:solidFill>
                  </a:tcPr>
                </a:tc>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516634330"/>
              </p:ext>
            </p:extLst>
          </p:nvPr>
        </p:nvGraphicFramePr>
        <p:xfrm>
          <a:off x="1429179" y="1050386"/>
          <a:ext cx="764259" cy="530352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E</a:t>
                      </a:r>
                    </a:p>
                    <a:p>
                      <a:r>
                        <a:rPr lang="en-US" dirty="0" smtClean="0"/>
                        <a:t>T</a:t>
                      </a:r>
                    </a:p>
                    <a:p>
                      <a:r>
                        <a:rPr lang="en-US" dirty="0" smtClean="0"/>
                        <a:t>U</a:t>
                      </a:r>
                    </a:p>
                    <a:p>
                      <a:r>
                        <a:rPr lang="en-US" dirty="0" smtClean="0"/>
                        <a:t>D</a:t>
                      </a:r>
                    </a:p>
                    <a:p>
                      <a:r>
                        <a:rPr lang="en-US" dirty="0" smtClean="0"/>
                        <a:t>E</a:t>
                      </a:r>
                    </a:p>
                    <a:p>
                      <a:r>
                        <a:rPr lang="en-US" dirty="0" smtClean="0"/>
                        <a:t>d</a:t>
                      </a:r>
                    </a:p>
                    <a:p>
                      <a:r>
                        <a:rPr lang="en-US" dirty="0" smtClean="0"/>
                        <a:t>e </a:t>
                      </a:r>
                    </a:p>
                    <a:p>
                      <a:r>
                        <a:rPr lang="en-US" dirty="0" smtClean="0"/>
                        <a:t>c</a:t>
                      </a:r>
                    </a:p>
                    <a:p>
                      <a:r>
                        <a:rPr lang="en-US" dirty="0" smtClean="0"/>
                        <a:t>H</a:t>
                      </a:r>
                    </a:p>
                    <a:p>
                      <a:r>
                        <a:rPr lang="en-US" dirty="0" smtClean="0"/>
                        <a:t>A</a:t>
                      </a:r>
                    </a:p>
                    <a:p>
                      <a:r>
                        <a:rPr lang="en-US" dirty="0" smtClean="0"/>
                        <a:t>R</a:t>
                      </a:r>
                    </a:p>
                    <a:p>
                      <a:r>
                        <a:rPr lang="en-US" dirty="0" smtClean="0"/>
                        <a:t>G</a:t>
                      </a:r>
                    </a:p>
                    <a:p>
                      <a:r>
                        <a:rPr lang="en-US" dirty="0" smtClean="0"/>
                        <a:t>E</a:t>
                      </a:r>
                    </a:p>
                    <a:p>
                      <a:r>
                        <a:rPr lang="en-US" dirty="0" smtClean="0"/>
                        <a:t>M</a:t>
                      </a:r>
                    </a:p>
                    <a:p>
                      <a:r>
                        <a:rPr lang="en-US" dirty="0" smtClean="0"/>
                        <a:t>E</a:t>
                      </a:r>
                    </a:p>
                    <a:p>
                      <a:r>
                        <a:rPr lang="en-US" dirty="0" smtClean="0"/>
                        <a:t>N</a:t>
                      </a:r>
                    </a:p>
                    <a:p>
                      <a:r>
                        <a:rPr lang="en-US" dirty="0" smtClean="0"/>
                        <a:t>t</a:t>
                      </a:r>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3044B98A-230F-4079-B9A3-A7CB510926E8}" type="slidenum">
              <a:rPr lang="fr-FR" smtClean="0"/>
              <a:pPr/>
              <a:t>16</a:t>
            </a:fld>
            <a:endParaRPr lang="fr-FR" dirty="0"/>
          </a:p>
        </p:txBody>
      </p:sp>
      <p:cxnSp>
        <p:nvCxnSpPr>
          <p:cNvPr id="7" name="Connecteur droit 6"/>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7625116" y="214290"/>
            <a:ext cx="3042884" cy="369332"/>
          </a:xfrm>
          <a:prstGeom prst="rect">
            <a:avLst/>
          </a:prstGeom>
        </p:spPr>
        <p:txBody>
          <a:bodyPr wrap="square">
            <a:spAutoFit/>
          </a:bodyPr>
          <a:lstStyle/>
          <a:p>
            <a:pPr algn="r"/>
            <a:r>
              <a:rPr lang="fr-FR" b="1" i="1" dirty="0"/>
              <a:t>Etude de chargement</a:t>
            </a:r>
            <a:endParaRPr lang="fr-FR" i="1" dirty="0"/>
          </a:p>
        </p:txBody>
      </p:sp>
      <p:sp>
        <p:nvSpPr>
          <p:cNvPr id="14" name="ZoneTexte 13"/>
          <p:cNvSpPr txBox="1"/>
          <p:nvPr/>
        </p:nvSpPr>
        <p:spPr>
          <a:xfrm>
            <a:off x="1738282" y="500042"/>
            <a:ext cx="642942" cy="786754"/>
          </a:xfrm>
          <a:prstGeom prst="rect">
            <a:avLst/>
          </a:prstGeom>
          <a:noFill/>
        </p:spPr>
        <p:txBody>
          <a:bodyPr wrap="square" rtlCol="0">
            <a:spAutoFit/>
          </a:bodyPr>
          <a:lstStyle/>
          <a:p>
            <a:pPr algn="ctr">
              <a:lnSpc>
                <a:spcPct val="150000"/>
              </a:lnSpc>
            </a:pPr>
            <a:endParaRPr lang="fr-FR" sz="1600" dirty="0">
              <a:latin typeface="Times New Roman" pitchFamily="18" charset="0"/>
              <a:cs typeface="Times New Roman" pitchFamily="18" charset="0"/>
            </a:endParaRPr>
          </a:p>
          <a:p>
            <a:pPr algn="ctr">
              <a:lnSpc>
                <a:spcPct val="150000"/>
              </a:lnSpc>
            </a:pPr>
            <a:endParaRPr lang="fr-FR" sz="1600" dirty="0">
              <a:latin typeface="Times New Roman" pitchFamily="18" charset="0"/>
              <a:cs typeface="Times New Roman" pitchFamily="18" charset="0"/>
            </a:endParaRPr>
          </a:p>
        </p:txBody>
      </p:sp>
      <p:sp>
        <p:nvSpPr>
          <p:cNvPr id="15" name="ZoneTexte 14"/>
          <p:cNvSpPr txBox="1"/>
          <p:nvPr/>
        </p:nvSpPr>
        <p:spPr>
          <a:xfrm>
            <a:off x="1738282" y="500043"/>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11" name="Rectangle 10"/>
          <p:cNvSpPr/>
          <p:nvPr/>
        </p:nvSpPr>
        <p:spPr>
          <a:xfrm>
            <a:off x="3738546" y="5842338"/>
            <a:ext cx="5929354" cy="707886"/>
          </a:xfrm>
          <a:prstGeom prst="rect">
            <a:avLst/>
          </a:prstGeom>
        </p:spPr>
        <p:txBody>
          <a:bodyPr wrap="square">
            <a:spAutoFit/>
          </a:bodyPr>
          <a:lstStyle/>
          <a:p>
            <a:endParaRPr lang="fr-FR" sz="2000" b="1" dirty="0">
              <a:latin typeface="Times New Roman" pitchFamily="18" charset="0"/>
              <a:cs typeface="Times New Roman" pitchFamily="18" charset="0"/>
            </a:endParaRPr>
          </a:p>
          <a:p>
            <a:r>
              <a:rPr lang="fr-FR" sz="2000" b="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sp>
        <p:nvSpPr>
          <p:cNvPr id="13" name="Rectangle à coins arrondis 7"/>
          <p:cNvSpPr/>
          <p:nvPr/>
        </p:nvSpPr>
        <p:spPr>
          <a:xfrm>
            <a:off x="3023371" y="903382"/>
            <a:ext cx="7898289" cy="43685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fr-FR" b="1" dirty="0">
                <a:latin typeface="Times New Roman" pitchFamily="18" charset="0"/>
                <a:cs typeface="Times New Roman" pitchFamily="18" charset="0"/>
              </a:rPr>
              <a:t>      </a:t>
            </a:r>
            <a:r>
              <a:rPr lang="fr-FR" b="1" dirty="0" smtClean="0">
                <a:latin typeface="Times New Roman" pitchFamily="18" charset="0"/>
                <a:cs typeface="Times New Roman" pitchFamily="18" charset="0"/>
              </a:rPr>
              <a:t>Les six </a:t>
            </a:r>
            <a:r>
              <a:rPr lang="fr-FR" b="1" dirty="0">
                <a:latin typeface="Times New Roman" pitchFamily="18" charset="0"/>
                <a:cs typeface="Times New Roman" pitchFamily="18" charset="0"/>
              </a:rPr>
              <a:t>phénomènes </a:t>
            </a:r>
            <a:r>
              <a:rPr lang="fr-FR" b="1" dirty="0" smtClean="0">
                <a:latin typeface="Times New Roman" pitchFamily="18" charset="0"/>
                <a:cs typeface="Times New Roman" pitchFamily="18" charset="0"/>
              </a:rPr>
              <a:t>de charge </a:t>
            </a:r>
            <a:r>
              <a:rPr lang="fr-FR" b="1" dirty="0">
                <a:latin typeface="Times New Roman" pitchFamily="18" charset="0"/>
                <a:cs typeface="Times New Roman" pitchFamily="18" charset="0"/>
              </a:rPr>
              <a:t>électrique par lit </a:t>
            </a:r>
            <a:r>
              <a:rPr lang="fr-FR" b="1" dirty="0" smtClean="0">
                <a:latin typeface="Times New Roman" pitchFamily="18" charset="0"/>
                <a:cs typeface="Times New Roman" pitchFamily="18" charset="0"/>
              </a:rPr>
              <a:t>fluidisé:</a:t>
            </a:r>
          </a:p>
          <a:p>
            <a:pPr algn="just">
              <a:lnSpc>
                <a:spcPct val="150000"/>
              </a:lnSpc>
            </a:pPr>
            <a:r>
              <a:rPr lang="fr-FR" b="1" dirty="0" smtClean="0">
                <a:latin typeface="Times New Roman" pitchFamily="18" charset="0"/>
                <a:cs typeface="Times New Roman" pitchFamily="18" charset="0"/>
              </a:rPr>
              <a:t>La vibration.</a:t>
            </a:r>
          </a:p>
          <a:p>
            <a:pPr algn="just">
              <a:lnSpc>
                <a:spcPct val="150000"/>
              </a:lnSpc>
            </a:pPr>
            <a:r>
              <a:rPr lang="fr-FR" b="1" dirty="0" smtClean="0">
                <a:latin typeface="Times New Roman" pitchFamily="18" charset="0"/>
                <a:cs typeface="Times New Roman" pitchFamily="18" charset="0"/>
              </a:rPr>
              <a:t>La bullage.</a:t>
            </a:r>
          </a:p>
          <a:p>
            <a:pPr algn="just">
              <a:lnSpc>
                <a:spcPct val="150000"/>
              </a:lnSpc>
            </a:pPr>
            <a:r>
              <a:rPr lang="fr-FR" b="1" dirty="0" smtClean="0">
                <a:latin typeface="Times New Roman" pitchFamily="18" charset="0"/>
                <a:cs typeface="Times New Roman" pitchFamily="18" charset="0"/>
              </a:rPr>
              <a:t>La formation.</a:t>
            </a:r>
          </a:p>
          <a:p>
            <a:pPr algn="just">
              <a:lnSpc>
                <a:spcPct val="150000"/>
              </a:lnSpc>
            </a:pPr>
            <a:r>
              <a:rPr lang="fr-FR" b="1" dirty="0" smtClean="0">
                <a:latin typeface="Times New Roman" pitchFamily="18" charset="0"/>
                <a:cs typeface="Times New Roman" pitchFamily="18" charset="0"/>
              </a:rPr>
              <a:t>La </a:t>
            </a:r>
            <a:r>
              <a:rPr lang="fr-FR" b="1" dirty="0" err="1" smtClean="0">
                <a:latin typeface="Times New Roman" pitchFamily="18" charset="0"/>
                <a:cs typeface="Times New Roman" pitchFamily="18" charset="0"/>
              </a:rPr>
              <a:t>renardage</a:t>
            </a:r>
            <a:r>
              <a:rPr lang="fr-FR" b="1" dirty="0" smtClean="0">
                <a:latin typeface="Times New Roman" pitchFamily="18" charset="0"/>
                <a:cs typeface="Times New Roman" pitchFamily="18" charset="0"/>
              </a:rPr>
              <a:t>.</a:t>
            </a:r>
          </a:p>
          <a:p>
            <a:pPr algn="just">
              <a:lnSpc>
                <a:spcPct val="150000"/>
              </a:lnSpc>
            </a:pPr>
            <a:r>
              <a:rPr lang="fr-FR" b="1" dirty="0" smtClean="0">
                <a:latin typeface="Times New Roman" pitchFamily="18" charset="0"/>
                <a:cs typeface="Times New Roman" pitchFamily="18" charset="0"/>
              </a:rPr>
              <a:t>La pistonnage.</a:t>
            </a:r>
          </a:p>
          <a:p>
            <a:pPr algn="just">
              <a:lnSpc>
                <a:spcPct val="150000"/>
              </a:lnSpc>
            </a:pPr>
            <a:r>
              <a:rPr lang="fr-FR" b="1" dirty="0" smtClean="0">
                <a:latin typeface="Times New Roman" pitchFamily="18" charset="0"/>
                <a:cs typeface="Times New Roman" pitchFamily="18" charset="0"/>
              </a:rPr>
              <a:t>L'entraînement.</a:t>
            </a:r>
            <a:endParaRPr lang="fr-FR" b="1" dirty="0">
              <a:latin typeface="Times New Roman" pitchFamily="18" charset="0"/>
              <a:cs typeface="Times New Roman" pitchFamily="18" charset="0"/>
            </a:endParaRPr>
          </a:p>
          <a:p>
            <a:pPr algn="just">
              <a:lnSpc>
                <a:spcPct val="150000"/>
              </a:lnSpc>
            </a:pPr>
            <a:r>
              <a:rPr lang="fr-FR" b="1" dirty="0" smtClean="0">
                <a:latin typeface="Times New Roman" pitchFamily="18" charset="0"/>
                <a:cs typeface="Times New Roman" pitchFamily="18" charset="0"/>
              </a:rPr>
              <a:t> </a:t>
            </a:r>
            <a:endParaRPr lang="fr-FR" sz="2000" b="1" dirty="0">
              <a:latin typeface="Times New Roman" pitchFamily="18" charset="0"/>
              <a:cs typeface="Times New Roman" pitchFamily="18" charset="0"/>
            </a:endParaRPr>
          </a:p>
        </p:txBody>
      </p:sp>
      <p:sp>
        <p:nvSpPr>
          <p:cNvPr id="2" name="Right Arrow 1"/>
          <p:cNvSpPr/>
          <p:nvPr/>
        </p:nvSpPr>
        <p:spPr>
          <a:xfrm>
            <a:off x="3006984" y="1988840"/>
            <a:ext cx="31599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3006984" y="2421838"/>
            <a:ext cx="31599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2994277" y="2777359"/>
            <a:ext cx="341406" cy="201185"/>
          </a:xfrm>
          <a:prstGeom prst="rect">
            <a:avLst/>
          </a:prstGeom>
        </p:spPr>
      </p:pic>
      <p:sp>
        <p:nvSpPr>
          <p:cNvPr id="17" name="Right Arrow 16"/>
          <p:cNvSpPr/>
          <p:nvPr/>
        </p:nvSpPr>
        <p:spPr>
          <a:xfrm>
            <a:off x="3007796" y="3254100"/>
            <a:ext cx="31599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3006984" y="3670677"/>
            <a:ext cx="31599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3023371" y="4084259"/>
            <a:ext cx="31599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able 19"/>
          <p:cNvGraphicFramePr>
            <a:graphicFrameLocks noGrp="1"/>
          </p:cNvGraphicFramePr>
          <p:nvPr>
            <p:extLst>
              <p:ext uri="{D42A27DB-BD31-4B8C-83A1-F6EECF244321}">
                <p14:modId xmlns:p14="http://schemas.microsoft.com/office/powerpoint/2010/main" val="516634330"/>
              </p:ext>
            </p:extLst>
          </p:nvPr>
        </p:nvGraphicFramePr>
        <p:xfrm>
          <a:off x="1429179" y="1050386"/>
          <a:ext cx="764259" cy="530352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E</a:t>
                      </a:r>
                    </a:p>
                    <a:p>
                      <a:r>
                        <a:rPr lang="en-US" dirty="0" smtClean="0"/>
                        <a:t>T</a:t>
                      </a:r>
                    </a:p>
                    <a:p>
                      <a:r>
                        <a:rPr lang="en-US" dirty="0" smtClean="0"/>
                        <a:t>U</a:t>
                      </a:r>
                    </a:p>
                    <a:p>
                      <a:r>
                        <a:rPr lang="en-US" dirty="0" smtClean="0"/>
                        <a:t>D</a:t>
                      </a:r>
                    </a:p>
                    <a:p>
                      <a:r>
                        <a:rPr lang="en-US" dirty="0" smtClean="0"/>
                        <a:t>E</a:t>
                      </a:r>
                    </a:p>
                    <a:p>
                      <a:r>
                        <a:rPr lang="en-US" dirty="0" smtClean="0"/>
                        <a:t>d</a:t>
                      </a:r>
                    </a:p>
                    <a:p>
                      <a:r>
                        <a:rPr lang="en-US" dirty="0" smtClean="0"/>
                        <a:t>e </a:t>
                      </a:r>
                    </a:p>
                    <a:p>
                      <a:r>
                        <a:rPr lang="en-US" dirty="0" smtClean="0"/>
                        <a:t>c</a:t>
                      </a:r>
                    </a:p>
                    <a:p>
                      <a:r>
                        <a:rPr lang="en-US" dirty="0" smtClean="0"/>
                        <a:t>H</a:t>
                      </a:r>
                    </a:p>
                    <a:p>
                      <a:r>
                        <a:rPr lang="en-US" dirty="0" smtClean="0"/>
                        <a:t>A</a:t>
                      </a:r>
                    </a:p>
                    <a:p>
                      <a:r>
                        <a:rPr lang="en-US" dirty="0" smtClean="0"/>
                        <a:t>R</a:t>
                      </a:r>
                    </a:p>
                    <a:p>
                      <a:r>
                        <a:rPr lang="en-US" dirty="0" smtClean="0"/>
                        <a:t>G</a:t>
                      </a:r>
                    </a:p>
                    <a:p>
                      <a:r>
                        <a:rPr lang="en-US" dirty="0" smtClean="0"/>
                        <a:t>E</a:t>
                      </a:r>
                    </a:p>
                    <a:p>
                      <a:r>
                        <a:rPr lang="en-US" dirty="0" smtClean="0"/>
                        <a:t>M</a:t>
                      </a:r>
                    </a:p>
                    <a:p>
                      <a:r>
                        <a:rPr lang="en-US" dirty="0" smtClean="0"/>
                        <a:t>E</a:t>
                      </a:r>
                    </a:p>
                    <a:p>
                      <a:r>
                        <a:rPr lang="en-US" dirty="0" smtClean="0"/>
                        <a:t>N</a:t>
                      </a:r>
                    </a:p>
                    <a:p>
                      <a:r>
                        <a:rPr lang="en-US" dirty="0" smtClean="0"/>
                        <a:t>t</a:t>
                      </a:r>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55"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strVal val="#ppt_w*0.70"/>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3044B98A-230F-4079-B9A3-A7CB510926E8}" type="slidenum">
              <a:rPr lang="fr-FR" smtClean="0"/>
              <a:pPr/>
              <a:t>17</a:t>
            </a:fld>
            <a:endParaRPr lang="fr-FR" dirty="0"/>
          </a:p>
        </p:txBody>
      </p:sp>
      <p:cxnSp>
        <p:nvCxnSpPr>
          <p:cNvPr id="13" name="Connecteur droit 12"/>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7625116" y="214290"/>
            <a:ext cx="3042884" cy="369332"/>
          </a:xfrm>
          <a:prstGeom prst="rect">
            <a:avLst/>
          </a:prstGeom>
        </p:spPr>
        <p:txBody>
          <a:bodyPr wrap="square">
            <a:spAutoFit/>
          </a:bodyPr>
          <a:lstStyle/>
          <a:p>
            <a:pPr algn="r"/>
            <a:r>
              <a:rPr lang="fr-FR" b="1" i="1" dirty="0"/>
              <a:t>Etude de chargement</a:t>
            </a:r>
            <a:endParaRPr lang="fr-FR" i="1" dirty="0"/>
          </a:p>
        </p:txBody>
      </p:sp>
      <p:sp>
        <p:nvSpPr>
          <p:cNvPr id="18" name="ZoneTexte 17"/>
          <p:cNvSpPr txBox="1"/>
          <p:nvPr/>
        </p:nvSpPr>
        <p:spPr>
          <a:xfrm>
            <a:off x="1738282" y="500043"/>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7" name="Rectangle à coins arrondis 6"/>
          <p:cNvSpPr/>
          <p:nvPr/>
        </p:nvSpPr>
        <p:spPr>
          <a:xfrm>
            <a:off x="3095604" y="1214422"/>
            <a:ext cx="6715172" cy="53109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fr-FR" b="1" dirty="0">
                <a:latin typeface="Times New Roman" pitchFamily="18" charset="0"/>
                <a:cs typeface="Times New Roman" pitchFamily="18" charset="0"/>
              </a:rPr>
              <a:t>Dispositif de charge par </a:t>
            </a:r>
            <a:r>
              <a:rPr lang="fr-FR" b="1" dirty="0" smtClean="0">
                <a:latin typeface="Times New Roman" pitchFamily="18" charset="0"/>
                <a:cs typeface="Times New Roman" pitchFamily="18" charset="0"/>
              </a:rPr>
              <a:t>ventilateur</a:t>
            </a:r>
          </a:p>
          <a:p>
            <a:pPr algn="ctr">
              <a:lnSpc>
                <a:spcPct val="150000"/>
              </a:lnSpc>
            </a:pPr>
            <a:endParaRPr lang="fr-FR" b="1" dirty="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endParaRPr lang="fr-FR" b="1" dirty="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endParaRPr lang="fr-FR" b="1" dirty="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endParaRPr lang="fr-FR" b="1" dirty="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r>
              <a:rPr lang="fr-FR" b="1" dirty="0" smtClean="0">
                <a:solidFill>
                  <a:schemeClr val="tx1"/>
                </a:solidFill>
                <a:latin typeface="Times New Roman" pitchFamily="18" charset="0"/>
                <a:cs typeface="Times New Roman" pitchFamily="18" charset="0"/>
              </a:rPr>
              <a:t>Représentation </a:t>
            </a:r>
            <a:r>
              <a:rPr lang="fr-FR" b="1" dirty="0">
                <a:solidFill>
                  <a:schemeClr val="tx1"/>
                </a:solidFill>
                <a:latin typeface="Times New Roman" pitchFamily="18" charset="0"/>
                <a:cs typeface="Times New Roman" pitchFamily="18" charset="0"/>
              </a:rPr>
              <a:t>schématique d’un dispositif de chargement par ventilateur</a:t>
            </a:r>
          </a:p>
        </p:txBody>
      </p:sp>
      <p:pic>
        <p:nvPicPr>
          <p:cNvPr id="2" name="Picture 1"/>
          <p:cNvPicPr>
            <a:picLocks noChangeAspect="1"/>
          </p:cNvPicPr>
          <p:nvPr/>
        </p:nvPicPr>
        <p:blipFill>
          <a:blip r:embed="rId2"/>
          <a:stretch>
            <a:fillRect/>
          </a:stretch>
        </p:blipFill>
        <p:spPr>
          <a:xfrm>
            <a:off x="3503712" y="1772816"/>
            <a:ext cx="5040560" cy="288032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516634330"/>
              </p:ext>
            </p:extLst>
          </p:nvPr>
        </p:nvGraphicFramePr>
        <p:xfrm>
          <a:off x="1429179" y="1050386"/>
          <a:ext cx="764259" cy="530352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E</a:t>
                      </a:r>
                    </a:p>
                    <a:p>
                      <a:r>
                        <a:rPr lang="en-US" dirty="0" smtClean="0"/>
                        <a:t>T</a:t>
                      </a:r>
                    </a:p>
                    <a:p>
                      <a:r>
                        <a:rPr lang="en-US" dirty="0" smtClean="0"/>
                        <a:t>U</a:t>
                      </a:r>
                    </a:p>
                    <a:p>
                      <a:r>
                        <a:rPr lang="en-US" dirty="0" smtClean="0"/>
                        <a:t>D</a:t>
                      </a:r>
                    </a:p>
                    <a:p>
                      <a:r>
                        <a:rPr lang="en-US" dirty="0" smtClean="0"/>
                        <a:t>E</a:t>
                      </a:r>
                    </a:p>
                    <a:p>
                      <a:r>
                        <a:rPr lang="en-US" dirty="0" smtClean="0"/>
                        <a:t>d</a:t>
                      </a:r>
                    </a:p>
                    <a:p>
                      <a:r>
                        <a:rPr lang="en-US" dirty="0" smtClean="0"/>
                        <a:t>e </a:t>
                      </a:r>
                    </a:p>
                    <a:p>
                      <a:r>
                        <a:rPr lang="en-US" dirty="0" smtClean="0"/>
                        <a:t>c</a:t>
                      </a:r>
                    </a:p>
                    <a:p>
                      <a:r>
                        <a:rPr lang="en-US" dirty="0" smtClean="0"/>
                        <a:t>H</a:t>
                      </a:r>
                    </a:p>
                    <a:p>
                      <a:r>
                        <a:rPr lang="en-US" dirty="0" smtClean="0"/>
                        <a:t>A</a:t>
                      </a:r>
                    </a:p>
                    <a:p>
                      <a:r>
                        <a:rPr lang="en-US" dirty="0" smtClean="0"/>
                        <a:t>R</a:t>
                      </a:r>
                    </a:p>
                    <a:p>
                      <a:r>
                        <a:rPr lang="en-US" dirty="0" smtClean="0"/>
                        <a:t>G</a:t>
                      </a:r>
                    </a:p>
                    <a:p>
                      <a:r>
                        <a:rPr lang="en-US" dirty="0" smtClean="0"/>
                        <a:t>E</a:t>
                      </a:r>
                    </a:p>
                    <a:p>
                      <a:r>
                        <a:rPr lang="en-US" dirty="0" smtClean="0"/>
                        <a:t>M</a:t>
                      </a:r>
                    </a:p>
                    <a:p>
                      <a:r>
                        <a:rPr lang="en-US" dirty="0" smtClean="0"/>
                        <a:t>E</a:t>
                      </a:r>
                    </a:p>
                    <a:p>
                      <a:r>
                        <a:rPr lang="en-US" dirty="0" smtClean="0"/>
                        <a:t>N</a:t>
                      </a:r>
                    </a:p>
                    <a:p>
                      <a:r>
                        <a:rPr lang="en-US" dirty="0" smtClean="0"/>
                        <a:t>t</a:t>
                      </a:r>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3044B98A-230F-4079-B9A3-A7CB510926E8}" type="slidenum">
              <a:rPr lang="fr-FR" smtClean="0"/>
              <a:pPr/>
              <a:t>18</a:t>
            </a:fld>
            <a:endParaRPr lang="fr-FR" dirty="0"/>
          </a:p>
        </p:txBody>
      </p:sp>
      <p:cxnSp>
        <p:nvCxnSpPr>
          <p:cNvPr id="13" name="Connecteur droit 12"/>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7625116" y="214290"/>
            <a:ext cx="3042884" cy="369332"/>
          </a:xfrm>
          <a:prstGeom prst="rect">
            <a:avLst/>
          </a:prstGeom>
        </p:spPr>
        <p:txBody>
          <a:bodyPr wrap="square">
            <a:spAutoFit/>
          </a:bodyPr>
          <a:lstStyle/>
          <a:p>
            <a:pPr algn="r"/>
            <a:r>
              <a:rPr lang="fr-FR" b="1" i="1" dirty="0"/>
              <a:t>Etude de chargement</a:t>
            </a:r>
            <a:endParaRPr lang="fr-FR" i="1" dirty="0"/>
          </a:p>
        </p:txBody>
      </p:sp>
      <p:sp>
        <p:nvSpPr>
          <p:cNvPr id="18" name="ZoneTexte 17"/>
          <p:cNvSpPr txBox="1"/>
          <p:nvPr/>
        </p:nvSpPr>
        <p:spPr>
          <a:xfrm>
            <a:off x="1738282" y="500043"/>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9" name="Rectangle 8"/>
          <p:cNvSpPr/>
          <p:nvPr/>
        </p:nvSpPr>
        <p:spPr>
          <a:xfrm>
            <a:off x="3952860" y="5643578"/>
            <a:ext cx="5572164" cy="646331"/>
          </a:xfrm>
          <a:prstGeom prst="rect">
            <a:avLst/>
          </a:prstGeom>
        </p:spPr>
        <p:txBody>
          <a:bodyPr wrap="square">
            <a:spAutoFit/>
          </a:bodyPr>
          <a:lstStyle/>
          <a:p>
            <a:endParaRPr lang="fr-FR" b="1" dirty="0">
              <a:solidFill>
                <a:srgbClr val="FF0000"/>
              </a:solidFill>
              <a:latin typeface="Times New Roman" pitchFamily="18" charset="0"/>
              <a:cs typeface="Times New Roman" pitchFamily="18" charset="0"/>
            </a:endParaRPr>
          </a:p>
          <a:p>
            <a:r>
              <a:rPr lang="fr-FR" b="1" dirty="0">
                <a:solidFill>
                  <a:srgbClr val="FF0000"/>
                </a:solidFill>
                <a:latin typeface="Times New Roman" pitchFamily="18" charset="0"/>
                <a:cs typeface="Times New Roman" pitchFamily="18" charset="0"/>
              </a:rPr>
              <a:t> </a:t>
            </a:r>
            <a:endParaRPr lang="fr-FR" dirty="0"/>
          </a:p>
        </p:txBody>
      </p:sp>
      <p:sp>
        <p:nvSpPr>
          <p:cNvPr id="10" name="Rectangle à coins arrondis 7"/>
          <p:cNvSpPr/>
          <p:nvPr/>
        </p:nvSpPr>
        <p:spPr>
          <a:xfrm>
            <a:off x="2738414" y="1004668"/>
            <a:ext cx="7572428" cy="4638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b="1" dirty="0" smtClean="0">
              <a:latin typeface="Times New Roman" pitchFamily="18" charset="0"/>
              <a:cs typeface="Times New Roman" pitchFamily="18" charset="0"/>
            </a:endParaRPr>
          </a:p>
          <a:p>
            <a:pPr algn="just">
              <a:lnSpc>
                <a:spcPct val="150000"/>
              </a:lnSpc>
            </a:pPr>
            <a:r>
              <a:rPr lang="fr-FR" b="1" dirty="0" smtClean="0">
                <a:latin typeface="Times New Roman" pitchFamily="18" charset="0"/>
                <a:cs typeface="Times New Roman" pitchFamily="18" charset="0"/>
              </a:rPr>
              <a:t>                          Dispositif </a:t>
            </a:r>
            <a:r>
              <a:rPr lang="fr-FR" b="1" dirty="0">
                <a:latin typeface="Times New Roman" pitchFamily="18" charset="0"/>
                <a:cs typeface="Times New Roman" pitchFamily="18" charset="0"/>
              </a:rPr>
              <a:t>de charge par </a:t>
            </a:r>
            <a:r>
              <a:rPr lang="fr-FR" b="1" dirty="0" smtClean="0">
                <a:latin typeface="Times New Roman" pitchFamily="18" charset="0"/>
                <a:cs typeface="Times New Roman" pitchFamily="18" charset="0"/>
              </a:rPr>
              <a:t>cyclone</a:t>
            </a:r>
          </a:p>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r>
              <a:rPr lang="fr-FR" b="1" dirty="0">
                <a:solidFill>
                  <a:schemeClr val="tx1"/>
                </a:solidFill>
                <a:latin typeface="Times New Roman" pitchFamily="18" charset="0"/>
                <a:cs typeface="Times New Roman" pitchFamily="18" charset="0"/>
              </a:rPr>
              <a:t>Représentation schématique d’un dispositif de chargement par cyclone</a:t>
            </a:r>
            <a:endParaRPr lang="fr-FR" b="1" dirty="0" smtClean="0">
              <a:solidFill>
                <a:schemeClr val="tx1"/>
              </a:solidFill>
              <a:latin typeface="Times New Roman" pitchFamily="18" charset="0"/>
              <a:cs typeface="Times New Roman" pitchFamily="18" charset="0"/>
            </a:endParaRPr>
          </a:p>
          <a:p>
            <a:pPr algn="just">
              <a:lnSpc>
                <a:spcPct val="150000"/>
              </a:lnSpc>
            </a:pPr>
            <a:r>
              <a:rPr lang="fr-FR" b="1" dirty="0" smtClean="0">
                <a:latin typeface="Times New Roman" pitchFamily="18" charset="0"/>
                <a:cs typeface="Times New Roman" pitchFamily="18" charset="0"/>
              </a:rPr>
              <a:t> </a:t>
            </a:r>
            <a:endParaRPr lang="fr-FR" sz="2000" b="1" dirty="0">
              <a:latin typeface="Times New Roman" pitchFamily="18" charset="0"/>
              <a:cs typeface="Times New Roman" pitchFamily="18" charset="0"/>
            </a:endParaRPr>
          </a:p>
        </p:txBody>
      </p:sp>
      <p:pic>
        <p:nvPicPr>
          <p:cNvPr id="3" name="Picture 2"/>
          <p:cNvPicPr>
            <a:picLocks noChangeAspect="1"/>
          </p:cNvPicPr>
          <p:nvPr/>
        </p:nvPicPr>
        <p:blipFill>
          <a:blip r:embed="rId2"/>
          <a:stretch>
            <a:fillRect/>
          </a:stretch>
        </p:blipFill>
        <p:spPr>
          <a:xfrm>
            <a:off x="4011216" y="1912663"/>
            <a:ext cx="4824536" cy="2822921"/>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516634330"/>
              </p:ext>
            </p:extLst>
          </p:nvPr>
        </p:nvGraphicFramePr>
        <p:xfrm>
          <a:off x="1429179" y="1050386"/>
          <a:ext cx="764259" cy="530352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E</a:t>
                      </a:r>
                    </a:p>
                    <a:p>
                      <a:r>
                        <a:rPr lang="en-US" dirty="0" smtClean="0"/>
                        <a:t>T</a:t>
                      </a:r>
                    </a:p>
                    <a:p>
                      <a:r>
                        <a:rPr lang="en-US" dirty="0" smtClean="0"/>
                        <a:t>U</a:t>
                      </a:r>
                    </a:p>
                    <a:p>
                      <a:r>
                        <a:rPr lang="en-US" dirty="0" smtClean="0"/>
                        <a:t>D</a:t>
                      </a:r>
                    </a:p>
                    <a:p>
                      <a:r>
                        <a:rPr lang="en-US" dirty="0" smtClean="0"/>
                        <a:t>E</a:t>
                      </a:r>
                    </a:p>
                    <a:p>
                      <a:r>
                        <a:rPr lang="en-US" dirty="0" smtClean="0"/>
                        <a:t>d</a:t>
                      </a:r>
                    </a:p>
                    <a:p>
                      <a:r>
                        <a:rPr lang="en-US" dirty="0" smtClean="0"/>
                        <a:t>e </a:t>
                      </a:r>
                    </a:p>
                    <a:p>
                      <a:r>
                        <a:rPr lang="en-US" dirty="0" smtClean="0"/>
                        <a:t>c</a:t>
                      </a:r>
                    </a:p>
                    <a:p>
                      <a:r>
                        <a:rPr lang="en-US" dirty="0" smtClean="0"/>
                        <a:t>H</a:t>
                      </a:r>
                    </a:p>
                    <a:p>
                      <a:r>
                        <a:rPr lang="en-US" dirty="0" smtClean="0"/>
                        <a:t>A</a:t>
                      </a:r>
                    </a:p>
                    <a:p>
                      <a:r>
                        <a:rPr lang="en-US" dirty="0" smtClean="0"/>
                        <a:t>R</a:t>
                      </a:r>
                    </a:p>
                    <a:p>
                      <a:r>
                        <a:rPr lang="en-US" dirty="0" smtClean="0"/>
                        <a:t>G</a:t>
                      </a:r>
                    </a:p>
                    <a:p>
                      <a:r>
                        <a:rPr lang="en-US" dirty="0" smtClean="0"/>
                        <a:t>E</a:t>
                      </a:r>
                    </a:p>
                    <a:p>
                      <a:r>
                        <a:rPr lang="en-US" dirty="0" smtClean="0"/>
                        <a:t>M</a:t>
                      </a:r>
                    </a:p>
                    <a:p>
                      <a:r>
                        <a:rPr lang="en-US" dirty="0" smtClean="0"/>
                        <a:t>E</a:t>
                      </a:r>
                    </a:p>
                    <a:p>
                      <a:r>
                        <a:rPr lang="en-US" dirty="0" smtClean="0"/>
                        <a:t>N</a:t>
                      </a:r>
                    </a:p>
                    <a:p>
                      <a:r>
                        <a:rPr lang="en-US" dirty="0" smtClean="0"/>
                        <a:t>t</a:t>
                      </a:r>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55"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ppt_w*0.7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3044B98A-230F-4079-B9A3-A7CB510926E8}" type="slidenum">
              <a:rPr lang="fr-FR" smtClean="0"/>
              <a:pPr/>
              <a:t>19</a:t>
            </a:fld>
            <a:endParaRPr lang="fr-FR" dirty="0"/>
          </a:p>
        </p:txBody>
      </p:sp>
      <p:cxnSp>
        <p:nvCxnSpPr>
          <p:cNvPr id="13" name="Connecteur droit 12"/>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7625116" y="214290"/>
            <a:ext cx="3042884" cy="369332"/>
          </a:xfrm>
          <a:prstGeom prst="rect">
            <a:avLst/>
          </a:prstGeom>
        </p:spPr>
        <p:txBody>
          <a:bodyPr wrap="square">
            <a:spAutoFit/>
          </a:bodyPr>
          <a:lstStyle/>
          <a:p>
            <a:pPr algn="r"/>
            <a:r>
              <a:rPr lang="fr-FR" b="1" i="1" dirty="0"/>
              <a:t>Etude de chargement</a:t>
            </a:r>
            <a:endParaRPr lang="fr-FR" i="1" dirty="0"/>
          </a:p>
        </p:txBody>
      </p:sp>
      <p:sp>
        <p:nvSpPr>
          <p:cNvPr id="18" name="ZoneTexte 17"/>
          <p:cNvSpPr txBox="1"/>
          <p:nvPr/>
        </p:nvSpPr>
        <p:spPr>
          <a:xfrm>
            <a:off x="1738282" y="500043"/>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7" name="Rectangle à coins arrondis 6"/>
          <p:cNvSpPr/>
          <p:nvPr/>
        </p:nvSpPr>
        <p:spPr>
          <a:xfrm>
            <a:off x="2639615" y="960656"/>
            <a:ext cx="8352928" cy="56203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endParaRPr lang="fr-FR" b="1" dirty="0" smtClean="0">
              <a:latin typeface="Times New Roman" pitchFamily="18" charset="0"/>
              <a:cs typeface="Times New Roman" pitchFamily="18" charset="0"/>
            </a:endParaRPr>
          </a:p>
          <a:p>
            <a:pPr algn="ctr">
              <a:lnSpc>
                <a:spcPct val="150000"/>
              </a:lnSpc>
            </a:pPr>
            <a:r>
              <a:rPr lang="fr-FR" b="1" dirty="0" smtClean="0">
                <a:latin typeface="Times New Roman" pitchFamily="18" charset="0"/>
                <a:cs typeface="Times New Roman" pitchFamily="18" charset="0"/>
              </a:rPr>
              <a:t>Dispositif </a:t>
            </a:r>
            <a:r>
              <a:rPr lang="fr-FR" b="1" dirty="0">
                <a:latin typeface="Times New Roman" pitchFamily="18" charset="0"/>
                <a:cs typeface="Times New Roman" pitchFamily="18" charset="0"/>
              </a:rPr>
              <a:t>de charge par </a:t>
            </a:r>
            <a:r>
              <a:rPr lang="fr-FR" b="1" dirty="0" smtClean="0">
                <a:latin typeface="Times New Roman" pitchFamily="18" charset="0"/>
                <a:cs typeface="Times New Roman" pitchFamily="18" charset="0"/>
              </a:rPr>
              <a:t>vibrations</a:t>
            </a:r>
          </a:p>
          <a:p>
            <a:pPr algn="ctr">
              <a:lnSpc>
                <a:spcPct val="150000"/>
              </a:lnSpc>
            </a:pPr>
            <a:endParaRPr lang="fr-FR" b="1" dirty="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endParaRPr lang="fr-FR" b="1" dirty="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endParaRPr lang="fr-FR" b="1" dirty="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endParaRPr lang="fr-FR" b="1" dirty="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r>
              <a:rPr lang="fr-FR" b="1" dirty="0">
                <a:solidFill>
                  <a:schemeClr val="tx1"/>
                </a:solidFill>
                <a:latin typeface="Times New Roman" pitchFamily="18" charset="0"/>
                <a:cs typeface="Times New Roman" pitchFamily="18" charset="0"/>
              </a:rPr>
              <a:t>Dispositifàvibrations;1:tubes décharge ;2:sortiedesparticules chargées;3</a:t>
            </a:r>
          </a:p>
          <a:p>
            <a:pPr algn="ctr">
              <a:lnSpc>
                <a:spcPct val="150000"/>
              </a:lnSpc>
            </a:pPr>
            <a:r>
              <a:rPr lang="fr-FR" b="1" dirty="0">
                <a:solidFill>
                  <a:schemeClr val="tx1"/>
                </a:solidFill>
                <a:latin typeface="Times New Roman" pitchFamily="18" charset="0"/>
                <a:cs typeface="Times New Roman" pitchFamily="18" charset="0"/>
              </a:rPr>
              <a:t>: Glissière ; 4 : support ; 5 : bielle ; 6 : manivelle ; 7 : moteur électrique ; R : rayon ; X, Y, Z : </a:t>
            </a:r>
            <a:r>
              <a:rPr lang="fr-FR" b="1" dirty="0" err="1">
                <a:solidFill>
                  <a:schemeClr val="tx1"/>
                </a:solidFill>
                <a:latin typeface="Times New Roman" pitchFamily="18" charset="0"/>
                <a:cs typeface="Times New Roman" pitchFamily="18" charset="0"/>
              </a:rPr>
              <a:t>directiondumouvement</a:t>
            </a:r>
            <a:r>
              <a:rPr lang="fr-FR" b="1" dirty="0">
                <a:solidFill>
                  <a:schemeClr val="tx1"/>
                </a:solidFill>
                <a:latin typeface="Times New Roman" pitchFamily="18" charset="0"/>
                <a:cs typeface="Times New Roman" pitchFamily="18" charset="0"/>
              </a:rPr>
              <a:t> ; Tube: longueur du tube</a:t>
            </a:r>
          </a:p>
          <a:p>
            <a:pPr algn="ctr">
              <a:lnSpc>
                <a:spcPct val="150000"/>
              </a:lnSpc>
            </a:pPr>
            <a:endParaRPr lang="fr-FR" b="1" dirty="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r>
              <a:rPr lang="fr-FR" b="1" dirty="0" smtClean="0">
                <a:latin typeface="Times New Roman" pitchFamily="18" charset="0"/>
                <a:cs typeface="Times New Roman" pitchFamily="18" charset="0"/>
              </a:rPr>
              <a:t> </a:t>
            </a:r>
            <a:endParaRPr lang="fr-FR" b="1" dirty="0">
              <a:latin typeface="Times New Roman" pitchFamily="18" charset="0"/>
              <a:cs typeface="Times New Roman" pitchFamily="18" charset="0"/>
            </a:endParaRPr>
          </a:p>
        </p:txBody>
      </p:sp>
      <p:sp>
        <p:nvSpPr>
          <p:cNvPr id="10" name="Rectangle 9"/>
          <p:cNvSpPr/>
          <p:nvPr/>
        </p:nvSpPr>
        <p:spPr>
          <a:xfrm>
            <a:off x="4918496" y="5934670"/>
            <a:ext cx="184731" cy="646331"/>
          </a:xfrm>
          <a:prstGeom prst="rect">
            <a:avLst/>
          </a:prstGeom>
        </p:spPr>
        <p:txBody>
          <a:bodyPr wrap="none">
            <a:spAutoFit/>
          </a:bodyPr>
          <a:lstStyle/>
          <a:p>
            <a:endParaRPr lang="fr-FR" b="1" dirty="0">
              <a:latin typeface="Times New Roman" pitchFamily="18" charset="0"/>
              <a:cs typeface="Times New Roman" pitchFamily="18" charset="0"/>
            </a:endParaRPr>
          </a:p>
          <a:p>
            <a:endParaRPr lang="fr-FR" b="1" dirty="0">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4172458" y="1700808"/>
            <a:ext cx="5287241" cy="2928058"/>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516634330"/>
              </p:ext>
            </p:extLst>
          </p:nvPr>
        </p:nvGraphicFramePr>
        <p:xfrm>
          <a:off x="1429179" y="1050386"/>
          <a:ext cx="764259" cy="530352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E</a:t>
                      </a:r>
                    </a:p>
                    <a:p>
                      <a:r>
                        <a:rPr lang="en-US" dirty="0" smtClean="0"/>
                        <a:t>T</a:t>
                      </a:r>
                    </a:p>
                    <a:p>
                      <a:r>
                        <a:rPr lang="en-US" dirty="0" smtClean="0"/>
                        <a:t>U</a:t>
                      </a:r>
                    </a:p>
                    <a:p>
                      <a:r>
                        <a:rPr lang="en-US" dirty="0" smtClean="0"/>
                        <a:t>D</a:t>
                      </a:r>
                    </a:p>
                    <a:p>
                      <a:r>
                        <a:rPr lang="en-US" dirty="0" smtClean="0"/>
                        <a:t>E</a:t>
                      </a:r>
                    </a:p>
                    <a:p>
                      <a:r>
                        <a:rPr lang="en-US" dirty="0" smtClean="0"/>
                        <a:t>d</a:t>
                      </a:r>
                    </a:p>
                    <a:p>
                      <a:r>
                        <a:rPr lang="en-US" dirty="0" smtClean="0"/>
                        <a:t>e </a:t>
                      </a:r>
                    </a:p>
                    <a:p>
                      <a:r>
                        <a:rPr lang="en-US" dirty="0" smtClean="0"/>
                        <a:t>c</a:t>
                      </a:r>
                    </a:p>
                    <a:p>
                      <a:r>
                        <a:rPr lang="en-US" dirty="0" smtClean="0"/>
                        <a:t>H</a:t>
                      </a:r>
                    </a:p>
                    <a:p>
                      <a:r>
                        <a:rPr lang="en-US" dirty="0" smtClean="0"/>
                        <a:t>A</a:t>
                      </a:r>
                    </a:p>
                    <a:p>
                      <a:r>
                        <a:rPr lang="en-US" dirty="0" smtClean="0"/>
                        <a:t>R</a:t>
                      </a:r>
                    </a:p>
                    <a:p>
                      <a:r>
                        <a:rPr lang="en-US" dirty="0" smtClean="0"/>
                        <a:t>G</a:t>
                      </a:r>
                    </a:p>
                    <a:p>
                      <a:r>
                        <a:rPr lang="en-US" dirty="0" smtClean="0"/>
                        <a:t>E</a:t>
                      </a:r>
                    </a:p>
                    <a:p>
                      <a:r>
                        <a:rPr lang="en-US" dirty="0" smtClean="0"/>
                        <a:t>M</a:t>
                      </a:r>
                    </a:p>
                    <a:p>
                      <a:r>
                        <a:rPr lang="en-US" dirty="0" smtClean="0"/>
                        <a:t>E</a:t>
                      </a:r>
                    </a:p>
                    <a:p>
                      <a:r>
                        <a:rPr lang="en-US" dirty="0" smtClean="0"/>
                        <a:t>N</a:t>
                      </a:r>
                    </a:p>
                    <a:p>
                      <a:r>
                        <a:rPr lang="en-US" dirty="0" smtClean="0"/>
                        <a:t>t</a:t>
                      </a:r>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3810000" y="751344"/>
            <a:ext cx="4572000" cy="2517484"/>
          </a:xfrm>
          <a:prstGeom prst="rect">
            <a:avLst/>
          </a:prstGeom>
        </p:spPr>
        <p:txBody>
          <a:bodyPr wrap="square">
            <a:spAutoFit/>
          </a:bodyPr>
          <a:lstStyle/>
          <a:p>
            <a:endParaRPr lang="fr-FR" sz="2400" b="1" i="1" dirty="0">
              <a:latin typeface="Times New Roman" pitchFamily="18" charset="0"/>
              <a:cs typeface="Times New Roman" pitchFamily="18" charset="0"/>
            </a:endParaRPr>
          </a:p>
          <a:p>
            <a:endParaRPr lang="fr-FR" sz="2400" b="1" i="1" dirty="0">
              <a:latin typeface="Times New Roman" pitchFamily="18" charset="0"/>
              <a:cs typeface="Times New Roman" pitchFamily="18" charset="0"/>
            </a:endParaRPr>
          </a:p>
          <a:p>
            <a:endParaRPr lang="fr-FR" sz="2400" b="1" i="1" dirty="0">
              <a:latin typeface="Times New Roman" pitchFamily="18" charset="0"/>
              <a:cs typeface="Times New Roman" pitchFamily="18" charset="0"/>
            </a:endParaRPr>
          </a:p>
          <a:p>
            <a:pPr algn="just"/>
            <a:r>
              <a:rPr lang="fr-FR" i="1" dirty="0">
                <a:latin typeface="Times New Roman" pitchFamily="18" charset="0"/>
                <a:cs typeface="Times New Roman" pitchFamily="18" charset="0"/>
              </a:rPr>
              <a:t>                                                      </a:t>
            </a:r>
          </a:p>
          <a:p>
            <a:pPr indent="180340" algn="ctr">
              <a:lnSpc>
                <a:spcPct val="150000"/>
              </a:lnSpc>
            </a:pPr>
            <a:r>
              <a:rPr lang="fr-FR" sz="2400" dirty="0"/>
              <a:t/>
            </a:r>
            <a:br>
              <a:rPr lang="fr-FR" sz="2400" dirty="0"/>
            </a:br>
            <a:endParaRPr lang="fr-FR" sz="2400" dirty="0"/>
          </a:p>
        </p:txBody>
      </p:sp>
      <p:sp>
        <p:nvSpPr>
          <p:cNvPr id="6" name="ZoneTexte 5"/>
          <p:cNvSpPr txBox="1"/>
          <p:nvPr/>
        </p:nvSpPr>
        <p:spPr>
          <a:xfrm>
            <a:off x="1738282" y="3786190"/>
            <a:ext cx="4202096" cy="1477328"/>
          </a:xfrm>
          <a:prstGeom prst="rect">
            <a:avLst/>
          </a:prstGeom>
          <a:noFill/>
        </p:spPr>
        <p:txBody>
          <a:bodyPr wrap="square" rtlCol="0">
            <a:spAutoFit/>
          </a:bodyPr>
          <a:lstStyle/>
          <a:p>
            <a:pPr algn="l">
              <a:lnSpc>
                <a:spcPct val="150000"/>
              </a:lnSpc>
            </a:pPr>
            <a:r>
              <a:rPr lang="fr-FR" sz="2000" b="1" dirty="0">
                <a:latin typeface="Times New Roman" pitchFamily="18" charset="0"/>
                <a:cs typeface="Times New Roman" pitchFamily="18" charset="0"/>
              </a:rPr>
              <a:t>Présentée par :  </a:t>
            </a:r>
          </a:p>
          <a:p>
            <a:pPr algn="l">
              <a:lnSpc>
                <a:spcPct val="150000"/>
              </a:lnSpc>
            </a:pPr>
            <a:r>
              <a:rPr lang="fr-FR" sz="2000" b="1" dirty="0" smtClean="0">
                <a:latin typeface="Times New Roman" pitchFamily="18" charset="0"/>
                <a:cs typeface="Times New Roman" pitchFamily="18" charset="0"/>
              </a:rPr>
              <a:t>Abdellaoui        </a:t>
            </a:r>
            <a:r>
              <a:rPr lang="fr-FR" sz="2000" b="1" dirty="0" err="1" smtClean="0">
                <a:latin typeface="Times New Roman" pitchFamily="18" charset="0"/>
                <a:cs typeface="Times New Roman" pitchFamily="18" charset="0"/>
              </a:rPr>
              <a:t>Ala</a:t>
            </a:r>
            <a:r>
              <a:rPr lang="fr-FR" sz="2000" b="1" dirty="0" smtClean="0">
                <a:latin typeface="Times New Roman" pitchFamily="18" charset="0"/>
                <a:cs typeface="Times New Roman" pitchFamily="18" charset="0"/>
              </a:rPr>
              <a:t> </a:t>
            </a:r>
            <a:r>
              <a:rPr lang="fr-FR" sz="2000" b="1" dirty="0" err="1" smtClean="0">
                <a:latin typeface="Times New Roman" pitchFamily="18" charset="0"/>
                <a:cs typeface="Times New Roman" pitchFamily="18" charset="0"/>
              </a:rPr>
              <a:t>eddine</a:t>
            </a:r>
            <a:endParaRPr lang="fr-FR" sz="2000" b="1" dirty="0" smtClean="0">
              <a:latin typeface="Times New Roman" pitchFamily="18" charset="0"/>
              <a:cs typeface="Times New Roman" pitchFamily="18" charset="0"/>
            </a:endParaRPr>
          </a:p>
          <a:p>
            <a:pPr algn="l">
              <a:lnSpc>
                <a:spcPct val="150000"/>
              </a:lnSpc>
            </a:pPr>
            <a:r>
              <a:rPr lang="fr-FR" sz="2000" b="1" dirty="0" err="1" smtClean="0">
                <a:latin typeface="Times New Roman" pitchFamily="18" charset="0"/>
                <a:cs typeface="Times New Roman" pitchFamily="18" charset="0"/>
              </a:rPr>
              <a:t>Bensafia</a:t>
            </a:r>
            <a:r>
              <a:rPr lang="fr-FR" sz="2000" b="1" dirty="0" smtClean="0">
                <a:latin typeface="Times New Roman" pitchFamily="18" charset="0"/>
                <a:cs typeface="Times New Roman" pitchFamily="18" charset="0"/>
              </a:rPr>
              <a:t>       </a:t>
            </a:r>
            <a:r>
              <a:rPr lang="fr-FR" sz="2000" b="1" dirty="0" err="1" smtClean="0">
                <a:latin typeface="Times New Roman" pitchFamily="18" charset="0"/>
                <a:cs typeface="Times New Roman" pitchFamily="18" charset="0"/>
              </a:rPr>
              <a:t>Abdelhak</a:t>
            </a:r>
            <a:r>
              <a:rPr lang="fr-FR" sz="2000" b="1" dirty="0" smtClean="0">
                <a:latin typeface="Times New Roman" pitchFamily="18" charset="0"/>
                <a:cs typeface="Times New Roman" pitchFamily="18" charset="0"/>
              </a:rPr>
              <a:t> </a:t>
            </a:r>
            <a:endParaRPr lang="fr-FR" sz="2000" b="1" dirty="0"/>
          </a:p>
        </p:txBody>
      </p:sp>
      <p:sp>
        <p:nvSpPr>
          <p:cNvPr id="9" name="ZoneTexte 8"/>
          <p:cNvSpPr txBox="1"/>
          <p:nvPr/>
        </p:nvSpPr>
        <p:spPr>
          <a:xfrm>
            <a:off x="7434268" y="3786191"/>
            <a:ext cx="3233733" cy="1384995"/>
          </a:xfrm>
          <a:prstGeom prst="rect">
            <a:avLst/>
          </a:prstGeom>
          <a:noFill/>
        </p:spPr>
        <p:txBody>
          <a:bodyPr wrap="square" rtlCol="0">
            <a:spAutoFit/>
          </a:bodyPr>
          <a:lstStyle/>
          <a:p>
            <a:pPr algn="just">
              <a:lnSpc>
                <a:spcPct val="150000"/>
              </a:lnSpc>
            </a:pPr>
            <a:r>
              <a:rPr lang="fr-FR" sz="2000" b="1" dirty="0">
                <a:latin typeface="Times New Roman" pitchFamily="18" charset="0"/>
                <a:cs typeface="Times New Roman" pitchFamily="18" charset="0"/>
              </a:rPr>
              <a:t>Encadré par :  </a:t>
            </a:r>
          </a:p>
          <a:p>
            <a:pPr algn="ctr">
              <a:lnSpc>
                <a:spcPct val="150000"/>
              </a:lnSpc>
            </a:pPr>
            <a:r>
              <a:rPr lang="fr-FR" sz="2000" b="1" dirty="0" err="1" smtClean="0">
                <a:latin typeface="Times New Roman" pitchFamily="18" charset="0"/>
                <a:cs typeface="Times New Roman" pitchFamily="18" charset="0"/>
              </a:rPr>
              <a:t>Labair</a:t>
            </a:r>
            <a:r>
              <a:rPr lang="fr-FR" sz="2000" b="1" dirty="0" smtClean="0">
                <a:latin typeface="Times New Roman" pitchFamily="18" charset="0"/>
                <a:cs typeface="Times New Roman" pitchFamily="18" charset="0"/>
              </a:rPr>
              <a:t> </a:t>
            </a:r>
            <a:r>
              <a:rPr lang="fr-FR" sz="2000" b="1" dirty="0" err="1" smtClean="0">
                <a:latin typeface="Times New Roman" pitchFamily="18" charset="0"/>
                <a:cs typeface="Times New Roman" pitchFamily="18" charset="0"/>
              </a:rPr>
              <a:t>Hakima</a:t>
            </a:r>
            <a:endParaRPr lang="fr-FR" sz="2000" dirty="0">
              <a:latin typeface="Times New Roman" pitchFamily="18" charset="0"/>
              <a:cs typeface="Times New Roman" pitchFamily="18" charset="0"/>
            </a:endParaRPr>
          </a:p>
          <a:p>
            <a:pPr algn="just"/>
            <a:endParaRPr lang="fr-FR" sz="2400" b="1" i="1" dirty="0">
              <a:latin typeface="Times New Roman" pitchFamily="18" charset="0"/>
              <a:cs typeface="Times New Roman" pitchFamily="18" charset="0"/>
            </a:endParaRPr>
          </a:p>
        </p:txBody>
      </p:sp>
      <p:sp>
        <p:nvSpPr>
          <p:cNvPr id="7" name="Rectangle 6"/>
          <p:cNvSpPr/>
          <p:nvPr/>
        </p:nvSpPr>
        <p:spPr>
          <a:xfrm>
            <a:off x="2309786" y="428604"/>
            <a:ext cx="7500990" cy="1338828"/>
          </a:xfrm>
          <a:prstGeom prst="rect">
            <a:avLst/>
          </a:prstGeom>
        </p:spPr>
        <p:txBody>
          <a:bodyPr wrap="square">
            <a:spAutoFit/>
          </a:bodyPr>
          <a:lstStyle/>
          <a:p>
            <a:pPr algn="ctr">
              <a:lnSpc>
                <a:spcPct val="150000"/>
              </a:lnSpc>
            </a:pPr>
            <a:r>
              <a:rPr lang="fr-FR" b="1" dirty="0">
                <a:latin typeface="Times New Roman" pitchFamily="18" charset="0"/>
                <a:cs typeface="Times New Roman" pitchFamily="18" charset="0"/>
              </a:rPr>
              <a:t>Université d’Oran 2 Mohammed Ben Ahmed</a:t>
            </a:r>
            <a:br>
              <a:rPr lang="fr-FR" b="1" dirty="0">
                <a:latin typeface="Times New Roman" pitchFamily="18" charset="0"/>
                <a:cs typeface="Times New Roman" pitchFamily="18" charset="0"/>
              </a:rPr>
            </a:br>
            <a:r>
              <a:rPr lang="fr-FR" b="1" dirty="0">
                <a:latin typeface="Times New Roman" pitchFamily="18" charset="0"/>
                <a:cs typeface="Times New Roman" pitchFamily="18" charset="0"/>
              </a:rPr>
              <a:t>Institut de Maintenance et de Sécurité Industrielle</a:t>
            </a:r>
          </a:p>
          <a:p>
            <a:pPr algn="ctr">
              <a:lnSpc>
                <a:spcPct val="150000"/>
              </a:lnSpc>
            </a:pPr>
            <a:r>
              <a:rPr lang="fr-FR" b="1" dirty="0">
                <a:latin typeface="Times New Roman" pitchFamily="18" charset="0"/>
                <a:cs typeface="Times New Roman" pitchFamily="18" charset="0"/>
              </a:rPr>
              <a:t>Spécialité : Génie Industrielle</a:t>
            </a:r>
          </a:p>
        </p:txBody>
      </p:sp>
      <p:sp>
        <p:nvSpPr>
          <p:cNvPr id="11" name="Rectangle 10"/>
          <p:cNvSpPr/>
          <p:nvPr/>
        </p:nvSpPr>
        <p:spPr>
          <a:xfrm>
            <a:off x="1952596" y="2071678"/>
            <a:ext cx="8286808" cy="1569660"/>
          </a:xfrm>
          <a:prstGeom prst="rect">
            <a:avLst/>
          </a:prstGeom>
          <a:noFill/>
          <a:ln>
            <a:noFill/>
          </a:ln>
        </p:spPr>
        <p:txBody>
          <a:bodyPr wrap="square" lIns="91440" tIns="45720" rIns="91440" bIns="45720">
            <a:spAutoFit/>
          </a:bodyPr>
          <a:lstStyle/>
          <a:p>
            <a:pPr algn="ctr"/>
            <a:r>
              <a:rPr lang="fr-FR" sz="3200" b="1" dirty="0" smtClean="0">
                <a:ln w="31550" cmpd="sng">
                  <a:solidFill>
                    <a:srgbClr val="002060"/>
                  </a:solidFill>
                  <a:prstDash val="solid"/>
                </a:ln>
                <a:solidFill>
                  <a:srgbClr val="000000"/>
                </a:solidFill>
                <a:effectLst>
                  <a:outerShdw blurRad="41275" dist="12700" dir="12000000" algn="tl" rotWithShape="0">
                    <a:srgbClr val="000000">
                      <a:alpha val="40000"/>
                    </a:srgbClr>
                  </a:outerShdw>
                </a:effectLst>
                <a:latin typeface="Times New Roman" pitchFamily="18" charset="0"/>
                <a:cs typeface="Times New Roman" pitchFamily="18" charset="0"/>
              </a:rPr>
              <a:t>Etude </a:t>
            </a:r>
            <a:r>
              <a:rPr lang="fr-FR" sz="3200" b="1" dirty="0" err="1" smtClean="0">
                <a:ln w="31550" cmpd="sng">
                  <a:solidFill>
                    <a:srgbClr val="002060"/>
                  </a:solidFill>
                  <a:prstDash val="solid"/>
                </a:ln>
                <a:solidFill>
                  <a:srgbClr val="000000"/>
                </a:solidFill>
                <a:effectLst>
                  <a:outerShdw blurRad="41275" dist="12700" dir="12000000" algn="tl" rotWithShape="0">
                    <a:srgbClr val="000000">
                      <a:alpha val="40000"/>
                    </a:srgbClr>
                  </a:outerShdw>
                </a:effectLst>
                <a:latin typeface="Times New Roman" pitchFamily="18" charset="0"/>
                <a:cs typeface="Times New Roman" pitchFamily="18" charset="0"/>
              </a:rPr>
              <a:t>expéimentale</a:t>
            </a:r>
            <a:r>
              <a:rPr lang="fr-FR" sz="3200" b="1" dirty="0" smtClean="0">
                <a:ln w="31550" cmpd="sng">
                  <a:solidFill>
                    <a:srgbClr val="002060"/>
                  </a:solidFill>
                  <a:prstDash val="solid"/>
                </a:ln>
                <a:solidFill>
                  <a:srgbClr val="000000"/>
                </a:solidFill>
                <a:effectLst>
                  <a:outerShdw blurRad="41275" dist="12700" dir="12000000" algn="tl" rotWithShape="0">
                    <a:srgbClr val="000000">
                      <a:alpha val="40000"/>
                    </a:srgbClr>
                  </a:outerShdw>
                </a:effectLst>
                <a:latin typeface="Times New Roman" pitchFamily="18" charset="0"/>
                <a:cs typeface="Times New Roman" pitchFamily="18" charset="0"/>
              </a:rPr>
              <a:t> de la séparation d`un mélange de particules </a:t>
            </a:r>
            <a:r>
              <a:rPr lang="fr-FR" sz="3200" b="1" dirty="0" err="1" smtClean="0">
                <a:ln w="31550" cmpd="sng">
                  <a:solidFill>
                    <a:srgbClr val="002060"/>
                  </a:solidFill>
                  <a:prstDash val="solid"/>
                </a:ln>
                <a:solidFill>
                  <a:srgbClr val="000000"/>
                </a:solidFill>
                <a:effectLst>
                  <a:outerShdw blurRad="41275" dist="12700" dir="12000000" algn="tl" rotWithShape="0">
                    <a:srgbClr val="000000">
                      <a:alpha val="40000"/>
                    </a:srgbClr>
                  </a:outerShdw>
                </a:effectLst>
                <a:latin typeface="Times New Roman" pitchFamily="18" charset="0"/>
                <a:cs typeface="Times New Roman" pitchFamily="18" charset="0"/>
              </a:rPr>
              <a:t>avc</a:t>
            </a:r>
            <a:r>
              <a:rPr lang="fr-FR" sz="3200" b="1" dirty="0" smtClean="0">
                <a:ln w="31550" cmpd="sng">
                  <a:solidFill>
                    <a:srgbClr val="002060"/>
                  </a:solidFill>
                  <a:prstDash val="solid"/>
                </a:ln>
                <a:solidFill>
                  <a:srgbClr val="000000"/>
                </a:solidFill>
                <a:effectLst>
                  <a:outerShdw blurRad="41275" dist="12700" dir="12000000" algn="tl" rotWithShape="0">
                    <a:srgbClr val="000000">
                      <a:alpha val="40000"/>
                    </a:srgbClr>
                  </a:outerShdw>
                </a:effectLst>
                <a:latin typeface="Times New Roman" pitchFamily="18" charset="0"/>
                <a:cs typeface="Times New Roman" pitchFamily="18" charset="0"/>
              </a:rPr>
              <a:t> un séparateur à tapis roulant</a:t>
            </a:r>
            <a:endParaRPr lang="fr-FR" sz="3200" b="1" dirty="0">
              <a:ln w="31550" cmpd="sng">
                <a:solidFill>
                  <a:srgbClr val="002060"/>
                </a:solidFill>
                <a:prstDash val="solid"/>
              </a:ln>
              <a:solidFill>
                <a:srgbClr val="000000"/>
              </a:solidFill>
              <a:effectLst>
                <a:outerShdw blurRad="41275" dist="12700" dir="12000000" algn="tl" rotWithShape="0">
                  <a:srgbClr val="000000">
                    <a:alpha val="40000"/>
                  </a:srgbClr>
                </a:outerShdw>
              </a:effectLst>
            </a:endParaRPr>
          </a:p>
        </p:txBody>
      </p:sp>
      <p:sp>
        <p:nvSpPr>
          <p:cNvPr id="45057" name="Rectangle 1"/>
          <p:cNvSpPr>
            <a:spLocks noChangeArrowheads="1"/>
          </p:cNvSpPr>
          <p:nvPr/>
        </p:nvSpPr>
        <p:spPr bwMode="auto">
          <a:xfrm>
            <a:off x="1524001" y="0"/>
            <a:ext cx="1999975" cy="2278898"/>
          </a:xfrm>
          <a:prstGeom prst="rect">
            <a:avLst/>
          </a:prstGeom>
          <a:noFill/>
          <a:ln w="9525">
            <a:noFill/>
            <a:miter lim="800000"/>
            <a:headEnd/>
            <a:tailEnd/>
          </a:ln>
          <a:effectLst/>
        </p:spPr>
        <p:txBody>
          <a:bodyPr vert="horz" wrap="none" lIns="899829" tIns="899829" rIns="899829" bIns="899829" numCol="1" anchor="ctr" anchorCtr="0" compatLnSpc="1">
            <a:prstTxWarp prst="textNoShape">
              <a:avLst/>
            </a:prstTxWarp>
            <a:spAutoFit/>
          </a:bodyPr>
          <a:lstStyle/>
          <a:p>
            <a:pPr indent="180975" defTabSz="914400" eaLnBrk="0" fontAlgn="base" hangingPunct="0">
              <a:spcBef>
                <a:spcPct val="0"/>
              </a:spcBef>
              <a:spcAft>
                <a:spcPct val="0"/>
              </a:spcAft>
            </a:pPr>
            <a:r>
              <a:rPr lang="fr-FR" sz="1200" b="1" dirty="0">
                <a:latin typeface="Times New Roman" pitchFamily="18" charset="0"/>
                <a:ea typeface="Calibri" pitchFamily="34" charset="0"/>
                <a:cs typeface="Times New Roman" pitchFamily="18" charset="0"/>
              </a:rPr>
              <a:t/>
            </a:r>
            <a:br>
              <a:rPr lang="fr-FR" sz="1200" b="1" dirty="0">
                <a:latin typeface="Times New Roman" pitchFamily="18" charset="0"/>
                <a:ea typeface="Calibri" pitchFamily="34" charset="0"/>
                <a:cs typeface="Times New Roman" pitchFamily="18" charset="0"/>
              </a:rPr>
            </a:br>
            <a:endParaRPr lang="fr-FR" dirty="0">
              <a:latin typeface="Arial" pitchFamily="34" charset="0"/>
              <a:cs typeface="Arial" pitchFamily="34" charset="0"/>
            </a:endParaRPr>
          </a:p>
        </p:txBody>
      </p:sp>
      <p:sp>
        <p:nvSpPr>
          <p:cNvPr id="12" name="Rectangle 11"/>
          <p:cNvSpPr/>
          <p:nvPr/>
        </p:nvSpPr>
        <p:spPr>
          <a:xfrm>
            <a:off x="4452926" y="5657672"/>
            <a:ext cx="3645742" cy="1200329"/>
          </a:xfrm>
          <a:prstGeom prst="rect">
            <a:avLst/>
          </a:prstGeom>
        </p:spPr>
        <p:txBody>
          <a:bodyPr wrap="square">
            <a:spAutoFit/>
          </a:bodyPr>
          <a:lstStyle/>
          <a:p>
            <a:pPr algn="ctr"/>
            <a:endParaRPr lang="fr-FR" sz="2000" b="1" dirty="0">
              <a:solidFill>
                <a:prstClr val="black"/>
              </a:solidFill>
              <a:latin typeface="Times New Roman" pitchFamily="18" charset="0"/>
              <a:ea typeface="Calibri" pitchFamily="34" charset="0"/>
              <a:cs typeface="Times New Roman" pitchFamily="18" charset="0"/>
            </a:endParaRPr>
          </a:p>
          <a:p>
            <a:pPr algn="ctr"/>
            <a:r>
              <a:rPr lang="fr-FR" sz="2000" b="1" dirty="0">
                <a:solidFill>
                  <a:prstClr val="black"/>
                </a:solidFill>
                <a:latin typeface="Times New Roman" pitchFamily="18" charset="0"/>
                <a:ea typeface="Calibri" pitchFamily="34" charset="0"/>
                <a:cs typeface="Times New Roman" pitchFamily="18" charset="0"/>
              </a:rPr>
              <a:t>Année universitaire : 2021/2022</a:t>
            </a:r>
          </a:p>
          <a:p>
            <a:pPr algn="ctr"/>
            <a:endParaRPr lang="fr-FR" sz="3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3044B98A-230F-4079-B9A3-A7CB510926E8}" type="slidenum">
              <a:rPr lang="fr-FR" smtClean="0"/>
              <a:pPr/>
              <a:t>20</a:t>
            </a:fld>
            <a:endParaRPr lang="fr-FR" dirty="0"/>
          </a:p>
        </p:txBody>
      </p:sp>
      <p:cxnSp>
        <p:nvCxnSpPr>
          <p:cNvPr id="13" name="Connecteur droit 12"/>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7625116" y="214290"/>
            <a:ext cx="3042884" cy="369332"/>
          </a:xfrm>
          <a:prstGeom prst="rect">
            <a:avLst/>
          </a:prstGeom>
        </p:spPr>
        <p:txBody>
          <a:bodyPr wrap="square">
            <a:spAutoFit/>
          </a:bodyPr>
          <a:lstStyle/>
          <a:p>
            <a:pPr algn="r"/>
            <a:r>
              <a:rPr lang="fr-FR" b="1" i="1" dirty="0"/>
              <a:t>Etude de chargement</a:t>
            </a:r>
            <a:endParaRPr lang="fr-FR" i="1" dirty="0"/>
          </a:p>
        </p:txBody>
      </p:sp>
      <p:sp>
        <p:nvSpPr>
          <p:cNvPr id="18" name="ZoneTexte 17"/>
          <p:cNvSpPr txBox="1"/>
          <p:nvPr/>
        </p:nvSpPr>
        <p:spPr>
          <a:xfrm>
            <a:off x="1738282" y="500043"/>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7" name="Rectangle à coins arrondis 6"/>
          <p:cNvSpPr/>
          <p:nvPr/>
        </p:nvSpPr>
        <p:spPr>
          <a:xfrm>
            <a:off x="2855640" y="980728"/>
            <a:ext cx="6715172" cy="46085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fr-FR" b="1" dirty="0" smtClean="0">
                <a:latin typeface="Times New Roman" pitchFamily="18" charset="0"/>
                <a:cs typeface="Times New Roman" pitchFamily="18" charset="0"/>
              </a:rPr>
              <a:t>Dispositif </a:t>
            </a:r>
            <a:r>
              <a:rPr lang="fr-FR" b="1" dirty="0">
                <a:latin typeface="Times New Roman" pitchFamily="18" charset="0"/>
                <a:cs typeface="Times New Roman" pitchFamily="18" charset="0"/>
              </a:rPr>
              <a:t>de charge à cylindre </a:t>
            </a:r>
            <a:r>
              <a:rPr lang="fr-FR" b="1" dirty="0" smtClean="0">
                <a:latin typeface="Times New Roman" pitchFamily="18" charset="0"/>
                <a:cs typeface="Times New Roman" pitchFamily="18" charset="0"/>
              </a:rPr>
              <a:t>rotatif</a:t>
            </a:r>
          </a:p>
          <a:p>
            <a:pPr algn="ctr">
              <a:lnSpc>
                <a:spcPct val="150000"/>
              </a:lnSpc>
            </a:pPr>
            <a:endParaRPr lang="fr-FR" b="1" dirty="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endParaRPr lang="fr-FR" b="1" dirty="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endParaRPr lang="fr-FR" b="1" dirty="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endParaRPr lang="fr-FR" b="1" dirty="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r>
              <a:rPr lang="fr-FR" b="1" dirty="0">
                <a:latin typeface="Times New Roman" pitchFamily="18" charset="0"/>
                <a:cs typeface="Times New Roman" pitchFamily="18" charset="0"/>
              </a:rPr>
              <a:t> </a:t>
            </a:r>
            <a:r>
              <a:rPr lang="fr-FR" b="1" dirty="0">
                <a:solidFill>
                  <a:schemeClr val="tx1"/>
                </a:solidFill>
                <a:latin typeface="Times New Roman" pitchFamily="18" charset="0"/>
                <a:cs typeface="Times New Roman" pitchFamily="18" charset="0"/>
              </a:rPr>
              <a:t>Dispositif de chargement à cylindre </a:t>
            </a:r>
            <a:r>
              <a:rPr lang="fr-FR" b="1" dirty="0" smtClean="0">
                <a:solidFill>
                  <a:schemeClr val="tx1"/>
                </a:solidFill>
                <a:latin typeface="Times New Roman" pitchFamily="18" charset="0"/>
                <a:cs typeface="Times New Roman" pitchFamily="18" charset="0"/>
              </a:rPr>
              <a:t>rotatif</a:t>
            </a:r>
            <a:endParaRPr lang="fr-FR" b="1" dirty="0">
              <a:solidFill>
                <a:schemeClr val="tx1"/>
              </a:solidFill>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3856508" y="1916832"/>
            <a:ext cx="5017443" cy="2395936"/>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516634330"/>
              </p:ext>
            </p:extLst>
          </p:nvPr>
        </p:nvGraphicFramePr>
        <p:xfrm>
          <a:off x="1429179" y="1050386"/>
          <a:ext cx="764259" cy="530352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E</a:t>
                      </a:r>
                    </a:p>
                    <a:p>
                      <a:r>
                        <a:rPr lang="en-US" dirty="0" smtClean="0"/>
                        <a:t>T</a:t>
                      </a:r>
                    </a:p>
                    <a:p>
                      <a:r>
                        <a:rPr lang="en-US" dirty="0" smtClean="0"/>
                        <a:t>U</a:t>
                      </a:r>
                    </a:p>
                    <a:p>
                      <a:r>
                        <a:rPr lang="en-US" dirty="0" smtClean="0"/>
                        <a:t>D</a:t>
                      </a:r>
                    </a:p>
                    <a:p>
                      <a:r>
                        <a:rPr lang="en-US" dirty="0" smtClean="0"/>
                        <a:t>E</a:t>
                      </a:r>
                    </a:p>
                    <a:p>
                      <a:r>
                        <a:rPr lang="en-US" dirty="0" smtClean="0"/>
                        <a:t>d</a:t>
                      </a:r>
                    </a:p>
                    <a:p>
                      <a:r>
                        <a:rPr lang="en-US" dirty="0" smtClean="0"/>
                        <a:t>e </a:t>
                      </a:r>
                    </a:p>
                    <a:p>
                      <a:r>
                        <a:rPr lang="en-US" dirty="0" smtClean="0"/>
                        <a:t>c</a:t>
                      </a:r>
                    </a:p>
                    <a:p>
                      <a:r>
                        <a:rPr lang="en-US" dirty="0" smtClean="0"/>
                        <a:t>H</a:t>
                      </a:r>
                    </a:p>
                    <a:p>
                      <a:r>
                        <a:rPr lang="en-US" dirty="0" smtClean="0"/>
                        <a:t>A</a:t>
                      </a:r>
                    </a:p>
                    <a:p>
                      <a:r>
                        <a:rPr lang="en-US" dirty="0" smtClean="0"/>
                        <a:t>R</a:t>
                      </a:r>
                    </a:p>
                    <a:p>
                      <a:r>
                        <a:rPr lang="en-US" dirty="0" smtClean="0"/>
                        <a:t>G</a:t>
                      </a:r>
                    </a:p>
                    <a:p>
                      <a:r>
                        <a:rPr lang="en-US" dirty="0" smtClean="0"/>
                        <a:t>E</a:t>
                      </a:r>
                    </a:p>
                    <a:p>
                      <a:r>
                        <a:rPr lang="en-US" dirty="0" smtClean="0"/>
                        <a:t>M</a:t>
                      </a:r>
                    </a:p>
                    <a:p>
                      <a:r>
                        <a:rPr lang="en-US" dirty="0" smtClean="0"/>
                        <a:t>E</a:t>
                      </a:r>
                    </a:p>
                    <a:p>
                      <a:r>
                        <a:rPr lang="en-US" dirty="0" smtClean="0"/>
                        <a:t>N</a:t>
                      </a:r>
                    </a:p>
                    <a:p>
                      <a:r>
                        <a:rPr lang="en-US" dirty="0" smtClean="0"/>
                        <a:t>t</a:t>
                      </a:r>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3044B98A-230F-4079-B9A3-A7CB510926E8}" type="slidenum">
              <a:rPr lang="fr-FR" smtClean="0"/>
              <a:pPr/>
              <a:t>21</a:t>
            </a:fld>
            <a:endParaRPr lang="fr-FR" dirty="0"/>
          </a:p>
        </p:txBody>
      </p:sp>
      <p:cxnSp>
        <p:nvCxnSpPr>
          <p:cNvPr id="13" name="Connecteur droit 12"/>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7032104" y="214290"/>
            <a:ext cx="3042884" cy="369332"/>
          </a:xfrm>
          <a:prstGeom prst="rect">
            <a:avLst/>
          </a:prstGeom>
        </p:spPr>
        <p:txBody>
          <a:bodyPr wrap="square">
            <a:spAutoFit/>
          </a:bodyPr>
          <a:lstStyle/>
          <a:p>
            <a:pPr algn="r"/>
            <a:r>
              <a:rPr lang="fr-FR" b="1" i="1" dirty="0"/>
              <a:t>Etude de chargement</a:t>
            </a:r>
          </a:p>
        </p:txBody>
      </p:sp>
      <p:sp>
        <p:nvSpPr>
          <p:cNvPr id="18" name="ZoneTexte 17"/>
          <p:cNvSpPr txBox="1"/>
          <p:nvPr/>
        </p:nvSpPr>
        <p:spPr>
          <a:xfrm>
            <a:off x="1738282" y="500043"/>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61441" name="Rectangle 1"/>
          <p:cNvSpPr>
            <a:spLocks noChangeArrowheads="1"/>
          </p:cNvSpPr>
          <p:nvPr/>
        </p:nvSpPr>
        <p:spPr bwMode="auto">
          <a:xfrm>
            <a:off x="2666976" y="6011780"/>
            <a:ext cx="771530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endParaRPr lang="fr-FR" sz="1400" b="1" dirty="0">
              <a:latin typeface="Times New Roman" pitchFamily="18" charset="0"/>
              <a:ea typeface="Calibri" pitchFamily="34" charset="0"/>
              <a:cs typeface="Times New Roman" pitchFamily="18" charset="0"/>
            </a:endParaRPr>
          </a:p>
          <a:p>
            <a:pPr algn="ctr" defTabSz="914400" fontAlgn="base">
              <a:spcBef>
                <a:spcPct val="0"/>
              </a:spcBef>
              <a:spcAft>
                <a:spcPct val="0"/>
              </a:spcAft>
            </a:pPr>
            <a:endParaRPr lang="fr-FR" dirty="0">
              <a:latin typeface="Arial" pitchFamily="34" charset="0"/>
              <a:cs typeface="Arial" pitchFamily="34" charset="0"/>
            </a:endParaRPr>
          </a:p>
        </p:txBody>
      </p:sp>
      <p:sp>
        <p:nvSpPr>
          <p:cNvPr id="10" name="Rectangle à coins arrondis 7"/>
          <p:cNvSpPr/>
          <p:nvPr/>
        </p:nvSpPr>
        <p:spPr>
          <a:xfrm>
            <a:off x="2738414" y="1004668"/>
            <a:ext cx="7572428" cy="4558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fr-FR" b="1" dirty="0" smtClean="0">
                <a:latin typeface="Times New Roman" pitchFamily="18" charset="0"/>
                <a:cs typeface="Times New Roman" pitchFamily="18" charset="0"/>
              </a:rPr>
              <a:t>                                    Décharge </a:t>
            </a:r>
            <a:r>
              <a:rPr lang="fr-FR" b="1" dirty="0">
                <a:latin typeface="Times New Roman" pitchFamily="18" charset="0"/>
                <a:cs typeface="Times New Roman" pitchFamily="18" charset="0"/>
              </a:rPr>
              <a:t>couronne </a:t>
            </a:r>
            <a:r>
              <a:rPr lang="fr-FR" b="1" dirty="0" smtClean="0">
                <a:latin typeface="Times New Roman" pitchFamily="18" charset="0"/>
                <a:cs typeface="Times New Roman" pitchFamily="18" charset="0"/>
              </a:rPr>
              <a:t>négative</a:t>
            </a: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sz="2000" b="1" dirty="0">
              <a:latin typeface="Times New Roman" pitchFamily="18" charset="0"/>
              <a:cs typeface="Times New Roman" pitchFamily="18" charset="0"/>
            </a:endParaRPr>
          </a:p>
          <a:p>
            <a:pPr algn="just">
              <a:lnSpc>
                <a:spcPct val="150000"/>
              </a:lnSpc>
            </a:pPr>
            <a:endParaRPr lang="fr-FR" sz="2000" b="1" dirty="0" smtClean="0">
              <a:latin typeface="Times New Roman" pitchFamily="18" charset="0"/>
              <a:cs typeface="Times New Roman" pitchFamily="18" charset="0"/>
            </a:endParaRPr>
          </a:p>
          <a:p>
            <a:pPr algn="just">
              <a:lnSpc>
                <a:spcPct val="150000"/>
              </a:lnSpc>
            </a:pPr>
            <a:endParaRPr lang="fr-FR" sz="2000" b="1" dirty="0">
              <a:latin typeface="Times New Roman" pitchFamily="18" charset="0"/>
              <a:cs typeface="Times New Roman" pitchFamily="18" charset="0"/>
            </a:endParaRPr>
          </a:p>
          <a:p>
            <a:pPr algn="just">
              <a:lnSpc>
                <a:spcPct val="150000"/>
              </a:lnSpc>
            </a:pPr>
            <a:endParaRPr lang="fr-FR" sz="2000" b="1" dirty="0" smtClean="0">
              <a:latin typeface="Times New Roman" pitchFamily="18" charset="0"/>
              <a:cs typeface="Times New Roman" pitchFamily="18" charset="0"/>
            </a:endParaRPr>
          </a:p>
          <a:p>
            <a:pPr algn="just">
              <a:lnSpc>
                <a:spcPct val="150000"/>
              </a:lnSpc>
            </a:pPr>
            <a:endParaRPr lang="fr-FR" sz="2000" b="1" dirty="0">
              <a:latin typeface="Times New Roman" pitchFamily="18" charset="0"/>
              <a:cs typeface="Times New Roman" pitchFamily="18" charset="0"/>
            </a:endParaRPr>
          </a:p>
          <a:p>
            <a:pPr algn="just">
              <a:lnSpc>
                <a:spcPct val="150000"/>
              </a:lnSpc>
            </a:pPr>
            <a:r>
              <a:rPr lang="fr-FR" sz="2000" b="1" dirty="0" smtClean="0">
                <a:latin typeface="Times New Roman" pitchFamily="18" charset="0"/>
                <a:cs typeface="Times New Roman" pitchFamily="18" charset="0"/>
              </a:rPr>
              <a:t>                 </a:t>
            </a:r>
            <a:r>
              <a:rPr lang="fr-FR" sz="2000" b="1" dirty="0" smtClean="0">
                <a:solidFill>
                  <a:schemeClr val="tx1"/>
                </a:solidFill>
                <a:latin typeface="Times New Roman" pitchFamily="18" charset="0"/>
                <a:cs typeface="Times New Roman" pitchFamily="18" charset="0"/>
              </a:rPr>
              <a:t>Description </a:t>
            </a:r>
            <a:r>
              <a:rPr lang="fr-FR" sz="2000" b="1" dirty="0">
                <a:solidFill>
                  <a:schemeClr val="tx1"/>
                </a:solidFill>
                <a:latin typeface="Times New Roman" pitchFamily="18" charset="0"/>
                <a:cs typeface="Times New Roman" pitchFamily="18" charset="0"/>
              </a:rPr>
              <a:t>de la décharge couronne négative</a:t>
            </a:r>
          </a:p>
        </p:txBody>
      </p:sp>
      <p:pic>
        <p:nvPicPr>
          <p:cNvPr id="2" name="Picture 1"/>
          <p:cNvPicPr>
            <a:picLocks noChangeAspect="1"/>
          </p:cNvPicPr>
          <p:nvPr/>
        </p:nvPicPr>
        <p:blipFill>
          <a:blip r:embed="rId2"/>
          <a:stretch>
            <a:fillRect/>
          </a:stretch>
        </p:blipFill>
        <p:spPr>
          <a:xfrm>
            <a:off x="4096338" y="2060848"/>
            <a:ext cx="5096006" cy="2328355"/>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516634330"/>
              </p:ext>
            </p:extLst>
          </p:nvPr>
        </p:nvGraphicFramePr>
        <p:xfrm>
          <a:off x="1429179" y="1050386"/>
          <a:ext cx="764259" cy="530352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E</a:t>
                      </a:r>
                    </a:p>
                    <a:p>
                      <a:r>
                        <a:rPr lang="en-US" dirty="0" smtClean="0"/>
                        <a:t>T</a:t>
                      </a:r>
                    </a:p>
                    <a:p>
                      <a:r>
                        <a:rPr lang="en-US" dirty="0" smtClean="0"/>
                        <a:t>U</a:t>
                      </a:r>
                    </a:p>
                    <a:p>
                      <a:r>
                        <a:rPr lang="en-US" dirty="0" smtClean="0"/>
                        <a:t>D</a:t>
                      </a:r>
                    </a:p>
                    <a:p>
                      <a:r>
                        <a:rPr lang="en-US" dirty="0" smtClean="0"/>
                        <a:t>E</a:t>
                      </a:r>
                    </a:p>
                    <a:p>
                      <a:r>
                        <a:rPr lang="en-US" dirty="0" smtClean="0"/>
                        <a:t>d</a:t>
                      </a:r>
                    </a:p>
                    <a:p>
                      <a:r>
                        <a:rPr lang="en-US" dirty="0" smtClean="0"/>
                        <a:t>e </a:t>
                      </a:r>
                    </a:p>
                    <a:p>
                      <a:r>
                        <a:rPr lang="en-US" dirty="0" smtClean="0"/>
                        <a:t>c</a:t>
                      </a:r>
                    </a:p>
                    <a:p>
                      <a:r>
                        <a:rPr lang="en-US" dirty="0" smtClean="0"/>
                        <a:t>H</a:t>
                      </a:r>
                    </a:p>
                    <a:p>
                      <a:r>
                        <a:rPr lang="en-US" dirty="0" smtClean="0"/>
                        <a:t>A</a:t>
                      </a:r>
                    </a:p>
                    <a:p>
                      <a:r>
                        <a:rPr lang="en-US" dirty="0" smtClean="0"/>
                        <a:t>R</a:t>
                      </a:r>
                    </a:p>
                    <a:p>
                      <a:r>
                        <a:rPr lang="en-US" dirty="0" smtClean="0"/>
                        <a:t>G</a:t>
                      </a:r>
                    </a:p>
                    <a:p>
                      <a:r>
                        <a:rPr lang="en-US" dirty="0" smtClean="0"/>
                        <a:t>E</a:t>
                      </a:r>
                    </a:p>
                    <a:p>
                      <a:r>
                        <a:rPr lang="en-US" dirty="0" smtClean="0"/>
                        <a:t>M</a:t>
                      </a:r>
                    </a:p>
                    <a:p>
                      <a:r>
                        <a:rPr lang="en-US" dirty="0" smtClean="0"/>
                        <a:t>E</a:t>
                      </a:r>
                    </a:p>
                    <a:p>
                      <a:r>
                        <a:rPr lang="en-US" dirty="0" smtClean="0"/>
                        <a:t>N</a:t>
                      </a:r>
                    </a:p>
                    <a:p>
                      <a:r>
                        <a:rPr lang="en-US" dirty="0" smtClean="0"/>
                        <a:t>t</a:t>
                      </a:r>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55"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ppt_w*0.7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3044B98A-230F-4079-B9A3-A7CB510926E8}" type="slidenum">
              <a:rPr lang="fr-FR" smtClean="0"/>
              <a:pPr/>
              <a:t>22</a:t>
            </a:fld>
            <a:endParaRPr lang="fr-FR" dirty="0"/>
          </a:p>
        </p:txBody>
      </p:sp>
      <p:cxnSp>
        <p:nvCxnSpPr>
          <p:cNvPr id="13" name="Connecteur droit 12"/>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7625116" y="214290"/>
            <a:ext cx="3042884" cy="369332"/>
          </a:xfrm>
          <a:prstGeom prst="rect">
            <a:avLst/>
          </a:prstGeom>
        </p:spPr>
        <p:txBody>
          <a:bodyPr wrap="square">
            <a:spAutoFit/>
          </a:bodyPr>
          <a:lstStyle/>
          <a:p>
            <a:pPr algn="r"/>
            <a:r>
              <a:rPr lang="fr-FR" b="1" i="1" dirty="0"/>
              <a:t>Etude de chargement</a:t>
            </a:r>
            <a:endParaRPr lang="fr-FR" i="1" dirty="0"/>
          </a:p>
        </p:txBody>
      </p:sp>
      <p:sp>
        <p:nvSpPr>
          <p:cNvPr id="18" name="ZoneTexte 17"/>
          <p:cNvSpPr txBox="1"/>
          <p:nvPr/>
        </p:nvSpPr>
        <p:spPr>
          <a:xfrm>
            <a:off x="1738282" y="500043"/>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9" name="Rectangle 8"/>
          <p:cNvSpPr/>
          <p:nvPr/>
        </p:nvSpPr>
        <p:spPr>
          <a:xfrm>
            <a:off x="3809984" y="5842338"/>
            <a:ext cx="6286528" cy="707886"/>
          </a:xfrm>
          <a:prstGeom prst="rect">
            <a:avLst/>
          </a:prstGeom>
        </p:spPr>
        <p:txBody>
          <a:bodyPr wrap="square">
            <a:spAutoFit/>
          </a:bodyPr>
          <a:lstStyle/>
          <a:p>
            <a:endParaRPr lang="fr-FR" sz="2000" b="1" dirty="0">
              <a:latin typeface="Times New Roman" pitchFamily="18" charset="0"/>
              <a:cs typeface="Times New Roman" pitchFamily="18" charset="0"/>
            </a:endParaRPr>
          </a:p>
          <a:p>
            <a:endParaRPr lang="fr-FR" sz="2000" b="1" dirty="0">
              <a:latin typeface="Times New Roman" pitchFamily="18" charset="0"/>
              <a:cs typeface="Times New Roman" pitchFamily="18" charset="0"/>
            </a:endParaRPr>
          </a:p>
        </p:txBody>
      </p:sp>
      <p:sp>
        <p:nvSpPr>
          <p:cNvPr id="11" name="Rectangle à coins arrondis 7"/>
          <p:cNvSpPr/>
          <p:nvPr/>
        </p:nvSpPr>
        <p:spPr>
          <a:xfrm>
            <a:off x="2738414" y="1052736"/>
            <a:ext cx="6525938" cy="30003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fr-FR" b="1" dirty="0" smtClean="0">
                <a:latin typeface="Times New Roman" pitchFamily="18" charset="0"/>
                <a:cs typeface="Times New Roman" pitchFamily="18" charset="0"/>
              </a:rPr>
              <a:t> Charge par induction:</a:t>
            </a:r>
          </a:p>
          <a:p>
            <a:pPr algn="just">
              <a:lnSpc>
                <a:spcPct val="150000"/>
              </a:lnSpc>
            </a:pPr>
            <a:r>
              <a:rPr lang="fr-FR" b="1" dirty="0" smtClean="0">
                <a:latin typeface="Times New Roman" pitchFamily="18" charset="0"/>
                <a:cs typeface="Times New Roman" pitchFamily="18" charset="0"/>
              </a:rPr>
              <a:t>Le phénomène d'influence correspond </a:t>
            </a:r>
            <a:r>
              <a:rPr lang="fr-FR" b="1" dirty="0">
                <a:latin typeface="Times New Roman" pitchFamily="18" charset="0"/>
                <a:cs typeface="Times New Roman" pitchFamily="18" charset="0"/>
              </a:rPr>
              <a:t>à l'apparition de </a:t>
            </a:r>
            <a:r>
              <a:rPr lang="fr-FR" b="1" dirty="0" smtClean="0">
                <a:latin typeface="Times New Roman" pitchFamily="18" charset="0"/>
                <a:cs typeface="Times New Roman" pitchFamily="18" charset="0"/>
              </a:rPr>
              <a:t>charges électrostatiques </a:t>
            </a:r>
            <a:r>
              <a:rPr lang="fr-FR" b="1" dirty="0">
                <a:latin typeface="Times New Roman" pitchFamily="18" charset="0"/>
                <a:cs typeface="Times New Roman" pitchFamily="18" charset="0"/>
              </a:rPr>
              <a:t>sur un corps conducteur dû à la proximité d'un corps déjà chargé, sans qu'il y ait contact entre les deux </a:t>
            </a:r>
            <a:endParaRPr lang="fr-FR" sz="2000" b="1" dirty="0">
              <a:latin typeface="Times New Roman" pitchFamily="18" charset="0"/>
              <a:cs typeface="Times New Roman"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516634330"/>
              </p:ext>
            </p:extLst>
          </p:nvPr>
        </p:nvGraphicFramePr>
        <p:xfrm>
          <a:off x="1429179" y="1050386"/>
          <a:ext cx="764259" cy="530352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E</a:t>
                      </a:r>
                    </a:p>
                    <a:p>
                      <a:r>
                        <a:rPr lang="en-US" dirty="0" smtClean="0"/>
                        <a:t>T</a:t>
                      </a:r>
                    </a:p>
                    <a:p>
                      <a:r>
                        <a:rPr lang="en-US" dirty="0" smtClean="0"/>
                        <a:t>U</a:t>
                      </a:r>
                    </a:p>
                    <a:p>
                      <a:r>
                        <a:rPr lang="en-US" dirty="0" smtClean="0"/>
                        <a:t>D</a:t>
                      </a:r>
                    </a:p>
                    <a:p>
                      <a:r>
                        <a:rPr lang="en-US" dirty="0" smtClean="0"/>
                        <a:t>E</a:t>
                      </a:r>
                    </a:p>
                    <a:p>
                      <a:r>
                        <a:rPr lang="en-US" dirty="0" smtClean="0"/>
                        <a:t>d</a:t>
                      </a:r>
                    </a:p>
                    <a:p>
                      <a:r>
                        <a:rPr lang="en-US" dirty="0" smtClean="0"/>
                        <a:t>e </a:t>
                      </a:r>
                    </a:p>
                    <a:p>
                      <a:r>
                        <a:rPr lang="en-US" dirty="0" smtClean="0"/>
                        <a:t>c</a:t>
                      </a:r>
                    </a:p>
                    <a:p>
                      <a:r>
                        <a:rPr lang="en-US" dirty="0" smtClean="0"/>
                        <a:t>H</a:t>
                      </a:r>
                    </a:p>
                    <a:p>
                      <a:r>
                        <a:rPr lang="en-US" dirty="0" smtClean="0"/>
                        <a:t>A</a:t>
                      </a:r>
                    </a:p>
                    <a:p>
                      <a:r>
                        <a:rPr lang="en-US" dirty="0" smtClean="0"/>
                        <a:t>R</a:t>
                      </a:r>
                    </a:p>
                    <a:p>
                      <a:r>
                        <a:rPr lang="en-US" dirty="0" smtClean="0"/>
                        <a:t>G</a:t>
                      </a:r>
                    </a:p>
                    <a:p>
                      <a:r>
                        <a:rPr lang="en-US" dirty="0" smtClean="0"/>
                        <a:t>E</a:t>
                      </a:r>
                    </a:p>
                    <a:p>
                      <a:r>
                        <a:rPr lang="en-US" dirty="0" smtClean="0"/>
                        <a:t>M</a:t>
                      </a:r>
                    </a:p>
                    <a:p>
                      <a:r>
                        <a:rPr lang="en-US" dirty="0" smtClean="0"/>
                        <a:t>E</a:t>
                      </a:r>
                    </a:p>
                    <a:p>
                      <a:r>
                        <a:rPr lang="en-US" dirty="0" smtClean="0"/>
                        <a:t>N</a:t>
                      </a:r>
                    </a:p>
                    <a:p>
                      <a:r>
                        <a:rPr lang="en-US" dirty="0" smtClean="0"/>
                        <a:t>t</a:t>
                      </a:r>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55"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strVal val="#ppt_w*0.70"/>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3044B98A-230F-4079-B9A3-A7CB510926E8}" type="slidenum">
              <a:rPr lang="fr-FR" smtClean="0"/>
              <a:pPr/>
              <a:t>23</a:t>
            </a:fld>
            <a:endParaRPr lang="fr-FR" dirty="0"/>
          </a:p>
        </p:txBody>
      </p:sp>
      <p:cxnSp>
        <p:nvCxnSpPr>
          <p:cNvPr id="13" name="Connecteur droit 12"/>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7625116" y="214290"/>
            <a:ext cx="3042884" cy="369332"/>
          </a:xfrm>
          <a:prstGeom prst="rect">
            <a:avLst/>
          </a:prstGeom>
        </p:spPr>
        <p:txBody>
          <a:bodyPr wrap="square">
            <a:spAutoFit/>
          </a:bodyPr>
          <a:lstStyle/>
          <a:p>
            <a:pPr algn="r"/>
            <a:r>
              <a:rPr lang="fr-FR" b="1" i="1" dirty="0"/>
              <a:t>Etude de chargement</a:t>
            </a:r>
            <a:endParaRPr lang="fr-FR" i="1" dirty="0"/>
          </a:p>
        </p:txBody>
      </p:sp>
      <p:sp>
        <p:nvSpPr>
          <p:cNvPr id="18" name="ZoneTexte 17"/>
          <p:cNvSpPr txBox="1"/>
          <p:nvPr/>
        </p:nvSpPr>
        <p:spPr>
          <a:xfrm>
            <a:off x="1738282" y="500043"/>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9" name="Rectangle à coins arrondis 7"/>
          <p:cNvSpPr/>
          <p:nvPr/>
        </p:nvSpPr>
        <p:spPr>
          <a:xfrm>
            <a:off x="2738414" y="1052736"/>
            <a:ext cx="7572428" cy="30003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fr-FR" b="1" dirty="0">
                <a:latin typeface="Times New Roman" pitchFamily="18" charset="0"/>
                <a:cs typeface="Times New Roman" pitchFamily="18" charset="0"/>
              </a:rPr>
              <a:t>Forces aérodynamiques et </a:t>
            </a:r>
            <a:r>
              <a:rPr lang="fr-FR" b="1" dirty="0" smtClean="0">
                <a:latin typeface="Times New Roman" pitchFamily="18" charset="0"/>
                <a:cs typeface="Times New Roman" pitchFamily="18" charset="0"/>
              </a:rPr>
              <a:t>électrostatiques:</a:t>
            </a:r>
          </a:p>
          <a:p>
            <a:pPr algn="just">
              <a:lnSpc>
                <a:spcPct val="150000"/>
              </a:lnSpc>
            </a:pPr>
            <a:r>
              <a:rPr lang="fr-FR" b="1" dirty="0">
                <a:latin typeface="Times New Roman" pitchFamily="18" charset="0"/>
                <a:cs typeface="Times New Roman" pitchFamily="18" charset="0"/>
              </a:rPr>
              <a:t>1-</a:t>
            </a:r>
            <a:r>
              <a:rPr lang="fr-FR" b="1" dirty="0">
                <a:solidFill>
                  <a:schemeClr val="tx1"/>
                </a:solidFill>
                <a:latin typeface="Times New Roman" pitchFamily="18" charset="0"/>
                <a:cs typeface="Times New Roman" pitchFamily="18" charset="0"/>
              </a:rPr>
              <a:t>Les forces de la </a:t>
            </a:r>
            <a:r>
              <a:rPr lang="fr-FR" b="1" dirty="0" err="1">
                <a:solidFill>
                  <a:schemeClr val="tx1"/>
                </a:solidFill>
                <a:latin typeface="Times New Roman" pitchFamily="18" charset="0"/>
                <a:cs typeface="Times New Roman" pitchFamily="18" charset="0"/>
              </a:rPr>
              <a:t>pesanteur:Cette</a:t>
            </a:r>
            <a:r>
              <a:rPr lang="fr-FR" b="1" dirty="0">
                <a:solidFill>
                  <a:schemeClr val="tx1"/>
                </a:solidFill>
                <a:latin typeface="Times New Roman" pitchFamily="18" charset="0"/>
                <a:cs typeface="Times New Roman" pitchFamily="18" charset="0"/>
              </a:rPr>
              <a:t> </a:t>
            </a:r>
            <a:r>
              <a:rPr lang="fr-FR" b="1" dirty="0">
                <a:latin typeface="Times New Roman" pitchFamily="18" charset="0"/>
                <a:cs typeface="Times New Roman" pitchFamily="18" charset="0"/>
              </a:rPr>
              <a:t>force de pesanteur est caractérisée par une origine : le centre de gravité G (ou centre  d'inertie) du corps , e poids d'un objet est égal à la force d'attraction gravitationnelle exercée par la Terre. </a:t>
            </a:r>
            <a:endParaRPr lang="fr-FR" sz="2000" b="1" dirty="0">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516634330"/>
              </p:ext>
            </p:extLst>
          </p:nvPr>
        </p:nvGraphicFramePr>
        <p:xfrm>
          <a:off x="1429179" y="1050386"/>
          <a:ext cx="764259" cy="530352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E</a:t>
                      </a:r>
                    </a:p>
                    <a:p>
                      <a:r>
                        <a:rPr lang="en-US" dirty="0" smtClean="0"/>
                        <a:t>T</a:t>
                      </a:r>
                    </a:p>
                    <a:p>
                      <a:r>
                        <a:rPr lang="en-US" dirty="0" smtClean="0"/>
                        <a:t>U</a:t>
                      </a:r>
                    </a:p>
                    <a:p>
                      <a:r>
                        <a:rPr lang="en-US" dirty="0" smtClean="0"/>
                        <a:t>D</a:t>
                      </a:r>
                    </a:p>
                    <a:p>
                      <a:r>
                        <a:rPr lang="en-US" dirty="0" smtClean="0"/>
                        <a:t>E</a:t>
                      </a:r>
                    </a:p>
                    <a:p>
                      <a:r>
                        <a:rPr lang="en-US" dirty="0" smtClean="0"/>
                        <a:t>d</a:t>
                      </a:r>
                    </a:p>
                    <a:p>
                      <a:r>
                        <a:rPr lang="en-US" dirty="0" smtClean="0"/>
                        <a:t>e </a:t>
                      </a:r>
                    </a:p>
                    <a:p>
                      <a:r>
                        <a:rPr lang="en-US" dirty="0" smtClean="0"/>
                        <a:t>c</a:t>
                      </a:r>
                    </a:p>
                    <a:p>
                      <a:r>
                        <a:rPr lang="en-US" dirty="0" smtClean="0"/>
                        <a:t>H</a:t>
                      </a:r>
                    </a:p>
                    <a:p>
                      <a:r>
                        <a:rPr lang="en-US" dirty="0" smtClean="0"/>
                        <a:t>A</a:t>
                      </a:r>
                    </a:p>
                    <a:p>
                      <a:r>
                        <a:rPr lang="en-US" dirty="0" smtClean="0"/>
                        <a:t>R</a:t>
                      </a:r>
                    </a:p>
                    <a:p>
                      <a:r>
                        <a:rPr lang="en-US" dirty="0" smtClean="0"/>
                        <a:t>G</a:t>
                      </a:r>
                    </a:p>
                    <a:p>
                      <a:r>
                        <a:rPr lang="en-US" dirty="0" smtClean="0"/>
                        <a:t>E</a:t>
                      </a:r>
                    </a:p>
                    <a:p>
                      <a:r>
                        <a:rPr lang="en-US" dirty="0" smtClean="0"/>
                        <a:t>M</a:t>
                      </a:r>
                    </a:p>
                    <a:p>
                      <a:r>
                        <a:rPr lang="en-US" dirty="0" smtClean="0"/>
                        <a:t>E</a:t>
                      </a:r>
                    </a:p>
                    <a:p>
                      <a:r>
                        <a:rPr lang="en-US" dirty="0" smtClean="0"/>
                        <a:t>N</a:t>
                      </a:r>
                    </a:p>
                    <a:p>
                      <a:r>
                        <a:rPr lang="en-US" dirty="0" smtClean="0"/>
                        <a:t>t</a:t>
                      </a:r>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55"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ppt_w*0.7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3044B98A-230F-4079-B9A3-A7CB510926E8}" type="slidenum">
              <a:rPr lang="fr-FR" smtClean="0"/>
              <a:pPr/>
              <a:t>24</a:t>
            </a:fld>
            <a:endParaRPr lang="fr-FR" dirty="0"/>
          </a:p>
        </p:txBody>
      </p:sp>
      <p:cxnSp>
        <p:nvCxnSpPr>
          <p:cNvPr id="13" name="Connecteur droit 12"/>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7625116" y="214290"/>
            <a:ext cx="3042884" cy="369332"/>
          </a:xfrm>
          <a:prstGeom prst="rect">
            <a:avLst/>
          </a:prstGeom>
        </p:spPr>
        <p:txBody>
          <a:bodyPr wrap="square">
            <a:spAutoFit/>
          </a:bodyPr>
          <a:lstStyle/>
          <a:p>
            <a:pPr algn="r"/>
            <a:r>
              <a:rPr lang="fr-FR" b="1" i="1" dirty="0"/>
              <a:t>Etude de chargement</a:t>
            </a:r>
            <a:endParaRPr lang="fr-FR" i="1" dirty="0"/>
          </a:p>
        </p:txBody>
      </p:sp>
      <p:sp>
        <p:nvSpPr>
          <p:cNvPr id="18" name="ZoneTexte 17"/>
          <p:cNvSpPr txBox="1"/>
          <p:nvPr/>
        </p:nvSpPr>
        <p:spPr>
          <a:xfrm>
            <a:off x="1738282" y="500043"/>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11" name="Rectangle à coins arrondis 7"/>
          <p:cNvSpPr/>
          <p:nvPr/>
        </p:nvSpPr>
        <p:spPr>
          <a:xfrm>
            <a:off x="2738414" y="980728"/>
            <a:ext cx="7572428" cy="30003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nl-NL" b="1" dirty="0" smtClean="0">
                <a:solidFill>
                  <a:schemeClr val="tx1"/>
                </a:solidFill>
                <a:latin typeface="Times New Roman" pitchFamily="18" charset="0"/>
                <a:cs typeface="Times New Roman" pitchFamily="18" charset="0"/>
              </a:rPr>
              <a:t>                             </a:t>
            </a:r>
            <a:r>
              <a:rPr lang="nl-NL" b="1" dirty="0" smtClean="0">
                <a:solidFill>
                  <a:schemeClr val="bg1"/>
                </a:solidFill>
                <a:latin typeface="Times New Roman" pitchFamily="18" charset="0"/>
                <a:cs typeface="Times New Roman" pitchFamily="18" charset="0"/>
              </a:rPr>
              <a:t>2-</a:t>
            </a:r>
            <a:r>
              <a:rPr lang="nl-NL" b="1" dirty="0" smtClean="0">
                <a:solidFill>
                  <a:schemeClr val="tx1"/>
                </a:solidFill>
                <a:latin typeface="Times New Roman" pitchFamily="18" charset="0"/>
                <a:cs typeface="Times New Roman" pitchFamily="18" charset="0"/>
              </a:rPr>
              <a:t>Forces </a:t>
            </a:r>
            <a:r>
              <a:rPr lang="nl-NL" b="1" dirty="0">
                <a:solidFill>
                  <a:schemeClr val="tx1"/>
                </a:solidFill>
                <a:latin typeface="Times New Roman" pitchFamily="18" charset="0"/>
                <a:cs typeface="Times New Roman" pitchFamily="18" charset="0"/>
              </a:rPr>
              <a:t>de </a:t>
            </a:r>
            <a:r>
              <a:rPr lang="nl-NL" b="1" dirty="0" smtClean="0">
                <a:solidFill>
                  <a:schemeClr val="tx1"/>
                </a:solidFill>
                <a:latin typeface="Times New Roman" pitchFamily="18" charset="0"/>
                <a:cs typeface="Times New Roman" pitchFamily="18" charset="0"/>
              </a:rPr>
              <a:t>London-Van der Waals:</a:t>
            </a:r>
          </a:p>
          <a:p>
            <a:pPr algn="just">
              <a:lnSpc>
                <a:spcPct val="150000"/>
              </a:lnSpc>
            </a:pPr>
            <a:endParaRPr lang="nl-NL" sz="2000" b="1" dirty="0">
              <a:solidFill>
                <a:schemeClr val="tx1"/>
              </a:solidFill>
              <a:latin typeface="Times New Roman" pitchFamily="18" charset="0"/>
              <a:cs typeface="Times New Roman" pitchFamily="18" charset="0"/>
            </a:endParaRPr>
          </a:p>
          <a:p>
            <a:pPr algn="just">
              <a:lnSpc>
                <a:spcPct val="150000"/>
              </a:lnSpc>
            </a:pPr>
            <a:endParaRPr lang="nl-NL" sz="2000" b="1" dirty="0" smtClean="0">
              <a:solidFill>
                <a:schemeClr val="tx1"/>
              </a:solidFill>
              <a:latin typeface="Times New Roman" pitchFamily="18" charset="0"/>
              <a:cs typeface="Times New Roman" pitchFamily="18" charset="0"/>
            </a:endParaRPr>
          </a:p>
          <a:p>
            <a:pPr algn="just">
              <a:lnSpc>
                <a:spcPct val="150000"/>
              </a:lnSpc>
            </a:pPr>
            <a:endParaRPr lang="nl-NL" sz="2000" b="1" dirty="0">
              <a:solidFill>
                <a:schemeClr val="tx1"/>
              </a:solidFill>
              <a:latin typeface="Times New Roman" pitchFamily="18" charset="0"/>
              <a:cs typeface="Times New Roman" pitchFamily="18" charset="0"/>
            </a:endParaRPr>
          </a:p>
          <a:p>
            <a:pPr algn="just">
              <a:lnSpc>
                <a:spcPct val="150000"/>
              </a:lnSpc>
            </a:pPr>
            <a:endParaRPr lang="nl-NL" sz="2000" b="1" dirty="0" smtClean="0">
              <a:solidFill>
                <a:schemeClr val="tx1"/>
              </a:solidFill>
              <a:latin typeface="Times New Roman" pitchFamily="18" charset="0"/>
              <a:cs typeface="Times New Roman" pitchFamily="18" charset="0"/>
            </a:endParaRPr>
          </a:p>
          <a:p>
            <a:pPr algn="just">
              <a:lnSpc>
                <a:spcPct val="150000"/>
              </a:lnSpc>
            </a:pPr>
            <a:r>
              <a:rPr lang="fr-FR" sz="2000" b="1" dirty="0" smtClean="0">
                <a:solidFill>
                  <a:schemeClr val="tx1"/>
                </a:solidFill>
                <a:latin typeface="Times New Roman" pitchFamily="18" charset="0"/>
                <a:cs typeface="Times New Roman" pitchFamily="18" charset="0"/>
              </a:rPr>
              <a:t>                La </a:t>
            </a:r>
            <a:r>
              <a:rPr lang="fr-FR" sz="2000" b="1" dirty="0">
                <a:solidFill>
                  <a:schemeClr val="tx1"/>
                </a:solidFill>
                <a:latin typeface="Times New Roman" pitchFamily="18" charset="0"/>
                <a:cs typeface="Times New Roman" pitchFamily="18" charset="0"/>
              </a:rPr>
              <a:t>force attractive de London-Van der </a:t>
            </a:r>
            <a:r>
              <a:rPr lang="fr-FR" sz="2000" b="1" dirty="0" err="1">
                <a:solidFill>
                  <a:schemeClr val="tx1"/>
                </a:solidFill>
                <a:latin typeface="Times New Roman" pitchFamily="18" charset="0"/>
                <a:cs typeface="Times New Roman" pitchFamily="18" charset="0"/>
              </a:rPr>
              <a:t>Waals</a:t>
            </a:r>
            <a:endParaRPr lang="fr-FR" sz="2000" b="1" dirty="0">
              <a:solidFill>
                <a:schemeClr val="tx1"/>
              </a:solidFill>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3935760" y="1703682"/>
            <a:ext cx="4517528" cy="1437286"/>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516634330"/>
              </p:ext>
            </p:extLst>
          </p:nvPr>
        </p:nvGraphicFramePr>
        <p:xfrm>
          <a:off x="1429179" y="1050386"/>
          <a:ext cx="764259" cy="530352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E</a:t>
                      </a:r>
                    </a:p>
                    <a:p>
                      <a:r>
                        <a:rPr lang="en-US" dirty="0" smtClean="0"/>
                        <a:t>T</a:t>
                      </a:r>
                    </a:p>
                    <a:p>
                      <a:r>
                        <a:rPr lang="en-US" dirty="0" smtClean="0"/>
                        <a:t>U</a:t>
                      </a:r>
                    </a:p>
                    <a:p>
                      <a:r>
                        <a:rPr lang="en-US" dirty="0" smtClean="0"/>
                        <a:t>D</a:t>
                      </a:r>
                    </a:p>
                    <a:p>
                      <a:r>
                        <a:rPr lang="en-US" dirty="0" smtClean="0"/>
                        <a:t>E</a:t>
                      </a:r>
                    </a:p>
                    <a:p>
                      <a:r>
                        <a:rPr lang="en-US" dirty="0" smtClean="0"/>
                        <a:t>d</a:t>
                      </a:r>
                    </a:p>
                    <a:p>
                      <a:r>
                        <a:rPr lang="en-US" dirty="0" smtClean="0"/>
                        <a:t>e </a:t>
                      </a:r>
                    </a:p>
                    <a:p>
                      <a:r>
                        <a:rPr lang="en-US" dirty="0" smtClean="0"/>
                        <a:t>c</a:t>
                      </a:r>
                    </a:p>
                    <a:p>
                      <a:r>
                        <a:rPr lang="en-US" dirty="0" smtClean="0"/>
                        <a:t>H</a:t>
                      </a:r>
                    </a:p>
                    <a:p>
                      <a:r>
                        <a:rPr lang="en-US" dirty="0" smtClean="0"/>
                        <a:t>A</a:t>
                      </a:r>
                    </a:p>
                    <a:p>
                      <a:r>
                        <a:rPr lang="en-US" dirty="0" smtClean="0"/>
                        <a:t>R</a:t>
                      </a:r>
                    </a:p>
                    <a:p>
                      <a:r>
                        <a:rPr lang="en-US" dirty="0" smtClean="0"/>
                        <a:t>G</a:t>
                      </a:r>
                    </a:p>
                    <a:p>
                      <a:r>
                        <a:rPr lang="en-US" dirty="0" smtClean="0"/>
                        <a:t>E</a:t>
                      </a:r>
                    </a:p>
                    <a:p>
                      <a:r>
                        <a:rPr lang="en-US" dirty="0" smtClean="0"/>
                        <a:t>M</a:t>
                      </a:r>
                    </a:p>
                    <a:p>
                      <a:r>
                        <a:rPr lang="en-US" dirty="0" smtClean="0"/>
                        <a:t>E</a:t>
                      </a:r>
                    </a:p>
                    <a:p>
                      <a:r>
                        <a:rPr lang="en-US" dirty="0" smtClean="0"/>
                        <a:t>N</a:t>
                      </a:r>
                    </a:p>
                    <a:p>
                      <a:r>
                        <a:rPr lang="en-US" dirty="0" smtClean="0"/>
                        <a:t>t</a:t>
                      </a:r>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55"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strVal val="#ppt_w*0.70"/>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3044B98A-230F-4079-B9A3-A7CB510926E8}" type="slidenum">
              <a:rPr lang="fr-FR" smtClean="0"/>
              <a:pPr/>
              <a:t>25</a:t>
            </a:fld>
            <a:endParaRPr lang="fr-FR" dirty="0"/>
          </a:p>
        </p:txBody>
      </p:sp>
      <p:cxnSp>
        <p:nvCxnSpPr>
          <p:cNvPr id="13" name="Connecteur droit 12"/>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7625116" y="214290"/>
            <a:ext cx="3042884" cy="369332"/>
          </a:xfrm>
          <a:prstGeom prst="rect">
            <a:avLst/>
          </a:prstGeom>
        </p:spPr>
        <p:txBody>
          <a:bodyPr wrap="square">
            <a:spAutoFit/>
          </a:bodyPr>
          <a:lstStyle/>
          <a:p>
            <a:pPr algn="r"/>
            <a:r>
              <a:rPr lang="fr-FR" b="1" i="1" dirty="0"/>
              <a:t>Etude de chargement</a:t>
            </a:r>
            <a:endParaRPr lang="fr-FR" i="1" dirty="0"/>
          </a:p>
        </p:txBody>
      </p:sp>
      <p:sp>
        <p:nvSpPr>
          <p:cNvPr id="18" name="ZoneTexte 17"/>
          <p:cNvSpPr txBox="1"/>
          <p:nvPr/>
        </p:nvSpPr>
        <p:spPr>
          <a:xfrm>
            <a:off x="1738282" y="500043"/>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10" name="Rectangle à coins arrondis 7"/>
          <p:cNvSpPr/>
          <p:nvPr/>
        </p:nvSpPr>
        <p:spPr>
          <a:xfrm>
            <a:off x="2780112" y="1063416"/>
            <a:ext cx="7572428" cy="40937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fr-FR" b="1" dirty="0" smtClean="0">
                <a:latin typeface="Times New Roman" pitchFamily="18" charset="0"/>
                <a:cs typeface="Times New Roman" pitchFamily="18" charset="0"/>
              </a:rPr>
              <a:t>                                         3-</a:t>
            </a:r>
            <a:r>
              <a:rPr lang="fr-FR" b="1" dirty="0" smtClean="0">
                <a:solidFill>
                  <a:schemeClr val="tx1"/>
                </a:solidFill>
                <a:latin typeface="Times New Roman" pitchFamily="18" charset="0"/>
                <a:cs typeface="Times New Roman" pitchFamily="18" charset="0"/>
              </a:rPr>
              <a:t>Force </a:t>
            </a:r>
            <a:r>
              <a:rPr lang="fr-FR" b="1" dirty="0">
                <a:solidFill>
                  <a:schemeClr val="tx1"/>
                </a:solidFill>
                <a:latin typeface="Times New Roman" pitchFamily="18" charset="0"/>
                <a:cs typeface="Times New Roman" pitchFamily="18" charset="0"/>
              </a:rPr>
              <a:t>de </a:t>
            </a:r>
            <a:r>
              <a:rPr lang="fr-FR" b="1" dirty="0" smtClean="0">
                <a:solidFill>
                  <a:schemeClr val="tx1"/>
                </a:solidFill>
                <a:latin typeface="Times New Roman" pitchFamily="18" charset="0"/>
                <a:cs typeface="Times New Roman" pitchFamily="18" charset="0"/>
              </a:rPr>
              <a:t>Coulomb</a:t>
            </a:r>
          </a:p>
          <a:p>
            <a:pPr algn="just">
              <a:lnSpc>
                <a:spcPct val="150000"/>
              </a:lnSpc>
            </a:pPr>
            <a:endParaRPr lang="fr-FR" sz="2000" b="1" dirty="0">
              <a:solidFill>
                <a:schemeClr val="tx1"/>
              </a:solidFill>
              <a:latin typeface="Times New Roman" pitchFamily="18" charset="0"/>
              <a:cs typeface="Times New Roman" pitchFamily="18" charset="0"/>
            </a:endParaRPr>
          </a:p>
          <a:p>
            <a:pPr algn="just">
              <a:lnSpc>
                <a:spcPct val="150000"/>
              </a:lnSpc>
            </a:pPr>
            <a:endParaRPr lang="fr-FR" sz="2000" b="1" dirty="0" smtClean="0">
              <a:solidFill>
                <a:schemeClr val="tx1"/>
              </a:solidFill>
              <a:latin typeface="Times New Roman" pitchFamily="18" charset="0"/>
              <a:cs typeface="Times New Roman" pitchFamily="18" charset="0"/>
            </a:endParaRPr>
          </a:p>
          <a:p>
            <a:pPr algn="just">
              <a:lnSpc>
                <a:spcPct val="150000"/>
              </a:lnSpc>
            </a:pPr>
            <a:endParaRPr lang="fr-FR" sz="2000" b="1" dirty="0">
              <a:solidFill>
                <a:schemeClr val="tx1"/>
              </a:solidFill>
              <a:latin typeface="Times New Roman" pitchFamily="18" charset="0"/>
              <a:cs typeface="Times New Roman" pitchFamily="18" charset="0"/>
            </a:endParaRPr>
          </a:p>
          <a:p>
            <a:pPr algn="just">
              <a:lnSpc>
                <a:spcPct val="150000"/>
              </a:lnSpc>
            </a:pPr>
            <a:endParaRPr lang="fr-FR" sz="2000" b="1" dirty="0" smtClean="0">
              <a:solidFill>
                <a:schemeClr val="tx1"/>
              </a:solidFill>
              <a:latin typeface="Times New Roman" pitchFamily="18" charset="0"/>
              <a:cs typeface="Times New Roman" pitchFamily="18" charset="0"/>
            </a:endParaRPr>
          </a:p>
          <a:p>
            <a:pPr algn="just">
              <a:lnSpc>
                <a:spcPct val="150000"/>
              </a:lnSpc>
            </a:pPr>
            <a:endParaRPr lang="fr-FR" sz="2000" b="1" dirty="0">
              <a:solidFill>
                <a:schemeClr val="tx1"/>
              </a:solidFill>
              <a:latin typeface="Times New Roman" pitchFamily="18" charset="0"/>
              <a:cs typeface="Times New Roman" pitchFamily="18" charset="0"/>
            </a:endParaRPr>
          </a:p>
          <a:p>
            <a:pPr algn="just">
              <a:lnSpc>
                <a:spcPct val="150000"/>
              </a:lnSpc>
            </a:pPr>
            <a:r>
              <a:rPr lang="fr-FR" sz="2000" b="1" dirty="0" smtClean="0">
                <a:solidFill>
                  <a:schemeClr val="tx1"/>
                </a:solidFill>
                <a:latin typeface="Times New Roman" pitchFamily="18" charset="0"/>
                <a:cs typeface="Times New Roman" pitchFamily="18" charset="0"/>
              </a:rPr>
              <a:t>Force </a:t>
            </a:r>
            <a:r>
              <a:rPr lang="fr-FR" sz="2000" b="1" dirty="0">
                <a:solidFill>
                  <a:schemeClr val="tx1"/>
                </a:solidFill>
                <a:latin typeface="Times New Roman" pitchFamily="18" charset="0"/>
                <a:cs typeface="Times New Roman" pitchFamily="18" charset="0"/>
              </a:rPr>
              <a:t>de coulomb entre deux sphères chargées. (a): attraction, charges de signes opposées (q1q2&lt;0), (b): répulsion, charges de mêmes signes (q1q2&gt;0).</a:t>
            </a:r>
          </a:p>
        </p:txBody>
      </p:sp>
      <p:pic>
        <p:nvPicPr>
          <p:cNvPr id="2" name="Picture 1"/>
          <p:cNvPicPr>
            <a:picLocks noChangeAspect="1"/>
          </p:cNvPicPr>
          <p:nvPr/>
        </p:nvPicPr>
        <p:blipFill>
          <a:blip r:embed="rId2"/>
          <a:stretch>
            <a:fillRect/>
          </a:stretch>
        </p:blipFill>
        <p:spPr>
          <a:xfrm>
            <a:off x="3426715" y="1667476"/>
            <a:ext cx="6267231" cy="2017951"/>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516634330"/>
              </p:ext>
            </p:extLst>
          </p:nvPr>
        </p:nvGraphicFramePr>
        <p:xfrm>
          <a:off x="1429179" y="1050386"/>
          <a:ext cx="764259" cy="530352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E</a:t>
                      </a:r>
                    </a:p>
                    <a:p>
                      <a:r>
                        <a:rPr lang="en-US" dirty="0" smtClean="0"/>
                        <a:t>T</a:t>
                      </a:r>
                    </a:p>
                    <a:p>
                      <a:r>
                        <a:rPr lang="en-US" dirty="0" smtClean="0"/>
                        <a:t>U</a:t>
                      </a:r>
                    </a:p>
                    <a:p>
                      <a:r>
                        <a:rPr lang="en-US" dirty="0" smtClean="0"/>
                        <a:t>D</a:t>
                      </a:r>
                    </a:p>
                    <a:p>
                      <a:r>
                        <a:rPr lang="en-US" dirty="0" smtClean="0"/>
                        <a:t>E</a:t>
                      </a:r>
                    </a:p>
                    <a:p>
                      <a:r>
                        <a:rPr lang="en-US" dirty="0" smtClean="0"/>
                        <a:t>d</a:t>
                      </a:r>
                    </a:p>
                    <a:p>
                      <a:r>
                        <a:rPr lang="en-US" dirty="0" smtClean="0"/>
                        <a:t>e </a:t>
                      </a:r>
                    </a:p>
                    <a:p>
                      <a:r>
                        <a:rPr lang="en-US" dirty="0" smtClean="0"/>
                        <a:t>c</a:t>
                      </a:r>
                    </a:p>
                    <a:p>
                      <a:r>
                        <a:rPr lang="en-US" dirty="0" smtClean="0"/>
                        <a:t>H</a:t>
                      </a:r>
                    </a:p>
                    <a:p>
                      <a:r>
                        <a:rPr lang="en-US" dirty="0" smtClean="0"/>
                        <a:t>A</a:t>
                      </a:r>
                    </a:p>
                    <a:p>
                      <a:r>
                        <a:rPr lang="en-US" dirty="0" smtClean="0"/>
                        <a:t>R</a:t>
                      </a:r>
                    </a:p>
                    <a:p>
                      <a:r>
                        <a:rPr lang="en-US" dirty="0" smtClean="0"/>
                        <a:t>G</a:t>
                      </a:r>
                    </a:p>
                    <a:p>
                      <a:r>
                        <a:rPr lang="en-US" dirty="0" smtClean="0"/>
                        <a:t>E</a:t>
                      </a:r>
                    </a:p>
                    <a:p>
                      <a:r>
                        <a:rPr lang="en-US" dirty="0" smtClean="0"/>
                        <a:t>M</a:t>
                      </a:r>
                    </a:p>
                    <a:p>
                      <a:r>
                        <a:rPr lang="en-US" dirty="0" smtClean="0"/>
                        <a:t>E</a:t>
                      </a:r>
                    </a:p>
                    <a:p>
                      <a:r>
                        <a:rPr lang="en-US" dirty="0" smtClean="0"/>
                        <a:t>N</a:t>
                      </a:r>
                    </a:p>
                    <a:p>
                      <a:r>
                        <a:rPr lang="en-US" dirty="0" smtClean="0"/>
                        <a:t>t</a:t>
                      </a:r>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55"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ppt_w*0.7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3044B98A-230F-4079-B9A3-A7CB510926E8}" type="slidenum">
              <a:rPr lang="fr-FR" smtClean="0"/>
              <a:pPr/>
              <a:t>26</a:t>
            </a:fld>
            <a:endParaRPr lang="fr-FR" dirty="0"/>
          </a:p>
        </p:txBody>
      </p:sp>
      <p:cxnSp>
        <p:nvCxnSpPr>
          <p:cNvPr id="13" name="Connecteur droit 12"/>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7625116" y="214290"/>
            <a:ext cx="3042884" cy="369332"/>
          </a:xfrm>
          <a:prstGeom prst="rect">
            <a:avLst/>
          </a:prstGeom>
        </p:spPr>
        <p:txBody>
          <a:bodyPr wrap="square">
            <a:spAutoFit/>
          </a:bodyPr>
          <a:lstStyle/>
          <a:p>
            <a:pPr algn="r"/>
            <a:r>
              <a:rPr lang="fr-FR" b="1" i="1" dirty="0"/>
              <a:t>Etude de chargement</a:t>
            </a:r>
            <a:endParaRPr lang="fr-FR" i="1" dirty="0"/>
          </a:p>
        </p:txBody>
      </p:sp>
      <p:sp>
        <p:nvSpPr>
          <p:cNvPr id="18" name="ZoneTexte 17"/>
          <p:cNvSpPr txBox="1"/>
          <p:nvPr/>
        </p:nvSpPr>
        <p:spPr>
          <a:xfrm>
            <a:off x="1738282" y="500043"/>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12" name="Rectangle à coins arrondis 7"/>
          <p:cNvSpPr/>
          <p:nvPr/>
        </p:nvSpPr>
        <p:spPr>
          <a:xfrm>
            <a:off x="3061836" y="1063416"/>
            <a:ext cx="7572428" cy="30003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fr-FR" b="1" dirty="0" smtClean="0">
                <a:latin typeface="Times New Roman" pitchFamily="18" charset="0"/>
                <a:cs typeface="Times New Roman" pitchFamily="18" charset="0"/>
              </a:rPr>
              <a:t>4-</a:t>
            </a:r>
            <a:r>
              <a:rPr lang="fr-FR" b="1" dirty="0" smtClean="0">
                <a:solidFill>
                  <a:schemeClr val="tx1"/>
                </a:solidFill>
                <a:latin typeface="Times New Roman" pitchFamily="18" charset="0"/>
                <a:cs typeface="Times New Roman" pitchFamily="18" charset="0"/>
              </a:rPr>
              <a:t>Forces aérodynamiques:</a:t>
            </a:r>
          </a:p>
          <a:p>
            <a:pPr algn="just">
              <a:lnSpc>
                <a:spcPct val="150000"/>
              </a:lnSpc>
            </a:pPr>
            <a:r>
              <a:rPr lang="fr-FR" sz="2000" b="1" dirty="0">
                <a:solidFill>
                  <a:schemeClr val="bg1"/>
                </a:solidFill>
                <a:latin typeface="Times New Roman" pitchFamily="18" charset="0"/>
                <a:cs typeface="Times New Roman" pitchFamily="18" charset="0"/>
              </a:rPr>
              <a:t>l’étude de mouvement des particules dans un procédé de chargement triboélectrique en présence ou en l’absence de champ </a:t>
            </a:r>
            <a:r>
              <a:rPr lang="fr-FR" sz="2000" b="1" dirty="0" smtClean="0">
                <a:solidFill>
                  <a:schemeClr val="bg1"/>
                </a:solidFill>
                <a:latin typeface="Times New Roman" pitchFamily="18" charset="0"/>
                <a:cs typeface="Times New Roman" pitchFamily="18" charset="0"/>
              </a:rPr>
              <a:t>électrique.</a:t>
            </a:r>
            <a:endParaRPr lang="fr-FR" sz="2000" b="1" dirty="0">
              <a:solidFill>
                <a:schemeClr val="bg1"/>
              </a:solidFill>
              <a:latin typeface="Times New Roman" pitchFamily="18" charset="0"/>
              <a:cs typeface="Times New Roman"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516634330"/>
              </p:ext>
            </p:extLst>
          </p:nvPr>
        </p:nvGraphicFramePr>
        <p:xfrm>
          <a:off x="1429179" y="1050386"/>
          <a:ext cx="764259" cy="530352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E</a:t>
                      </a:r>
                    </a:p>
                    <a:p>
                      <a:r>
                        <a:rPr lang="en-US" dirty="0" smtClean="0"/>
                        <a:t>T</a:t>
                      </a:r>
                    </a:p>
                    <a:p>
                      <a:r>
                        <a:rPr lang="en-US" dirty="0" smtClean="0"/>
                        <a:t>U</a:t>
                      </a:r>
                    </a:p>
                    <a:p>
                      <a:r>
                        <a:rPr lang="en-US" dirty="0" smtClean="0"/>
                        <a:t>D</a:t>
                      </a:r>
                    </a:p>
                    <a:p>
                      <a:r>
                        <a:rPr lang="en-US" dirty="0" smtClean="0"/>
                        <a:t>E</a:t>
                      </a:r>
                    </a:p>
                    <a:p>
                      <a:r>
                        <a:rPr lang="en-US" dirty="0" smtClean="0"/>
                        <a:t>d</a:t>
                      </a:r>
                    </a:p>
                    <a:p>
                      <a:r>
                        <a:rPr lang="en-US" dirty="0" smtClean="0"/>
                        <a:t>e </a:t>
                      </a:r>
                    </a:p>
                    <a:p>
                      <a:r>
                        <a:rPr lang="en-US" dirty="0" smtClean="0"/>
                        <a:t>c</a:t>
                      </a:r>
                    </a:p>
                    <a:p>
                      <a:r>
                        <a:rPr lang="en-US" dirty="0" smtClean="0"/>
                        <a:t>H</a:t>
                      </a:r>
                    </a:p>
                    <a:p>
                      <a:r>
                        <a:rPr lang="en-US" dirty="0" smtClean="0"/>
                        <a:t>A</a:t>
                      </a:r>
                    </a:p>
                    <a:p>
                      <a:r>
                        <a:rPr lang="en-US" dirty="0" smtClean="0"/>
                        <a:t>R</a:t>
                      </a:r>
                    </a:p>
                    <a:p>
                      <a:r>
                        <a:rPr lang="en-US" dirty="0" smtClean="0"/>
                        <a:t>G</a:t>
                      </a:r>
                    </a:p>
                    <a:p>
                      <a:r>
                        <a:rPr lang="en-US" dirty="0" smtClean="0"/>
                        <a:t>E</a:t>
                      </a:r>
                    </a:p>
                    <a:p>
                      <a:r>
                        <a:rPr lang="en-US" dirty="0" smtClean="0"/>
                        <a:t>M</a:t>
                      </a:r>
                    </a:p>
                    <a:p>
                      <a:r>
                        <a:rPr lang="en-US" dirty="0" smtClean="0"/>
                        <a:t>E</a:t>
                      </a:r>
                    </a:p>
                    <a:p>
                      <a:r>
                        <a:rPr lang="en-US" dirty="0" smtClean="0"/>
                        <a:t>N</a:t>
                      </a:r>
                    </a:p>
                    <a:p>
                      <a:r>
                        <a:rPr lang="en-US" dirty="0" smtClean="0"/>
                        <a:t>t</a:t>
                      </a:r>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55"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ppt_w*0.7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044B98A-230F-4079-B9A3-A7CB510926E8}" type="slidenum">
              <a:rPr lang="fr-FR" smtClean="0"/>
              <a:pPr/>
              <a:t>27</a:t>
            </a:fld>
            <a:endParaRPr lang="fr-FR" dirty="0"/>
          </a:p>
        </p:txBody>
      </p:sp>
      <p:sp>
        <p:nvSpPr>
          <p:cNvPr id="6" name="Rectangle 5"/>
          <p:cNvSpPr/>
          <p:nvPr/>
        </p:nvSpPr>
        <p:spPr>
          <a:xfrm>
            <a:off x="7625116" y="214290"/>
            <a:ext cx="3042884" cy="369332"/>
          </a:xfrm>
          <a:prstGeom prst="rect">
            <a:avLst/>
          </a:prstGeom>
        </p:spPr>
        <p:txBody>
          <a:bodyPr wrap="square">
            <a:spAutoFit/>
          </a:bodyPr>
          <a:lstStyle/>
          <a:p>
            <a:pPr algn="r"/>
            <a:r>
              <a:rPr lang="fr-FR" b="1" i="1" dirty="0"/>
              <a:t>Etude de chargement</a:t>
            </a:r>
            <a:endParaRPr lang="fr-FR" i="1" dirty="0"/>
          </a:p>
        </p:txBody>
      </p:sp>
      <p:cxnSp>
        <p:nvCxnSpPr>
          <p:cNvPr id="7" name="Connecteur droit 6"/>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1738282" y="500042"/>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10" name="ZoneTexte 9"/>
          <p:cNvSpPr txBox="1"/>
          <p:nvPr/>
        </p:nvSpPr>
        <p:spPr>
          <a:xfrm>
            <a:off x="1738282" y="500043"/>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12" name="Rectangle à coins arrondis 7"/>
          <p:cNvSpPr/>
          <p:nvPr/>
        </p:nvSpPr>
        <p:spPr>
          <a:xfrm>
            <a:off x="2738414" y="980728"/>
            <a:ext cx="7572428" cy="30003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fr-FR" b="1" dirty="0">
                <a:latin typeface="Times New Roman" pitchFamily="18" charset="0"/>
                <a:cs typeface="Times New Roman" pitchFamily="18" charset="0"/>
              </a:rPr>
              <a:t>      </a:t>
            </a:r>
            <a:r>
              <a:rPr lang="fr-FR" b="1" dirty="0" smtClean="0">
                <a:latin typeface="Times New Roman" pitchFamily="18" charset="0"/>
                <a:cs typeface="Times New Roman" pitchFamily="18" charset="0"/>
              </a:rPr>
              <a:t>5-</a:t>
            </a:r>
            <a:r>
              <a:rPr lang="fr-FR" b="1" dirty="0" smtClean="0">
                <a:solidFill>
                  <a:schemeClr val="tx1"/>
                </a:solidFill>
                <a:latin typeface="Times New Roman" pitchFamily="18" charset="0"/>
                <a:cs typeface="Times New Roman" pitchFamily="18" charset="0"/>
              </a:rPr>
              <a:t>Force </a:t>
            </a:r>
            <a:r>
              <a:rPr lang="fr-FR" b="1" dirty="0" err="1" smtClean="0">
                <a:solidFill>
                  <a:schemeClr val="tx1"/>
                </a:solidFill>
                <a:latin typeface="Times New Roman" pitchFamily="18" charset="0"/>
                <a:cs typeface="Times New Roman" pitchFamily="18" charset="0"/>
              </a:rPr>
              <a:t>diélectrophorétique</a:t>
            </a:r>
            <a:r>
              <a:rPr lang="fr-FR" b="1" dirty="0" smtClean="0">
                <a:solidFill>
                  <a:schemeClr val="tx1"/>
                </a:solidFill>
                <a:latin typeface="Times New Roman" pitchFamily="18" charset="0"/>
                <a:cs typeface="Times New Roman" pitchFamily="18" charset="0"/>
              </a:rPr>
              <a:t>:</a:t>
            </a:r>
          </a:p>
          <a:p>
            <a:pPr algn="just">
              <a:lnSpc>
                <a:spcPct val="150000"/>
              </a:lnSpc>
            </a:pPr>
            <a:r>
              <a:rPr lang="fr-FR" sz="2000" b="1" dirty="0" smtClean="0">
                <a:solidFill>
                  <a:schemeClr val="bg1"/>
                </a:solidFill>
                <a:latin typeface="Times New Roman" pitchFamily="18" charset="0"/>
                <a:cs typeface="Times New Roman" pitchFamily="18" charset="0"/>
              </a:rPr>
              <a:t>Cette </a:t>
            </a:r>
            <a:r>
              <a:rPr lang="fr-FR" sz="2000" b="1" dirty="0">
                <a:solidFill>
                  <a:schemeClr val="bg1"/>
                </a:solidFill>
                <a:latin typeface="Times New Roman" pitchFamily="18" charset="0"/>
                <a:cs typeface="Times New Roman" pitchFamily="18" charset="0"/>
              </a:rPr>
              <a:t>force s’exerce sur une particule non chargée dans un gradient de champ électrique. Elle est proportionnelle au volume de la particule </a:t>
            </a:r>
            <a:r>
              <a:rPr lang="fr-FR" sz="2000" b="1" dirty="0" smtClean="0">
                <a:solidFill>
                  <a:schemeClr val="bg1"/>
                </a:solidFill>
                <a:latin typeface="Times New Roman" pitchFamily="18" charset="0"/>
                <a:cs typeface="Times New Roman" pitchFamily="18" charset="0"/>
              </a:rPr>
              <a:t>et </a:t>
            </a:r>
            <a:r>
              <a:rPr lang="fr-FR" sz="2000" b="1" dirty="0">
                <a:solidFill>
                  <a:schemeClr val="bg1"/>
                </a:solidFill>
                <a:latin typeface="Times New Roman" pitchFamily="18" charset="0"/>
                <a:cs typeface="Times New Roman" pitchFamily="18" charset="0"/>
              </a:rPr>
              <a:t>au gradient du champ électrique qui lui est </a:t>
            </a:r>
            <a:r>
              <a:rPr lang="fr-FR" sz="2000" b="1" dirty="0" smtClean="0">
                <a:solidFill>
                  <a:schemeClr val="bg1"/>
                </a:solidFill>
                <a:latin typeface="Times New Roman" pitchFamily="18" charset="0"/>
                <a:cs typeface="Times New Roman" pitchFamily="18" charset="0"/>
              </a:rPr>
              <a:t>appliqué. </a:t>
            </a:r>
            <a:r>
              <a:rPr lang="fr-FR" sz="2000" b="1" dirty="0">
                <a:solidFill>
                  <a:schemeClr val="bg1"/>
                </a:solidFill>
                <a:latin typeface="Times New Roman" pitchFamily="18" charset="0"/>
                <a:cs typeface="Times New Roman" pitchFamily="18" charset="0"/>
              </a:rPr>
              <a:t>Pour une </a:t>
            </a:r>
            <a:r>
              <a:rPr lang="fr-FR" sz="2000" b="1" dirty="0" err="1">
                <a:solidFill>
                  <a:schemeClr val="bg1"/>
                </a:solidFill>
                <a:latin typeface="Times New Roman" pitchFamily="18" charset="0"/>
                <a:cs typeface="Times New Roman" pitchFamily="18" charset="0"/>
              </a:rPr>
              <a:t>sphèrediélectrique</a:t>
            </a:r>
            <a:r>
              <a:rPr lang="fr-FR" sz="2000" b="1" dirty="0">
                <a:solidFill>
                  <a:schemeClr val="bg1"/>
                </a:solidFill>
                <a:latin typeface="Times New Roman" pitchFamily="18" charset="0"/>
                <a:cs typeface="Times New Roman" pitchFamily="18" charset="0"/>
              </a:rPr>
              <a:t> de diamètre </a:t>
            </a:r>
            <a:r>
              <a:rPr lang="fr-FR" sz="2000" b="1" dirty="0" err="1">
                <a:solidFill>
                  <a:schemeClr val="bg1"/>
                </a:solidFill>
                <a:latin typeface="Times New Roman" pitchFamily="18" charset="0"/>
                <a:cs typeface="Times New Roman" pitchFamily="18" charset="0"/>
              </a:rPr>
              <a:t>dp</a:t>
            </a:r>
            <a:endParaRPr lang="fr-FR" sz="2000" b="1" dirty="0">
              <a:solidFill>
                <a:schemeClr val="bg1"/>
              </a:solidFill>
              <a:latin typeface="Times New Roman" pitchFamily="18" charset="0"/>
              <a:cs typeface="Times New Roman"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516634330"/>
              </p:ext>
            </p:extLst>
          </p:nvPr>
        </p:nvGraphicFramePr>
        <p:xfrm>
          <a:off x="1429179" y="1050386"/>
          <a:ext cx="764259" cy="530352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E</a:t>
                      </a:r>
                    </a:p>
                    <a:p>
                      <a:r>
                        <a:rPr lang="en-US" dirty="0" smtClean="0"/>
                        <a:t>T</a:t>
                      </a:r>
                    </a:p>
                    <a:p>
                      <a:r>
                        <a:rPr lang="en-US" dirty="0" smtClean="0"/>
                        <a:t>U</a:t>
                      </a:r>
                    </a:p>
                    <a:p>
                      <a:r>
                        <a:rPr lang="en-US" dirty="0" smtClean="0"/>
                        <a:t>D</a:t>
                      </a:r>
                    </a:p>
                    <a:p>
                      <a:r>
                        <a:rPr lang="en-US" dirty="0" smtClean="0"/>
                        <a:t>E</a:t>
                      </a:r>
                    </a:p>
                    <a:p>
                      <a:r>
                        <a:rPr lang="en-US" dirty="0" smtClean="0"/>
                        <a:t>d</a:t>
                      </a:r>
                    </a:p>
                    <a:p>
                      <a:r>
                        <a:rPr lang="en-US" dirty="0" smtClean="0"/>
                        <a:t>e </a:t>
                      </a:r>
                    </a:p>
                    <a:p>
                      <a:r>
                        <a:rPr lang="en-US" dirty="0" smtClean="0"/>
                        <a:t>c</a:t>
                      </a:r>
                    </a:p>
                    <a:p>
                      <a:r>
                        <a:rPr lang="en-US" dirty="0" smtClean="0"/>
                        <a:t>H</a:t>
                      </a:r>
                    </a:p>
                    <a:p>
                      <a:r>
                        <a:rPr lang="en-US" dirty="0" smtClean="0"/>
                        <a:t>A</a:t>
                      </a:r>
                    </a:p>
                    <a:p>
                      <a:r>
                        <a:rPr lang="en-US" dirty="0" smtClean="0"/>
                        <a:t>R</a:t>
                      </a:r>
                    </a:p>
                    <a:p>
                      <a:r>
                        <a:rPr lang="en-US" dirty="0" smtClean="0"/>
                        <a:t>G</a:t>
                      </a:r>
                    </a:p>
                    <a:p>
                      <a:r>
                        <a:rPr lang="en-US" dirty="0" smtClean="0"/>
                        <a:t>E</a:t>
                      </a:r>
                    </a:p>
                    <a:p>
                      <a:r>
                        <a:rPr lang="en-US" dirty="0" smtClean="0"/>
                        <a:t>M</a:t>
                      </a:r>
                    </a:p>
                    <a:p>
                      <a:r>
                        <a:rPr lang="en-US" dirty="0" smtClean="0"/>
                        <a:t>E</a:t>
                      </a:r>
                    </a:p>
                    <a:p>
                      <a:r>
                        <a:rPr lang="en-US" dirty="0" smtClean="0"/>
                        <a:t>N</a:t>
                      </a:r>
                    </a:p>
                    <a:p>
                      <a:r>
                        <a:rPr lang="en-US" dirty="0" smtClean="0"/>
                        <a:t>t</a:t>
                      </a:r>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55"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ppt_w*0.70"/>
                                          </p:val>
                                        </p:tav>
                                        <p:tav tm="100000">
                                          <p:val>
                                            <p:strVal val="#ppt_w"/>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044B98A-230F-4079-B9A3-A7CB510926E8}" type="slidenum">
              <a:rPr lang="fr-FR" smtClean="0"/>
              <a:pPr/>
              <a:t>28</a:t>
            </a:fld>
            <a:endParaRPr lang="fr-FR" dirty="0"/>
          </a:p>
        </p:txBody>
      </p:sp>
      <p:sp>
        <p:nvSpPr>
          <p:cNvPr id="6" name="Rectangle 5"/>
          <p:cNvSpPr/>
          <p:nvPr/>
        </p:nvSpPr>
        <p:spPr>
          <a:xfrm>
            <a:off x="7625116" y="214290"/>
            <a:ext cx="3042884" cy="369332"/>
          </a:xfrm>
          <a:prstGeom prst="rect">
            <a:avLst/>
          </a:prstGeom>
        </p:spPr>
        <p:txBody>
          <a:bodyPr wrap="square">
            <a:spAutoFit/>
          </a:bodyPr>
          <a:lstStyle/>
          <a:p>
            <a:pPr algn="r"/>
            <a:r>
              <a:rPr lang="fr-FR" b="1" i="1" dirty="0">
                <a:latin typeface="Times New Roman" pitchFamily="18" charset="0"/>
                <a:cs typeface="Times New Roman" pitchFamily="18" charset="0"/>
              </a:rPr>
              <a:t>Partie pratique </a:t>
            </a:r>
          </a:p>
        </p:txBody>
      </p:sp>
      <p:cxnSp>
        <p:nvCxnSpPr>
          <p:cNvPr id="7" name="Connecteur droit 6"/>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1738282" y="500042"/>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10" name="ZoneTexte 9"/>
          <p:cNvSpPr txBox="1"/>
          <p:nvPr/>
        </p:nvSpPr>
        <p:spPr>
          <a:xfrm>
            <a:off x="1738282" y="500043"/>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11" name="Rectangle à coins arrondis 7"/>
          <p:cNvSpPr/>
          <p:nvPr/>
        </p:nvSpPr>
        <p:spPr>
          <a:xfrm>
            <a:off x="2738414" y="980728"/>
            <a:ext cx="7572428" cy="30003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fr-FR" b="1" dirty="0">
                <a:latin typeface="Times New Roman" pitchFamily="18" charset="0"/>
                <a:cs typeface="Times New Roman" pitchFamily="18" charset="0"/>
              </a:rPr>
              <a:t>      </a:t>
            </a:r>
            <a:r>
              <a:rPr lang="fr-FR" b="1" dirty="0" smtClean="0">
                <a:latin typeface="Times New Roman" pitchFamily="18" charset="0"/>
                <a:cs typeface="Times New Roman" pitchFamily="18" charset="0"/>
              </a:rPr>
              <a:t>introduction:</a:t>
            </a:r>
          </a:p>
          <a:p>
            <a:pPr algn="just">
              <a:lnSpc>
                <a:spcPct val="150000"/>
              </a:lnSpc>
            </a:pPr>
            <a:r>
              <a:rPr lang="fr-FR" sz="2000" b="1" dirty="0" smtClean="0">
                <a:latin typeface="Times New Roman" pitchFamily="18" charset="0"/>
                <a:cs typeface="Times New Roman" pitchFamily="18" charset="0"/>
              </a:rPr>
              <a:t>Dans </a:t>
            </a:r>
            <a:r>
              <a:rPr lang="fr-FR" sz="2000" b="1" dirty="0" err="1" smtClean="0">
                <a:latin typeface="Times New Roman" pitchFamily="18" charset="0"/>
                <a:cs typeface="Times New Roman" pitchFamily="18" charset="0"/>
              </a:rPr>
              <a:t>chapitre,une</a:t>
            </a:r>
            <a:r>
              <a:rPr lang="fr-FR" sz="2000" b="1" dirty="0">
                <a:latin typeface="Times New Roman" pitchFamily="18" charset="0"/>
                <a:cs typeface="Times New Roman" pitchFamily="18" charset="0"/>
              </a:rPr>
              <a:t> </a:t>
            </a:r>
            <a:r>
              <a:rPr lang="fr-FR" sz="2000" b="1" dirty="0" smtClean="0">
                <a:latin typeface="Times New Roman" pitchFamily="18" charset="0"/>
                <a:cs typeface="Times New Roman" pitchFamily="18" charset="0"/>
              </a:rPr>
              <a:t>étude </a:t>
            </a:r>
            <a:r>
              <a:rPr lang="fr-FR" sz="2000" b="1" dirty="0">
                <a:latin typeface="Times New Roman" pitchFamily="18" charset="0"/>
                <a:cs typeface="Times New Roman" pitchFamily="18" charset="0"/>
              </a:rPr>
              <a:t>expérimentale de la trajectoire des particules en plastiques dans un séparateur électrostatique à tapis </a:t>
            </a:r>
            <a:r>
              <a:rPr lang="fr-FR" sz="2000" b="1" dirty="0" smtClean="0">
                <a:latin typeface="Times New Roman" pitchFamily="18" charset="0"/>
                <a:cs typeface="Times New Roman" pitchFamily="18" charset="0"/>
              </a:rPr>
              <a:t>convoyeur </a:t>
            </a:r>
            <a:r>
              <a:rPr lang="fr-FR" sz="2000" b="1" dirty="0" err="1" smtClean="0">
                <a:latin typeface="Times New Roman" pitchFamily="18" charset="0"/>
                <a:cs typeface="Times New Roman" pitchFamily="18" charset="0"/>
              </a:rPr>
              <a:t>ausein</a:t>
            </a:r>
            <a:r>
              <a:rPr lang="fr-FR" sz="2000" b="1" dirty="0" smtClean="0">
                <a:latin typeface="Times New Roman" pitchFamily="18" charset="0"/>
                <a:cs typeface="Times New Roman" pitchFamily="18" charset="0"/>
              </a:rPr>
              <a:t> des laboratoires APELEC et IRECOM à l`université de sidi </a:t>
            </a:r>
            <a:r>
              <a:rPr lang="fr-FR" sz="2000" b="1" dirty="0" err="1" smtClean="0">
                <a:latin typeface="Times New Roman" pitchFamily="18" charset="0"/>
                <a:cs typeface="Times New Roman" pitchFamily="18" charset="0"/>
              </a:rPr>
              <a:t>belabbes</a:t>
            </a:r>
            <a:r>
              <a:rPr lang="fr-FR" sz="2000" b="1" dirty="0" smtClean="0">
                <a:latin typeface="Times New Roman" pitchFamily="18" charset="0"/>
                <a:cs typeface="Times New Roman" pitchFamily="18" charset="0"/>
              </a:rPr>
              <a:t>/Algérie </a:t>
            </a:r>
            <a:endParaRPr lang="fr-FR" sz="2000" b="1" dirty="0">
              <a:latin typeface="Times New Roman" pitchFamily="18" charset="0"/>
              <a:cs typeface="Times New Roman"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914080433"/>
              </p:ext>
            </p:extLst>
          </p:nvPr>
        </p:nvGraphicFramePr>
        <p:xfrm>
          <a:off x="1429179" y="1050386"/>
          <a:ext cx="764259" cy="448056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P</a:t>
                      </a:r>
                    </a:p>
                    <a:p>
                      <a:r>
                        <a:rPr lang="fr-FR" dirty="0" smtClean="0"/>
                        <a:t>A</a:t>
                      </a:r>
                    </a:p>
                    <a:p>
                      <a:r>
                        <a:rPr lang="fr-FR" dirty="0" smtClean="0"/>
                        <a:t>R</a:t>
                      </a:r>
                    </a:p>
                    <a:p>
                      <a:r>
                        <a:rPr lang="fr-FR" dirty="0" smtClean="0"/>
                        <a:t>T</a:t>
                      </a:r>
                    </a:p>
                    <a:p>
                      <a:r>
                        <a:rPr lang="fr-FR" dirty="0" smtClean="0"/>
                        <a:t>I</a:t>
                      </a:r>
                    </a:p>
                    <a:p>
                      <a:r>
                        <a:rPr lang="fr-FR" dirty="0" smtClean="0"/>
                        <a:t>E</a:t>
                      </a:r>
                    </a:p>
                    <a:p>
                      <a:r>
                        <a:rPr lang="fr-FR" dirty="0" smtClean="0"/>
                        <a:t>P</a:t>
                      </a:r>
                    </a:p>
                    <a:p>
                      <a:r>
                        <a:rPr lang="fr-FR" dirty="0" smtClean="0"/>
                        <a:t>R</a:t>
                      </a:r>
                    </a:p>
                    <a:p>
                      <a:r>
                        <a:rPr lang="fr-FR" dirty="0" smtClean="0"/>
                        <a:t>A</a:t>
                      </a:r>
                    </a:p>
                    <a:p>
                      <a:r>
                        <a:rPr lang="fr-FR" dirty="0" smtClean="0"/>
                        <a:t>T</a:t>
                      </a:r>
                    </a:p>
                    <a:p>
                      <a:r>
                        <a:rPr lang="fr-FR" dirty="0" smtClean="0"/>
                        <a:t>I</a:t>
                      </a:r>
                    </a:p>
                    <a:p>
                      <a:r>
                        <a:rPr lang="fr-FR" dirty="0" smtClean="0"/>
                        <a:t>Q</a:t>
                      </a:r>
                    </a:p>
                    <a:p>
                      <a:r>
                        <a:rPr lang="fr-FR" dirty="0" smtClean="0"/>
                        <a:t>U</a:t>
                      </a:r>
                    </a:p>
                    <a:p>
                      <a:r>
                        <a:rPr lang="fr-FR" dirty="0" smtClean="0"/>
                        <a:t>E</a:t>
                      </a:r>
                      <a:endParaRPr lang="en-US" dirty="0" smtClean="0"/>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55"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strVal val="#ppt_w*0.7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044B98A-230F-4079-B9A3-A7CB510926E8}" type="slidenum">
              <a:rPr lang="fr-FR" smtClean="0"/>
              <a:pPr/>
              <a:t>29</a:t>
            </a:fld>
            <a:endParaRPr lang="fr-FR" dirty="0"/>
          </a:p>
        </p:txBody>
      </p:sp>
      <p:sp>
        <p:nvSpPr>
          <p:cNvPr id="6" name="Rectangle 5"/>
          <p:cNvSpPr/>
          <p:nvPr/>
        </p:nvSpPr>
        <p:spPr>
          <a:xfrm>
            <a:off x="7625116" y="214290"/>
            <a:ext cx="3042884" cy="369332"/>
          </a:xfrm>
          <a:prstGeom prst="rect">
            <a:avLst/>
          </a:prstGeom>
        </p:spPr>
        <p:txBody>
          <a:bodyPr wrap="square">
            <a:spAutoFit/>
          </a:bodyPr>
          <a:lstStyle/>
          <a:p>
            <a:pPr algn="r"/>
            <a:r>
              <a:rPr lang="fr-FR" b="1" i="1" dirty="0">
                <a:latin typeface="Times New Roman" pitchFamily="18" charset="0"/>
                <a:cs typeface="Times New Roman" pitchFamily="18" charset="0"/>
              </a:rPr>
              <a:t>Partie pratique </a:t>
            </a:r>
          </a:p>
        </p:txBody>
      </p:sp>
      <p:cxnSp>
        <p:nvCxnSpPr>
          <p:cNvPr id="7" name="Connecteur droit 6"/>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1738282" y="500042"/>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10" name="ZoneTexte 9"/>
          <p:cNvSpPr txBox="1"/>
          <p:nvPr/>
        </p:nvSpPr>
        <p:spPr>
          <a:xfrm>
            <a:off x="1738282" y="500043"/>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12" name="Rectangle à coins arrondis 7"/>
          <p:cNvSpPr/>
          <p:nvPr/>
        </p:nvSpPr>
        <p:spPr>
          <a:xfrm>
            <a:off x="2452662" y="862323"/>
            <a:ext cx="4270907" cy="30856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sz="1400" b="1" dirty="0" smtClean="0">
              <a:latin typeface="Times New Roman" pitchFamily="18" charset="0"/>
              <a:cs typeface="Times New Roman" pitchFamily="18" charset="0"/>
            </a:endParaRPr>
          </a:p>
          <a:p>
            <a:pPr algn="just">
              <a:lnSpc>
                <a:spcPct val="150000"/>
              </a:lnSpc>
            </a:pPr>
            <a:endParaRPr lang="fr-FR" sz="1400" b="1" dirty="0">
              <a:latin typeface="Times New Roman" pitchFamily="18" charset="0"/>
              <a:cs typeface="Times New Roman" pitchFamily="18" charset="0"/>
            </a:endParaRPr>
          </a:p>
          <a:p>
            <a:pPr algn="just">
              <a:lnSpc>
                <a:spcPct val="150000"/>
              </a:lnSpc>
            </a:pPr>
            <a:endParaRPr lang="fr-FR" sz="1400" b="1" dirty="0" smtClean="0">
              <a:latin typeface="Times New Roman" pitchFamily="18" charset="0"/>
              <a:cs typeface="Times New Roman" pitchFamily="18" charset="0"/>
            </a:endParaRPr>
          </a:p>
          <a:p>
            <a:pPr algn="just">
              <a:lnSpc>
                <a:spcPct val="150000"/>
              </a:lnSpc>
            </a:pPr>
            <a:endParaRPr lang="fr-FR" sz="1400" b="1" dirty="0">
              <a:latin typeface="Times New Roman" pitchFamily="18" charset="0"/>
              <a:cs typeface="Times New Roman" pitchFamily="18" charset="0"/>
            </a:endParaRPr>
          </a:p>
          <a:p>
            <a:pPr algn="just">
              <a:lnSpc>
                <a:spcPct val="150000"/>
              </a:lnSpc>
            </a:pPr>
            <a:endParaRPr lang="fr-FR" sz="1400" b="1" dirty="0" smtClean="0">
              <a:latin typeface="Times New Roman" pitchFamily="18" charset="0"/>
              <a:cs typeface="Times New Roman" pitchFamily="18" charset="0"/>
            </a:endParaRPr>
          </a:p>
          <a:p>
            <a:pPr algn="just">
              <a:lnSpc>
                <a:spcPct val="150000"/>
              </a:lnSpc>
            </a:pPr>
            <a:endParaRPr lang="fr-FR" sz="1400" b="1" dirty="0">
              <a:latin typeface="Times New Roman" pitchFamily="18" charset="0"/>
              <a:cs typeface="Times New Roman" pitchFamily="18" charset="0"/>
            </a:endParaRPr>
          </a:p>
          <a:p>
            <a:pPr algn="just">
              <a:lnSpc>
                <a:spcPct val="150000"/>
              </a:lnSpc>
            </a:pPr>
            <a:r>
              <a:rPr lang="fr-FR" sz="1400" b="1" dirty="0" smtClean="0">
                <a:latin typeface="Times New Roman" pitchFamily="18" charset="0"/>
                <a:cs typeface="Times New Roman" pitchFamily="18" charset="0"/>
              </a:rPr>
              <a:t>Forces </a:t>
            </a:r>
            <a:r>
              <a:rPr lang="fr-FR" sz="1400" b="1" dirty="0" err="1" smtClean="0">
                <a:latin typeface="Times New Roman" pitchFamily="18" charset="0"/>
                <a:cs typeface="Times New Roman" pitchFamily="18" charset="0"/>
              </a:rPr>
              <a:t>electrostatiques</a:t>
            </a:r>
            <a:r>
              <a:rPr lang="fr-FR" sz="1400" b="1" dirty="0" smtClean="0">
                <a:latin typeface="Times New Roman" pitchFamily="18" charset="0"/>
                <a:cs typeface="Times New Roman" pitchFamily="18" charset="0"/>
              </a:rPr>
              <a:t> </a:t>
            </a:r>
            <a:r>
              <a:rPr lang="fr-FR" sz="1400" b="1" dirty="0">
                <a:latin typeface="Times New Roman" pitchFamily="18" charset="0"/>
                <a:cs typeface="Times New Roman" pitchFamily="18" charset="0"/>
              </a:rPr>
              <a:t>et gravitationnelles appliquées sur une particule en fonction de sa position sur la section linéaire du tapis </a:t>
            </a:r>
            <a:r>
              <a:rPr lang="fr-FR" sz="1400" b="1" dirty="0" smtClean="0">
                <a:latin typeface="Times New Roman" pitchFamily="18" charset="0"/>
                <a:cs typeface="Times New Roman" pitchFamily="18" charset="0"/>
              </a:rPr>
              <a:t>convoyeur</a:t>
            </a:r>
          </a:p>
          <a:p>
            <a:pPr algn="just">
              <a:lnSpc>
                <a:spcPct val="150000"/>
              </a:lnSpc>
            </a:pPr>
            <a:endParaRPr lang="fr-FR" sz="1400" b="1" dirty="0">
              <a:latin typeface="Times New Roman" pitchFamily="18" charset="0"/>
              <a:cs typeface="Times New Roman" pitchFamily="18" charset="0"/>
            </a:endParaRPr>
          </a:p>
        </p:txBody>
      </p:sp>
      <p:sp>
        <p:nvSpPr>
          <p:cNvPr id="13" name="Rectangle à coins arrondis 7"/>
          <p:cNvSpPr/>
          <p:nvPr/>
        </p:nvSpPr>
        <p:spPr>
          <a:xfrm>
            <a:off x="7309464" y="964100"/>
            <a:ext cx="4139721" cy="30224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sz="1400" b="1" dirty="0" smtClean="0">
              <a:latin typeface="Times New Roman" pitchFamily="18" charset="0"/>
              <a:cs typeface="Times New Roman" pitchFamily="18" charset="0"/>
            </a:endParaRPr>
          </a:p>
          <a:p>
            <a:pPr algn="just">
              <a:lnSpc>
                <a:spcPct val="150000"/>
              </a:lnSpc>
            </a:pPr>
            <a:endParaRPr lang="fr-FR" sz="1400" b="1" dirty="0">
              <a:latin typeface="Times New Roman" pitchFamily="18" charset="0"/>
              <a:cs typeface="Times New Roman" pitchFamily="18" charset="0"/>
            </a:endParaRPr>
          </a:p>
          <a:p>
            <a:pPr algn="just">
              <a:lnSpc>
                <a:spcPct val="150000"/>
              </a:lnSpc>
            </a:pPr>
            <a:endParaRPr lang="fr-FR" sz="1400" b="1" dirty="0" smtClean="0">
              <a:latin typeface="Times New Roman" pitchFamily="18" charset="0"/>
              <a:cs typeface="Times New Roman" pitchFamily="18" charset="0"/>
            </a:endParaRPr>
          </a:p>
          <a:p>
            <a:pPr algn="just">
              <a:lnSpc>
                <a:spcPct val="150000"/>
              </a:lnSpc>
            </a:pPr>
            <a:endParaRPr lang="fr-FR" sz="1400" b="1" dirty="0">
              <a:latin typeface="Times New Roman" pitchFamily="18" charset="0"/>
              <a:cs typeface="Times New Roman" pitchFamily="18" charset="0"/>
            </a:endParaRPr>
          </a:p>
          <a:p>
            <a:pPr algn="just">
              <a:lnSpc>
                <a:spcPct val="150000"/>
              </a:lnSpc>
            </a:pPr>
            <a:endParaRPr lang="fr-FR" sz="1400" b="1" dirty="0" smtClean="0">
              <a:latin typeface="Times New Roman" pitchFamily="18" charset="0"/>
              <a:cs typeface="Times New Roman" pitchFamily="18" charset="0"/>
            </a:endParaRPr>
          </a:p>
          <a:p>
            <a:pPr algn="just">
              <a:lnSpc>
                <a:spcPct val="150000"/>
              </a:lnSpc>
            </a:pPr>
            <a:endParaRPr lang="fr-FR" sz="1400" b="1" dirty="0">
              <a:latin typeface="Times New Roman" pitchFamily="18" charset="0"/>
              <a:cs typeface="Times New Roman" pitchFamily="18" charset="0"/>
            </a:endParaRPr>
          </a:p>
          <a:p>
            <a:pPr algn="just">
              <a:lnSpc>
                <a:spcPct val="150000"/>
              </a:lnSpc>
            </a:pPr>
            <a:endParaRPr lang="fr-FR" sz="1400" b="1" dirty="0" smtClean="0">
              <a:latin typeface="Times New Roman" pitchFamily="18" charset="0"/>
              <a:cs typeface="Times New Roman" pitchFamily="18" charset="0"/>
            </a:endParaRPr>
          </a:p>
          <a:p>
            <a:pPr algn="just">
              <a:lnSpc>
                <a:spcPct val="150000"/>
              </a:lnSpc>
            </a:pPr>
            <a:endParaRPr lang="fr-FR" sz="1400" b="1" dirty="0">
              <a:latin typeface="Times New Roman" pitchFamily="18" charset="0"/>
              <a:cs typeface="Times New Roman" pitchFamily="18" charset="0"/>
            </a:endParaRPr>
          </a:p>
          <a:p>
            <a:pPr algn="just">
              <a:lnSpc>
                <a:spcPct val="150000"/>
              </a:lnSpc>
            </a:pPr>
            <a:r>
              <a:rPr lang="fr-FR" sz="1400" b="1" dirty="0" smtClean="0">
                <a:latin typeface="Times New Roman" pitchFamily="18" charset="0"/>
                <a:cs typeface="Times New Roman" pitchFamily="18" charset="0"/>
              </a:rPr>
              <a:t>Composantes </a:t>
            </a:r>
            <a:r>
              <a:rPr lang="fr-FR" sz="1400" b="1" dirty="0">
                <a:latin typeface="Times New Roman" pitchFamily="18" charset="0"/>
                <a:cs typeface="Times New Roman" pitchFamily="18" charset="0"/>
              </a:rPr>
              <a:t>normales de la forces gravitationnelles appliquées sur une particule en fonction de sa position </a:t>
            </a:r>
            <a:r>
              <a:rPr lang="fr-FR" sz="1400" b="1" dirty="0" err="1">
                <a:latin typeface="Times New Roman" pitchFamily="18" charset="0"/>
                <a:cs typeface="Times New Roman" pitchFamily="18" charset="0"/>
              </a:rPr>
              <a:t>angulairedans</a:t>
            </a:r>
            <a:r>
              <a:rPr lang="fr-FR" sz="1400" b="1" dirty="0">
                <a:latin typeface="Times New Roman" pitchFamily="18" charset="0"/>
                <a:cs typeface="Times New Roman" pitchFamily="18" charset="0"/>
              </a:rPr>
              <a:t> la section circulaire du tapis </a:t>
            </a:r>
            <a:r>
              <a:rPr lang="fr-FR" sz="1400" b="1" dirty="0" smtClean="0">
                <a:latin typeface="Times New Roman" pitchFamily="18" charset="0"/>
                <a:cs typeface="Times New Roman" pitchFamily="18" charset="0"/>
              </a:rPr>
              <a:t>convoyeur</a:t>
            </a:r>
          </a:p>
          <a:p>
            <a:pPr algn="just">
              <a:lnSpc>
                <a:spcPct val="150000"/>
              </a:lnSpc>
            </a:pPr>
            <a:endParaRPr lang="fr-FR" sz="1400" b="1" dirty="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p:txBody>
      </p:sp>
      <p:sp>
        <p:nvSpPr>
          <p:cNvPr id="14" name="Rectangle à coins arrondis 7"/>
          <p:cNvSpPr/>
          <p:nvPr/>
        </p:nvSpPr>
        <p:spPr>
          <a:xfrm>
            <a:off x="7336358" y="4163611"/>
            <a:ext cx="4139721" cy="261517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sz="1400" b="1" dirty="0" smtClean="0">
              <a:latin typeface="Times New Roman" pitchFamily="18" charset="0"/>
              <a:cs typeface="Times New Roman" pitchFamily="18" charset="0"/>
            </a:endParaRPr>
          </a:p>
          <a:p>
            <a:pPr algn="just">
              <a:lnSpc>
                <a:spcPct val="150000"/>
              </a:lnSpc>
            </a:pPr>
            <a:endParaRPr lang="fr-FR" sz="1400" b="1" dirty="0">
              <a:latin typeface="Times New Roman" pitchFamily="18" charset="0"/>
              <a:cs typeface="Times New Roman" pitchFamily="18" charset="0"/>
            </a:endParaRPr>
          </a:p>
          <a:p>
            <a:pPr algn="just">
              <a:lnSpc>
                <a:spcPct val="150000"/>
              </a:lnSpc>
            </a:pPr>
            <a:endParaRPr lang="fr-FR" sz="1400" b="1" dirty="0" smtClean="0">
              <a:latin typeface="Times New Roman" pitchFamily="18" charset="0"/>
              <a:cs typeface="Times New Roman" pitchFamily="18" charset="0"/>
            </a:endParaRPr>
          </a:p>
          <a:p>
            <a:pPr algn="just">
              <a:lnSpc>
                <a:spcPct val="150000"/>
              </a:lnSpc>
            </a:pPr>
            <a:endParaRPr lang="fr-FR" sz="1400" b="1" dirty="0">
              <a:latin typeface="Times New Roman" pitchFamily="18" charset="0"/>
              <a:cs typeface="Times New Roman" pitchFamily="18" charset="0"/>
            </a:endParaRPr>
          </a:p>
          <a:p>
            <a:pPr algn="just">
              <a:lnSpc>
                <a:spcPct val="150000"/>
              </a:lnSpc>
            </a:pPr>
            <a:r>
              <a:rPr lang="fr-FR" sz="1400" b="1" dirty="0" smtClean="0">
                <a:latin typeface="Times New Roman" pitchFamily="18" charset="0"/>
                <a:cs typeface="Times New Roman" pitchFamily="18" charset="0"/>
              </a:rPr>
              <a:t>Composantes </a:t>
            </a:r>
            <a:r>
              <a:rPr lang="fr-FR" sz="1400" b="1" dirty="0">
                <a:latin typeface="Times New Roman" pitchFamily="18" charset="0"/>
                <a:cs typeface="Times New Roman" pitchFamily="18" charset="0"/>
              </a:rPr>
              <a:t>normales de la forces </a:t>
            </a:r>
            <a:r>
              <a:rPr lang="fr-FR" sz="1400" b="1" dirty="0" err="1">
                <a:latin typeface="Times New Roman" pitchFamily="18" charset="0"/>
                <a:cs typeface="Times New Roman" pitchFamily="18" charset="0"/>
              </a:rPr>
              <a:t>electrostatiques</a:t>
            </a:r>
            <a:r>
              <a:rPr lang="fr-FR" sz="1400" b="1" dirty="0">
                <a:latin typeface="Times New Roman" pitchFamily="18" charset="0"/>
                <a:cs typeface="Times New Roman" pitchFamily="18" charset="0"/>
              </a:rPr>
              <a:t> appliquées sur une particule en fonction de sa position </a:t>
            </a:r>
            <a:r>
              <a:rPr lang="fr-FR" sz="1400" b="1" dirty="0" err="1">
                <a:latin typeface="Times New Roman" pitchFamily="18" charset="0"/>
                <a:cs typeface="Times New Roman" pitchFamily="18" charset="0"/>
              </a:rPr>
              <a:t>angulairedans</a:t>
            </a:r>
            <a:r>
              <a:rPr lang="fr-FR" sz="1400" b="1" dirty="0">
                <a:latin typeface="Times New Roman" pitchFamily="18" charset="0"/>
                <a:cs typeface="Times New Roman" pitchFamily="18" charset="0"/>
              </a:rPr>
              <a:t> la section circulaire du tapis convoyeur</a:t>
            </a:r>
          </a:p>
        </p:txBody>
      </p:sp>
      <p:pic>
        <p:nvPicPr>
          <p:cNvPr id="3" name="Picture 2"/>
          <p:cNvPicPr>
            <a:picLocks noChangeAspect="1"/>
          </p:cNvPicPr>
          <p:nvPr/>
        </p:nvPicPr>
        <p:blipFill>
          <a:blip r:embed="rId2"/>
          <a:stretch>
            <a:fillRect/>
          </a:stretch>
        </p:blipFill>
        <p:spPr>
          <a:xfrm>
            <a:off x="2739550" y="918988"/>
            <a:ext cx="3698720" cy="1959517"/>
          </a:xfrm>
          <a:prstGeom prst="rect">
            <a:avLst/>
          </a:prstGeom>
        </p:spPr>
      </p:pic>
      <p:pic>
        <p:nvPicPr>
          <p:cNvPr id="4" name="Picture 3"/>
          <p:cNvPicPr>
            <a:picLocks noChangeAspect="1"/>
          </p:cNvPicPr>
          <p:nvPr/>
        </p:nvPicPr>
        <p:blipFill>
          <a:blip r:embed="rId3"/>
          <a:stretch>
            <a:fillRect/>
          </a:stretch>
        </p:blipFill>
        <p:spPr>
          <a:xfrm>
            <a:off x="7715655" y="1053060"/>
            <a:ext cx="3312368" cy="1599477"/>
          </a:xfrm>
          <a:prstGeom prst="rect">
            <a:avLst/>
          </a:prstGeom>
        </p:spPr>
      </p:pic>
      <p:sp>
        <p:nvSpPr>
          <p:cNvPr id="5" name="Text Box 2"/>
          <p:cNvSpPr txBox="1">
            <a:spLocks noChangeArrowheads="1"/>
          </p:cNvSpPr>
          <p:nvPr/>
        </p:nvSpPr>
        <p:spPr bwMode="auto">
          <a:xfrm>
            <a:off x="9768408" y="1624198"/>
            <a:ext cx="7127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sz="1000" b="0" i="1" u="none" strike="noStrike" cap="none" normalizeH="0" baseline="0" noProof="1" smtClean="0">
                <a:ln>
                  <a:noFill/>
                </a:ln>
                <a:solidFill>
                  <a:schemeClr val="tx1"/>
                </a:solidFill>
                <a:effectLst/>
                <a:latin typeface="Times New Roman" panose="02020603050405020304" pitchFamily="18" charset="0"/>
              </a:rPr>
              <a:t>m</a:t>
            </a:r>
            <a:r>
              <a:rPr kumimoji="0" lang="en-US" sz="1000" b="0" i="1" u="none" strike="noStrike" cap="none" normalizeH="0" baseline="-25000" noProof="1" smtClean="0">
                <a:ln>
                  <a:noFill/>
                </a:ln>
                <a:solidFill>
                  <a:schemeClr val="tx1"/>
                </a:solidFill>
                <a:effectLst/>
                <a:latin typeface="Times New Roman" panose="02020603050405020304" pitchFamily="18" charset="0"/>
              </a:rPr>
              <a:t>p</a:t>
            </a:r>
            <a:r>
              <a:rPr kumimoji="0" lang="en-US" sz="1000" b="0" i="1" u="none" strike="noStrike" cap="none" normalizeH="0" baseline="0" noProof="1" smtClean="0">
                <a:ln>
                  <a:noFill/>
                </a:ln>
                <a:solidFill>
                  <a:schemeClr val="tx1"/>
                </a:solidFill>
                <a:effectLst/>
                <a:latin typeface="Times New Roman" panose="02020603050405020304" pitchFamily="18" charset="0"/>
              </a:rPr>
              <a:t>=0.1g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15" name="Picture 14"/>
          <p:cNvPicPr>
            <a:picLocks noChangeAspect="1"/>
          </p:cNvPicPr>
          <p:nvPr/>
        </p:nvPicPr>
        <p:blipFill>
          <a:blip r:embed="rId4"/>
          <a:stretch>
            <a:fillRect/>
          </a:stretch>
        </p:blipFill>
        <p:spPr>
          <a:xfrm>
            <a:off x="7176120" y="1710384"/>
            <a:ext cx="5762156" cy="295185"/>
          </a:xfrm>
          <a:prstGeom prst="rect">
            <a:avLst/>
          </a:prstGeom>
        </p:spPr>
      </p:pic>
      <p:pic>
        <p:nvPicPr>
          <p:cNvPr id="16" name="Picture 15"/>
          <p:cNvPicPr>
            <a:picLocks noChangeAspect="1"/>
          </p:cNvPicPr>
          <p:nvPr/>
        </p:nvPicPr>
        <p:blipFill>
          <a:blip r:embed="rId5"/>
          <a:stretch>
            <a:fillRect/>
          </a:stretch>
        </p:blipFill>
        <p:spPr>
          <a:xfrm>
            <a:off x="7471462" y="1925706"/>
            <a:ext cx="5762156" cy="295185"/>
          </a:xfrm>
          <a:prstGeom prst="rect">
            <a:avLst/>
          </a:prstGeom>
        </p:spPr>
      </p:pic>
      <p:pic>
        <p:nvPicPr>
          <p:cNvPr id="17" name="Picture 16"/>
          <p:cNvPicPr>
            <a:picLocks noChangeAspect="1"/>
          </p:cNvPicPr>
          <p:nvPr/>
        </p:nvPicPr>
        <p:blipFill>
          <a:blip r:embed="rId6"/>
          <a:stretch>
            <a:fillRect/>
          </a:stretch>
        </p:blipFill>
        <p:spPr>
          <a:xfrm>
            <a:off x="8130237" y="2014884"/>
            <a:ext cx="5762156" cy="295185"/>
          </a:xfrm>
          <a:prstGeom prst="rect">
            <a:avLst/>
          </a:prstGeom>
        </p:spPr>
      </p:pic>
      <p:pic>
        <p:nvPicPr>
          <p:cNvPr id="18" name="Picture 17"/>
          <p:cNvPicPr>
            <a:picLocks noChangeAspect="1"/>
          </p:cNvPicPr>
          <p:nvPr/>
        </p:nvPicPr>
        <p:blipFill>
          <a:blip r:embed="rId7"/>
          <a:stretch>
            <a:fillRect/>
          </a:stretch>
        </p:blipFill>
        <p:spPr>
          <a:xfrm>
            <a:off x="5546371" y="1910059"/>
            <a:ext cx="5762156" cy="295185"/>
          </a:xfrm>
          <a:prstGeom prst="rect">
            <a:avLst/>
          </a:prstGeom>
        </p:spPr>
      </p:pic>
      <p:pic>
        <p:nvPicPr>
          <p:cNvPr id="19" name="Picture 18"/>
          <p:cNvPicPr>
            <a:picLocks noChangeAspect="1"/>
          </p:cNvPicPr>
          <p:nvPr/>
        </p:nvPicPr>
        <p:blipFill>
          <a:blip r:embed="rId8"/>
          <a:stretch>
            <a:fillRect/>
          </a:stretch>
        </p:blipFill>
        <p:spPr>
          <a:xfrm>
            <a:off x="7471462" y="1357938"/>
            <a:ext cx="5762156" cy="295185"/>
          </a:xfrm>
          <a:prstGeom prst="rect">
            <a:avLst/>
          </a:prstGeom>
        </p:spPr>
      </p:pic>
      <p:pic>
        <p:nvPicPr>
          <p:cNvPr id="20" name="Picture 19"/>
          <p:cNvPicPr>
            <a:picLocks noChangeAspect="1"/>
          </p:cNvPicPr>
          <p:nvPr/>
        </p:nvPicPr>
        <p:blipFill>
          <a:blip r:embed="rId9"/>
          <a:stretch>
            <a:fillRect/>
          </a:stretch>
        </p:blipFill>
        <p:spPr>
          <a:xfrm>
            <a:off x="7374315" y="4252862"/>
            <a:ext cx="3816424" cy="1406906"/>
          </a:xfrm>
          <a:prstGeom prst="rect">
            <a:avLst/>
          </a:prstGeom>
        </p:spPr>
      </p:pic>
      <p:sp>
        <p:nvSpPr>
          <p:cNvPr id="23" name="Rectangle à coins arrondis 7"/>
          <p:cNvSpPr/>
          <p:nvPr/>
        </p:nvSpPr>
        <p:spPr>
          <a:xfrm>
            <a:off x="2525689" y="4095234"/>
            <a:ext cx="4217155" cy="26835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fr-FR" sz="1400" b="1" dirty="0" smtClean="0">
                <a:latin typeface="Times New Roman" pitchFamily="18" charset="0"/>
                <a:cs typeface="Times New Roman" pitchFamily="18" charset="0"/>
              </a:rPr>
              <a:t> </a:t>
            </a:r>
          </a:p>
          <a:p>
            <a:pPr algn="just">
              <a:lnSpc>
                <a:spcPct val="150000"/>
              </a:lnSpc>
            </a:pPr>
            <a:endParaRPr lang="fr-FR" sz="1400" b="1" dirty="0">
              <a:latin typeface="Times New Roman" pitchFamily="18" charset="0"/>
              <a:cs typeface="Times New Roman" pitchFamily="18" charset="0"/>
            </a:endParaRPr>
          </a:p>
          <a:p>
            <a:pPr algn="just">
              <a:lnSpc>
                <a:spcPct val="150000"/>
              </a:lnSpc>
            </a:pPr>
            <a:endParaRPr lang="fr-FR" sz="1400" b="1" dirty="0" smtClean="0">
              <a:latin typeface="Times New Roman" pitchFamily="18" charset="0"/>
              <a:cs typeface="Times New Roman" pitchFamily="18" charset="0"/>
            </a:endParaRPr>
          </a:p>
          <a:p>
            <a:pPr algn="just">
              <a:lnSpc>
                <a:spcPct val="150000"/>
              </a:lnSpc>
            </a:pPr>
            <a:endParaRPr lang="fr-FR" sz="1400" b="1" dirty="0">
              <a:latin typeface="Times New Roman" pitchFamily="18" charset="0"/>
              <a:cs typeface="Times New Roman" pitchFamily="18" charset="0"/>
            </a:endParaRPr>
          </a:p>
          <a:p>
            <a:pPr algn="just">
              <a:lnSpc>
                <a:spcPct val="150000"/>
              </a:lnSpc>
            </a:pPr>
            <a:endParaRPr lang="fr-FR" sz="1400" b="1" dirty="0" smtClean="0">
              <a:latin typeface="Times New Roman" pitchFamily="18" charset="0"/>
              <a:cs typeface="Times New Roman" pitchFamily="18" charset="0"/>
            </a:endParaRPr>
          </a:p>
          <a:p>
            <a:pPr algn="just">
              <a:lnSpc>
                <a:spcPct val="150000"/>
              </a:lnSpc>
            </a:pPr>
            <a:r>
              <a:rPr lang="fr-FR" sz="1400" b="1" dirty="0" smtClean="0">
                <a:latin typeface="Times New Roman" pitchFamily="18" charset="0"/>
                <a:cs typeface="Times New Roman" pitchFamily="18" charset="0"/>
              </a:rPr>
              <a:t>(</a:t>
            </a:r>
            <a:r>
              <a:rPr lang="fr-FR" sz="1400" b="1" dirty="0">
                <a:latin typeface="Times New Roman" pitchFamily="18" charset="0"/>
                <a:cs typeface="Times New Roman" pitchFamily="18" charset="0"/>
              </a:rPr>
              <a:t>a) : Forces normales appliquées a une particule dans la section circulaire du tapis ; (b) : la somme des forces normale (</a:t>
            </a:r>
            <a:r>
              <a:rPr lang="fr-FR" sz="1400" b="1" dirty="0" err="1">
                <a:latin typeface="Times New Roman" pitchFamily="18" charset="0"/>
                <a:cs typeface="Times New Roman" pitchFamily="18" charset="0"/>
              </a:rPr>
              <a:t>mp</a:t>
            </a:r>
            <a:r>
              <a:rPr lang="fr-FR" sz="1400" b="1" dirty="0">
                <a:latin typeface="Times New Roman" pitchFamily="18" charset="0"/>
                <a:cs typeface="Times New Roman" pitchFamily="18" charset="0"/>
              </a:rPr>
              <a:t>=0.1g ;w=4pi rad/sec ;Q=1nC</a:t>
            </a:r>
          </a:p>
        </p:txBody>
      </p:sp>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29327" y="4147659"/>
            <a:ext cx="3609877" cy="1713124"/>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952540524"/>
              </p:ext>
            </p:extLst>
          </p:nvPr>
        </p:nvGraphicFramePr>
        <p:xfrm>
          <a:off x="1429179" y="1050386"/>
          <a:ext cx="764259" cy="448056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P</a:t>
                      </a:r>
                    </a:p>
                    <a:p>
                      <a:r>
                        <a:rPr lang="fr-FR" dirty="0" smtClean="0"/>
                        <a:t>A</a:t>
                      </a:r>
                    </a:p>
                    <a:p>
                      <a:r>
                        <a:rPr lang="fr-FR" dirty="0" smtClean="0"/>
                        <a:t>R</a:t>
                      </a:r>
                    </a:p>
                    <a:p>
                      <a:r>
                        <a:rPr lang="fr-FR" dirty="0" smtClean="0"/>
                        <a:t>T</a:t>
                      </a:r>
                    </a:p>
                    <a:p>
                      <a:r>
                        <a:rPr lang="fr-FR" dirty="0" smtClean="0"/>
                        <a:t>I</a:t>
                      </a:r>
                    </a:p>
                    <a:p>
                      <a:r>
                        <a:rPr lang="fr-FR" dirty="0" smtClean="0"/>
                        <a:t>E</a:t>
                      </a:r>
                    </a:p>
                    <a:p>
                      <a:r>
                        <a:rPr lang="fr-FR" dirty="0" smtClean="0"/>
                        <a:t>P</a:t>
                      </a:r>
                    </a:p>
                    <a:p>
                      <a:r>
                        <a:rPr lang="fr-FR" dirty="0" smtClean="0"/>
                        <a:t>R</a:t>
                      </a:r>
                    </a:p>
                    <a:p>
                      <a:r>
                        <a:rPr lang="fr-FR" dirty="0" smtClean="0"/>
                        <a:t>A</a:t>
                      </a:r>
                    </a:p>
                    <a:p>
                      <a:r>
                        <a:rPr lang="fr-FR" dirty="0" smtClean="0"/>
                        <a:t>T</a:t>
                      </a:r>
                    </a:p>
                    <a:p>
                      <a:r>
                        <a:rPr lang="fr-FR" dirty="0" smtClean="0"/>
                        <a:t>I</a:t>
                      </a:r>
                    </a:p>
                    <a:p>
                      <a:r>
                        <a:rPr lang="fr-FR" dirty="0" smtClean="0"/>
                        <a:t>Q</a:t>
                      </a:r>
                    </a:p>
                    <a:p>
                      <a:r>
                        <a:rPr lang="fr-FR" dirty="0" smtClean="0"/>
                        <a:t>U</a:t>
                      </a:r>
                    </a:p>
                    <a:p>
                      <a:r>
                        <a:rPr lang="fr-FR" dirty="0" smtClean="0"/>
                        <a:t>E</a:t>
                      </a:r>
                      <a:endParaRPr lang="en-US" dirty="0" smtClean="0"/>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55"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ppt_w*0.70"/>
                                          </p:val>
                                        </p:tav>
                                        <p:tav tm="100000">
                                          <p:val>
                                            <p:strVal val="#ppt_w"/>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animEffect transition="in" filter="fade">
                                      <p:cBhvr>
                                        <p:cTn id="17" dur="500"/>
                                        <p:tgtEl>
                                          <p:spTgt spid="12"/>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ppt_w*0.70"/>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animEffect transition="in" filter="fade">
                                      <p:cBhvr>
                                        <p:cTn id="22" dur="500"/>
                                        <p:tgtEl>
                                          <p:spTgt spid="13"/>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strVal val="#ppt_w*0.70"/>
                                          </p:val>
                                        </p:tav>
                                        <p:tav tm="100000">
                                          <p:val>
                                            <p:strVal val="#ppt_w"/>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animEffect transition="in" filter="fade">
                                      <p:cBhvr>
                                        <p:cTn id="27" dur="500"/>
                                        <p:tgtEl>
                                          <p:spTgt spid="14"/>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strVal val="#ppt_w*0.70"/>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13" grpId="0" animBg="1"/>
      <p:bldP spid="14"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044B98A-230F-4079-B9A3-A7CB510926E8}" type="slidenum">
              <a:rPr lang="fr-FR" smtClean="0"/>
              <a:pPr/>
              <a:t>3</a:t>
            </a:fld>
            <a:endParaRPr lang="fr-FR" dirty="0"/>
          </a:p>
        </p:txBody>
      </p:sp>
      <p:sp>
        <p:nvSpPr>
          <p:cNvPr id="6" name="ZoneTexte 5"/>
          <p:cNvSpPr txBox="1"/>
          <p:nvPr/>
        </p:nvSpPr>
        <p:spPr>
          <a:xfrm>
            <a:off x="4524364" y="571480"/>
            <a:ext cx="2928958" cy="1046440"/>
          </a:xfrm>
          <a:prstGeom prst="rect">
            <a:avLst/>
          </a:prstGeom>
          <a:noFill/>
        </p:spPr>
        <p:txBody>
          <a:bodyPr wrap="square" rtlCol="0">
            <a:spAutoFit/>
          </a:bodyPr>
          <a:lstStyle/>
          <a:p>
            <a:endParaRPr lang="fr-FR" sz="2000" b="1" dirty="0">
              <a:latin typeface="Times New Roman" pitchFamily="18" charset="0"/>
              <a:cs typeface="Times New Roman" pitchFamily="18" charset="0"/>
            </a:endParaRPr>
          </a:p>
          <a:p>
            <a:r>
              <a:rPr lang="fr-FR" sz="2000" b="1" dirty="0" smtClean="0">
                <a:latin typeface="Times New Roman" pitchFamily="18" charset="0"/>
                <a:cs typeface="Times New Roman" pitchFamily="18" charset="0"/>
              </a:rPr>
              <a:t>Plan de Travail</a:t>
            </a:r>
            <a:endParaRPr lang="fr-FR" sz="2000" dirty="0">
              <a:latin typeface="Times New Roman" pitchFamily="18" charset="0"/>
              <a:cs typeface="Times New Roman" pitchFamily="18" charset="0"/>
            </a:endParaRPr>
          </a:p>
          <a:p>
            <a:endParaRPr lang="fr-FR" sz="2200" dirty="0"/>
          </a:p>
        </p:txBody>
      </p:sp>
      <p:sp>
        <p:nvSpPr>
          <p:cNvPr id="7" name="ZoneTexte 6"/>
          <p:cNvSpPr txBox="1"/>
          <p:nvPr/>
        </p:nvSpPr>
        <p:spPr>
          <a:xfrm>
            <a:off x="2952728" y="2214554"/>
            <a:ext cx="4071966" cy="400110"/>
          </a:xfrm>
          <a:prstGeom prst="rect">
            <a:avLst/>
          </a:prstGeom>
          <a:noFill/>
        </p:spPr>
        <p:txBody>
          <a:bodyPr wrap="square" rtlCol="0">
            <a:spAutoFit/>
          </a:bodyPr>
          <a:lstStyle/>
          <a:p>
            <a:pPr>
              <a:buFont typeface="Wingdings" pitchFamily="2" charset="2"/>
              <a:buChar char="Ø"/>
            </a:pPr>
            <a:r>
              <a:rPr lang="fr-FR" sz="2000" b="1" dirty="0"/>
              <a:t>  </a:t>
            </a:r>
            <a:r>
              <a:rPr lang="fr-FR" sz="2000" b="1" dirty="0" smtClean="0">
                <a:latin typeface="Times New Roman" pitchFamily="18" charset="0"/>
                <a:cs typeface="Times New Roman" pitchFamily="18" charset="0"/>
              </a:rPr>
              <a:t> séparateur électrostatique</a:t>
            </a:r>
            <a:endParaRPr lang="fr-FR" sz="2000" b="1" dirty="0">
              <a:latin typeface="Times New Roman" pitchFamily="18" charset="0"/>
              <a:cs typeface="Times New Roman" pitchFamily="18" charset="0"/>
            </a:endParaRPr>
          </a:p>
        </p:txBody>
      </p:sp>
      <p:sp>
        <p:nvSpPr>
          <p:cNvPr id="12" name="ZoneTexte 11"/>
          <p:cNvSpPr txBox="1"/>
          <p:nvPr/>
        </p:nvSpPr>
        <p:spPr>
          <a:xfrm>
            <a:off x="2952728" y="1617920"/>
            <a:ext cx="4071966" cy="400110"/>
          </a:xfrm>
          <a:prstGeom prst="rect">
            <a:avLst/>
          </a:prstGeom>
          <a:noFill/>
        </p:spPr>
        <p:txBody>
          <a:bodyPr wrap="square" rtlCol="0">
            <a:spAutoFit/>
          </a:bodyPr>
          <a:lstStyle/>
          <a:p>
            <a:pPr>
              <a:buFont typeface="Wingdings" pitchFamily="2" charset="2"/>
              <a:buChar char="Ø"/>
            </a:pPr>
            <a:r>
              <a:rPr lang="fr-FR" sz="2000" b="1" dirty="0"/>
              <a:t>  </a:t>
            </a:r>
            <a:r>
              <a:rPr lang="fr-FR" sz="2000" b="1" dirty="0" smtClean="0">
                <a:latin typeface="Times New Roman" pitchFamily="18" charset="0"/>
                <a:cs typeface="Times New Roman" pitchFamily="18" charset="0"/>
              </a:rPr>
              <a:t>état d`art</a:t>
            </a:r>
            <a:endParaRPr lang="fr-FR" sz="2000" b="1" dirty="0">
              <a:latin typeface="Times New Roman" pitchFamily="18" charset="0"/>
              <a:cs typeface="Times New Roman" pitchFamily="18" charset="0"/>
            </a:endParaRPr>
          </a:p>
        </p:txBody>
      </p:sp>
      <p:sp>
        <p:nvSpPr>
          <p:cNvPr id="15" name="ZoneTexte 14"/>
          <p:cNvSpPr txBox="1"/>
          <p:nvPr/>
        </p:nvSpPr>
        <p:spPr>
          <a:xfrm>
            <a:off x="2952728" y="2786058"/>
            <a:ext cx="4643470" cy="400110"/>
          </a:xfrm>
          <a:prstGeom prst="rect">
            <a:avLst/>
          </a:prstGeom>
          <a:noFill/>
        </p:spPr>
        <p:txBody>
          <a:bodyPr wrap="square" rtlCol="0">
            <a:spAutoFit/>
          </a:bodyPr>
          <a:lstStyle/>
          <a:p>
            <a:pPr>
              <a:buFont typeface="Wingdings" pitchFamily="2" charset="2"/>
              <a:buChar char="Ø"/>
            </a:pPr>
            <a:r>
              <a:rPr lang="fr-FR" sz="2000" b="1" dirty="0">
                <a:latin typeface="Times New Roman" pitchFamily="18" charset="0"/>
                <a:cs typeface="Times New Roman" pitchFamily="18" charset="0"/>
              </a:rPr>
              <a:t>  </a:t>
            </a:r>
            <a:r>
              <a:rPr lang="fr-FR" sz="2000" b="1" dirty="0" smtClean="0">
                <a:latin typeface="Times New Roman" pitchFamily="18" charset="0"/>
                <a:cs typeface="Times New Roman" pitchFamily="18" charset="0"/>
              </a:rPr>
              <a:t>les </a:t>
            </a:r>
            <a:r>
              <a:rPr lang="fr-FR" sz="2000" b="1" dirty="0" err="1" smtClean="0">
                <a:latin typeface="Times New Roman" pitchFamily="18" charset="0"/>
                <a:cs typeface="Times New Roman" pitchFamily="18" charset="0"/>
              </a:rPr>
              <a:t>techniquesde</a:t>
            </a:r>
            <a:r>
              <a:rPr lang="fr-FR" sz="2000" b="1" dirty="0" smtClean="0">
                <a:latin typeface="Times New Roman" pitchFamily="18" charset="0"/>
                <a:cs typeface="Times New Roman" pitchFamily="18" charset="0"/>
              </a:rPr>
              <a:t> </a:t>
            </a:r>
            <a:r>
              <a:rPr lang="fr-FR" sz="2000" b="1" dirty="0" err="1" smtClean="0">
                <a:latin typeface="Times New Roman" pitchFamily="18" charset="0"/>
                <a:cs typeface="Times New Roman" pitchFamily="18" charset="0"/>
              </a:rPr>
              <a:t>chargment</a:t>
            </a:r>
            <a:r>
              <a:rPr lang="fr-FR" sz="2000" b="1" dirty="0" smtClean="0">
                <a:latin typeface="Times New Roman" pitchFamily="18" charset="0"/>
                <a:cs typeface="Times New Roman" pitchFamily="18" charset="0"/>
              </a:rPr>
              <a:t> </a:t>
            </a:r>
            <a:endParaRPr lang="fr-FR" sz="2000" b="1" dirty="0">
              <a:latin typeface="Times New Roman" pitchFamily="18" charset="0"/>
              <a:cs typeface="Times New Roman" pitchFamily="18" charset="0"/>
            </a:endParaRPr>
          </a:p>
        </p:txBody>
      </p:sp>
      <p:sp>
        <p:nvSpPr>
          <p:cNvPr id="13" name="ZoneTexte 12"/>
          <p:cNvSpPr txBox="1"/>
          <p:nvPr/>
        </p:nvSpPr>
        <p:spPr>
          <a:xfrm>
            <a:off x="2952728" y="3357562"/>
            <a:ext cx="4643470" cy="707886"/>
          </a:xfrm>
          <a:prstGeom prst="rect">
            <a:avLst/>
          </a:prstGeom>
          <a:noFill/>
        </p:spPr>
        <p:txBody>
          <a:bodyPr wrap="square" rtlCol="0">
            <a:spAutoFit/>
          </a:bodyPr>
          <a:lstStyle/>
          <a:p>
            <a:pPr>
              <a:buFont typeface="Wingdings" pitchFamily="2" charset="2"/>
              <a:buChar char="Ø"/>
            </a:pPr>
            <a:r>
              <a:rPr lang="fr-FR" sz="2000" b="1" dirty="0" smtClean="0"/>
              <a:t>  </a:t>
            </a:r>
            <a:r>
              <a:rPr lang="fr-FR" sz="2000" b="1" dirty="0" smtClean="0">
                <a:latin typeface="Times New Roman" pitchFamily="18" charset="0"/>
                <a:cs typeface="Times New Roman" pitchFamily="18" charset="0"/>
              </a:rPr>
              <a:t>Forces </a:t>
            </a:r>
            <a:r>
              <a:rPr lang="fr-FR" sz="2000" b="1" dirty="0" err="1" smtClean="0">
                <a:latin typeface="Times New Roman" pitchFamily="18" charset="0"/>
                <a:cs typeface="Times New Roman" pitchFamily="18" charset="0"/>
              </a:rPr>
              <a:t>aèrodynamiques</a:t>
            </a:r>
            <a:r>
              <a:rPr lang="fr-FR" sz="2000" b="1" dirty="0" smtClean="0">
                <a:latin typeface="Times New Roman" pitchFamily="18" charset="0"/>
                <a:cs typeface="Times New Roman" pitchFamily="18" charset="0"/>
              </a:rPr>
              <a:t> et électrostatiques</a:t>
            </a:r>
            <a:endParaRPr lang="fr-FR" sz="2000" b="1" dirty="0">
              <a:latin typeface="Times New Roman" pitchFamily="18" charset="0"/>
              <a:cs typeface="Times New Roman" pitchFamily="18" charset="0"/>
            </a:endParaRPr>
          </a:p>
        </p:txBody>
      </p:sp>
      <p:sp>
        <p:nvSpPr>
          <p:cNvPr id="20" name="ZoneTexte 19"/>
          <p:cNvSpPr txBox="1"/>
          <p:nvPr/>
        </p:nvSpPr>
        <p:spPr>
          <a:xfrm>
            <a:off x="2952728" y="3929066"/>
            <a:ext cx="4071966" cy="400110"/>
          </a:xfrm>
          <a:prstGeom prst="rect">
            <a:avLst/>
          </a:prstGeom>
          <a:noFill/>
        </p:spPr>
        <p:txBody>
          <a:bodyPr wrap="square" rtlCol="0">
            <a:spAutoFit/>
          </a:bodyPr>
          <a:lstStyle/>
          <a:p>
            <a:pPr>
              <a:buFont typeface="Wingdings" pitchFamily="2" charset="2"/>
              <a:buChar char="Ø"/>
            </a:pPr>
            <a:r>
              <a:rPr lang="fr-FR" sz="2000" b="1" dirty="0" smtClean="0"/>
              <a:t>  </a:t>
            </a:r>
            <a:r>
              <a:rPr lang="fr-FR" sz="2000" b="1" dirty="0" smtClean="0">
                <a:latin typeface="Times New Roman" pitchFamily="18" charset="0"/>
                <a:cs typeface="Times New Roman" pitchFamily="18" charset="0"/>
              </a:rPr>
              <a:t>Partie pratique</a:t>
            </a:r>
            <a:r>
              <a:rPr lang="fr-FR" sz="2000" b="1" dirty="0" smtClean="0"/>
              <a:t> </a:t>
            </a:r>
            <a:endParaRPr lang="fr-FR" sz="2000" b="1" dirty="0"/>
          </a:p>
        </p:txBody>
      </p:sp>
      <p:sp>
        <p:nvSpPr>
          <p:cNvPr id="21" name="ZoneTexte 20"/>
          <p:cNvSpPr txBox="1"/>
          <p:nvPr/>
        </p:nvSpPr>
        <p:spPr>
          <a:xfrm>
            <a:off x="2952728" y="4429132"/>
            <a:ext cx="4071966" cy="400110"/>
          </a:xfrm>
          <a:prstGeom prst="rect">
            <a:avLst/>
          </a:prstGeom>
          <a:noFill/>
        </p:spPr>
        <p:txBody>
          <a:bodyPr wrap="square" rtlCol="0">
            <a:spAutoFit/>
          </a:bodyPr>
          <a:lstStyle/>
          <a:p>
            <a:pPr>
              <a:buFont typeface="Wingdings" pitchFamily="2" charset="2"/>
              <a:buChar char="Ø"/>
            </a:pPr>
            <a:r>
              <a:rPr lang="fr-FR" sz="2000" b="1" dirty="0"/>
              <a:t> </a:t>
            </a:r>
            <a:r>
              <a:rPr lang="fr-FR" sz="2000" b="1" dirty="0">
                <a:latin typeface="Times New Roman" pitchFamily="18" charset="0"/>
                <a:cs typeface="Times New Roman" pitchFamily="18" charset="0"/>
              </a:rPr>
              <a:t> Conclusion</a:t>
            </a:r>
          </a:p>
        </p:txBody>
      </p:sp>
      <p:sp>
        <p:nvSpPr>
          <p:cNvPr id="22" name="ZoneTexte 21"/>
          <p:cNvSpPr txBox="1"/>
          <p:nvPr/>
        </p:nvSpPr>
        <p:spPr>
          <a:xfrm>
            <a:off x="2952728" y="4929198"/>
            <a:ext cx="4071966" cy="400110"/>
          </a:xfrm>
          <a:prstGeom prst="rect">
            <a:avLst/>
          </a:prstGeom>
          <a:noFill/>
        </p:spPr>
        <p:txBody>
          <a:bodyPr wrap="square" rtlCol="0">
            <a:spAutoFit/>
          </a:bodyPr>
          <a:lstStyle/>
          <a:p>
            <a:pPr>
              <a:buFont typeface="Wingdings" pitchFamily="2" charset="2"/>
              <a:buChar char="Ø"/>
            </a:pPr>
            <a:r>
              <a:rPr lang="fr-FR" sz="2000" b="1" dirty="0"/>
              <a:t>  </a:t>
            </a:r>
            <a:r>
              <a:rPr lang="fr-FR" sz="2000" b="1" dirty="0">
                <a:latin typeface="Times New Roman" pitchFamily="18" charset="0"/>
                <a:cs typeface="Times New Roman" pitchFamily="18" charset="0"/>
              </a:rPr>
              <a:t>Perspectives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7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lide(fromLeft)">
                                      <p:cBhvr>
                                        <p:cTn id="13" dur="500"/>
                                        <p:tgtEl>
                                          <p:spTgt spid="12"/>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Left)">
                                      <p:cBhvr>
                                        <p:cTn id="17" dur="1000"/>
                                        <p:tgtEl>
                                          <p:spTgt spid="7"/>
                                        </p:tgtEl>
                                      </p:cBhvr>
                                    </p:animEffect>
                                  </p:childTnLst>
                                </p:cTn>
                              </p:par>
                            </p:childTnLst>
                          </p:cTn>
                        </p:par>
                        <p:par>
                          <p:cTn id="18" fill="hold">
                            <p:stCondLst>
                              <p:cond delay="2000"/>
                            </p:stCondLst>
                            <p:childTnLst>
                              <p:par>
                                <p:cTn id="19" presetID="1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lide(fromLeft)">
                                      <p:cBhvr>
                                        <p:cTn id="21" dur="1000"/>
                                        <p:tgtEl>
                                          <p:spTgt spid="15"/>
                                        </p:tgtEl>
                                      </p:cBhvr>
                                    </p:animEffect>
                                  </p:childTnLst>
                                </p:cTn>
                              </p:par>
                            </p:childTnLst>
                          </p:cTn>
                        </p:par>
                        <p:par>
                          <p:cTn id="22" fill="hold">
                            <p:stCondLst>
                              <p:cond delay="3000"/>
                            </p:stCondLst>
                            <p:childTnLst>
                              <p:par>
                                <p:cTn id="23" presetID="1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lide(fromLeft)">
                                      <p:cBhvr>
                                        <p:cTn id="25" dur="1000"/>
                                        <p:tgtEl>
                                          <p:spTgt spid="13"/>
                                        </p:tgtEl>
                                      </p:cBhvr>
                                    </p:animEffect>
                                  </p:childTnLst>
                                </p:cTn>
                              </p:par>
                            </p:childTnLst>
                          </p:cTn>
                        </p:par>
                        <p:par>
                          <p:cTn id="26" fill="hold">
                            <p:stCondLst>
                              <p:cond delay="4000"/>
                            </p:stCondLst>
                            <p:childTnLst>
                              <p:par>
                                <p:cTn id="27" presetID="1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slide(fromLeft)">
                                      <p:cBhvr>
                                        <p:cTn id="29" dur="1000"/>
                                        <p:tgtEl>
                                          <p:spTgt spid="20"/>
                                        </p:tgtEl>
                                      </p:cBhvr>
                                    </p:animEffect>
                                  </p:childTnLst>
                                </p:cTn>
                              </p:par>
                            </p:childTnLst>
                          </p:cTn>
                        </p:par>
                        <p:par>
                          <p:cTn id="30" fill="hold">
                            <p:stCondLst>
                              <p:cond delay="5000"/>
                            </p:stCondLst>
                            <p:childTnLst>
                              <p:par>
                                <p:cTn id="31" presetID="1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slide(fromLeft)">
                                      <p:cBhvr>
                                        <p:cTn id="33" dur="1000"/>
                                        <p:tgtEl>
                                          <p:spTgt spid="21"/>
                                        </p:tgtEl>
                                      </p:cBhvr>
                                    </p:animEffect>
                                  </p:childTnLst>
                                </p:cTn>
                              </p:par>
                            </p:childTnLst>
                          </p:cTn>
                        </p:par>
                        <p:par>
                          <p:cTn id="34" fill="hold">
                            <p:stCondLst>
                              <p:cond delay="6000"/>
                            </p:stCondLst>
                            <p:childTnLst>
                              <p:par>
                                <p:cTn id="35" presetID="12" presetClass="entr" presetSubtype="8"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slide(fromLeft)">
                                      <p:cBhvr>
                                        <p:cTn id="3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15" grpId="0"/>
      <p:bldP spid="13" grpId="0"/>
      <p:bldP spid="20"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044B98A-230F-4079-B9A3-A7CB510926E8}" type="slidenum">
              <a:rPr lang="fr-FR" smtClean="0"/>
              <a:pPr/>
              <a:t>30</a:t>
            </a:fld>
            <a:endParaRPr lang="fr-FR" dirty="0"/>
          </a:p>
        </p:txBody>
      </p:sp>
      <p:sp>
        <p:nvSpPr>
          <p:cNvPr id="6" name="Rectangle 5"/>
          <p:cNvSpPr/>
          <p:nvPr/>
        </p:nvSpPr>
        <p:spPr>
          <a:xfrm>
            <a:off x="7625116" y="214290"/>
            <a:ext cx="3042884" cy="369332"/>
          </a:xfrm>
          <a:prstGeom prst="rect">
            <a:avLst/>
          </a:prstGeom>
        </p:spPr>
        <p:txBody>
          <a:bodyPr wrap="square">
            <a:spAutoFit/>
          </a:bodyPr>
          <a:lstStyle/>
          <a:p>
            <a:pPr algn="r"/>
            <a:r>
              <a:rPr lang="fr-FR" b="1" i="1" dirty="0">
                <a:latin typeface="Times New Roman" pitchFamily="18" charset="0"/>
                <a:cs typeface="Times New Roman" pitchFamily="18" charset="0"/>
              </a:rPr>
              <a:t>Partie pratique </a:t>
            </a:r>
          </a:p>
        </p:txBody>
      </p:sp>
      <p:cxnSp>
        <p:nvCxnSpPr>
          <p:cNvPr id="7" name="Connecteur droit 6"/>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1738282" y="500042"/>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10" name="ZoneTexte 9"/>
          <p:cNvSpPr txBox="1"/>
          <p:nvPr/>
        </p:nvSpPr>
        <p:spPr>
          <a:xfrm>
            <a:off x="1751208" y="185273"/>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12" name="Rectangle à coins arrondis 7"/>
          <p:cNvSpPr/>
          <p:nvPr/>
        </p:nvSpPr>
        <p:spPr>
          <a:xfrm>
            <a:off x="2451807" y="1173553"/>
            <a:ext cx="5013770" cy="27976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smtClean="0">
              <a:solidFill>
                <a:schemeClr val="tx1"/>
              </a:solidFill>
              <a:latin typeface="Times New Roman" pitchFamily="18" charset="0"/>
              <a:cs typeface="Times New Roman" pitchFamily="18" charset="0"/>
            </a:endParaRPr>
          </a:p>
          <a:p>
            <a:pPr algn="just">
              <a:lnSpc>
                <a:spcPct val="150000"/>
              </a:lnSpc>
            </a:pPr>
            <a:r>
              <a:rPr lang="fr-FR" b="1" dirty="0" smtClean="0">
                <a:solidFill>
                  <a:schemeClr val="tx1"/>
                </a:solidFill>
                <a:latin typeface="Times New Roman" pitchFamily="18" charset="0"/>
                <a:cs typeface="Times New Roman" pitchFamily="18" charset="0"/>
              </a:rPr>
              <a:t>Photographie </a:t>
            </a:r>
            <a:r>
              <a:rPr lang="fr-FR" b="1" dirty="0">
                <a:solidFill>
                  <a:schemeClr val="tx1"/>
                </a:solidFill>
                <a:latin typeface="Times New Roman" pitchFamily="18" charset="0"/>
                <a:cs typeface="Times New Roman" pitchFamily="18" charset="0"/>
              </a:rPr>
              <a:t>du séparateur a tapis roulant</a:t>
            </a:r>
            <a:endParaRPr lang="fr-FR" sz="2000" b="1" dirty="0">
              <a:solidFill>
                <a:schemeClr val="tx1"/>
              </a:solidFill>
              <a:latin typeface="Times New Roman" pitchFamily="18" charset="0"/>
              <a:cs typeface="Times New Roman" pitchFamily="18" charset="0"/>
            </a:endParaRPr>
          </a:p>
        </p:txBody>
      </p:sp>
      <p:pic>
        <p:nvPicPr>
          <p:cNvPr id="3" name="Picture 2"/>
          <p:cNvPicPr>
            <a:picLocks noChangeAspect="1"/>
          </p:cNvPicPr>
          <p:nvPr/>
        </p:nvPicPr>
        <p:blipFill>
          <a:blip r:embed="rId2"/>
          <a:stretch>
            <a:fillRect/>
          </a:stretch>
        </p:blipFill>
        <p:spPr>
          <a:xfrm>
            <a:off x="2806522" y="1430300"/>
            <a:ext cx="4226059" cy="1793953"/>
          </a:xfrm>
          <a:prstGeom prst="rect">
            <a:avLst/>
          </a:prstGeom>
        </p:spPr>
      </p:pic>
      <p:sp>
        <p:nvSpPr>
          <p:cNvPr id="13" name="Rectangle à coins arrondis 7"/>
          <p:cNvSpPr/>
          <p:nvPr/>
        </p:nvSpPr>
        <p:spPr>
          <a:xfrm>
            <a:off x="7479658" y="1194150"/>
            <a:ext cx="4662101" cy="27976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b="1" dirty="0" smtClean="0">
              <a:solidFill>
                <a:schemeClr val="tx1"/>
              </a:solidFill>
              <a:latin typeface="Times New Roman" pitchFamily="18" charset="0"/>
              <a:cs typeface="Times New Roman" pitchFamily="18" charset="0"/>
            </a:endParaRPr>
          </a:p>
          <a:p>
            <a:pPr algn="just">
              <a:lnSpc>
                <a:spcPct val="150000"/>
              </a:lnSpc>
            </a:pPr>
            <a:endParaRPr lang="fr-FR" b="1" dirty="0">
              <a:solidFill>
                <a:schemeClr val="tx1"/>
              </a:solidFill>
              <a:latin typeface="Times New Roman" pitchFamily="18" charset="0"/>
              <a:cs typeface="Times New Roman" pitchFamily="18" charset="0"/>
            </a:endParaRPr>
          </a:p>
          <a:p>
            <a:pPr algn="just">
              <a:lnSpc>
                <a:spcPct val="150000"/>
              </a:lnSpc>
            </a:pPr>
            <a:endParaRPr lang="fr-FR" b="1" dirty="0" smtClean="0">
              <a:solidFill>
                <a:schemeClr val="tx1"/>
              </a:solidFill>
              <a:latin typeface="Times New Roman" pitchFamily="18" charset="0"/>
              <a:cs typeface="Times New Roman" pitchFamily="18" charset="0"/>
            </a:endParaRPr>
          </a:p>
          <a:p>
            <a:pPr algn="just">
              <a:lnSpc>
                <a:spcPct val="150000"/>
              </a:lnSpc>
            </a:pPr>
            <a:endParaRPr lang="fr-FR" b="1" dirty="0">
              <a:solidFill>
                <a:schemeClr val="tx1"/>
              </a:solidFill>
              <a:latin typeface="Times New Roman" pitchFamily="18" charset="0"/>
              <a:cs typeface="Times New Roman" pitchFamily="18" charset="0"/>
            </a:endParaRPr>
          </a:p>
          <a:p>
            <a:pPr algn="just">
              <a:lnSpc>
                <a:spcPct val="150000"/>
              </a:lnSpc>
            </a:pPr>
            <a:r>
              <a:rPr lang="fr-FR" b="1" dirty="0" smtClean="0">
                <a:solidFill>
                  <a:schemeClr val="tx1"/>
                </a:solidFill>
                <a:latin typeface="Times New Roman" pitchFamily="18" charset="0"/>
                <a:cs typeface="Times New Roman" pitchFamily="18" charset="0"/>
              </a:rPr>
              <a:t>Résultats </a:t>
            </a:r>
            <a:r>
              <a:rPr lang="fr-FR" b="1" dirty="0">
                <a:solidFill>
                  <a:schemeClr val="tx1"/>
                </a:solidFill>
                <a:latin typeface="Times New Roman" pitchFamily="18" charset="0"/>
                <a:cs typeface="Times New Roman" pitchFamily="18" charset="0"/>
              </a:rPr>
              <a:t>de séparation ABS/PVC obtenue par un séparateur a tapis convoyeur</a:t>
            </a:r>
            <a:endParaRPr lang="fr-FR" sz="2000" b="1" dirty="0">
              <a:solidFill>
                <a:schemeClr val="tx1"/>
              </a:solidFill>
              <a:latin typeface="Times New Roman" pitchFamily="18" charset="0"/>
              <a:cs typeface="Times New Roman" pitchFamily="18" charset="0"/>
            </a:endParaRPr>
          </a:p>
        </p:txBody>
      </p:sp>
      <p:pic>
        <p:nvPicPr>
          <p:cNvPr id="5" name="Picture 4"/>
          <p:cNvPicPr>
            <a:picLocks noChangeAspect="1"/>
          </p:cNvPicPr>
          <p:nvPr/>
        </p:nvPicPr>
        <p:blipFill>
          <a:blip r:embed="rId3"/>
          <a:stretch>
            <a:fillRect/>
          </a:stretch>
        </p:blipFill>
        <p:spPr>
          <a:xfrm>
            <a:off x="7752189" y="1286796"/>
            <a:ext cx="4230039" cy="1721927"/>
          </a:xfrm>
          <a:prstGeom prst="rect">
            <a:avLst/>
          </a:prstGeom>
        </p:spPr>
      </p:pic>
      <p:sp>
        <p:nvSpPr>
          <p:cNvPr id="14" name="Rectangle à coins arrondis 7"/>
          <p:cNvSpPr/>
          <p:nvPr/>
        </p:nvSpPr>
        <p:spPr>
          <a:xfrm>
            <a:off x="4525696" y="4122516"/>
            <a:ext cx="5013770" cy="25468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sz="1400" b="1" dirty="0" smtClean="0">
              <a:latin typeface="Times New Roman" pitchFamily="18" charset="0"/>
              <a:cs typeface="Times New Roman" pitchFamily="18" charset="0"/>
            </a:endParaRPr>
          </a:p>
          <a:p>
            <a:pPr algn="just">
              <a:lnSpc>
                <a:spcPct val="150000"/>
              </a:lnSpc>
            </a:pPr>
            <a:r>
              <a:rPr lang="fr-FR" sz="1400" b="1" dirty="0" smtClean="0">
                <a:latin typeface="Times New Roman" pitchFamily="18" charset="0"/>
                <a:cs typeface="Times New Roman" pitchFamily="18" charset="0"/>
              </a:rPr>
              <a:t>Niveaux </a:t>
            </a:r>
            <a:r>
              <a:rPr lang="fr-FR" sz="1400" b="1" dirty="0">
                <a:latin typeface="Times New Roman" pitchFamily="18" charset="0"/>
                <a:cs typeface="Times New Roman" pitchFamily="18" charset="0"/>
              </a:rPr>
              <a:t>des facteurs utilisées dans l’étude expérimentale de la trajectoire des particules dans un séparateur a tapis convoyeur</a:t>
            </a:r>
            <a:endParaRPr lang="fr-FR" sz="1400" b="1" dirty="0">
              <a:solidFill>
                <a:schemeClr val="tx1"/>
              </a:solidFill>
              <a:latin typeface="Times New Roman" pitchFamily="18" charset="0"/>
              <a:cs typeface="Times New Roman"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297032470"/>
              </p:ext>
            </p:extLst>
          </p:nvPr>
        </p:nvGraphicFramePr>
        <p:xfrm>
          <a:off x="5735960" y="4227932"/>
          <a:ext cx="3096344" cy="1534829"/>
        </p:xfrm>
        <a:graphic>
          <a:graphicData uri="http://schemas.openxmlformats.org/drawingml/2006/table">
            <a:tbl>
              <a:tblPr firstRow="1" firstCol="1" bandRow="1">
                <a:tableStyleId>{5C22544A-7EE6-4342-B048-85BDC9FD1C3A}</a:tableStyleId>
              </a:tblPr>
              <a:tblGrid>
                <a:gridCol w="526119"/>
                <a:gridCol w="777912"/>
                <a:gridCol w="875607"/>
                <a:gridCol w="916706"/>
              </a:tblGrid>
              <a:tr h="199233">
                <a:tc>
                  <a:txBody>
                    <a:bodyPr/>
                    <a:lstStyle/>
                    <a:p>
                      <a:pPr algn="ctr">
                        <a:lnSpc>
                          <a:spcPct val="115000"/>
                        </a:lnSpc>
                        <a:spcAft>
                          <a:spcPts val="0"/>
                        </a:spcAft>
                      </a:pPr>
                      <a:r>
                        <a:rPr lang="fr-FR" sz="1200" kern="8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768" marR="66768" marT="0" marB="0" anchor="ctr"/>
                </a:tc>
                <a:tc>
                  <a:txBody>
                    <a:bodyPr/>
                    <a:lstStyle/>
                    <a:p>
                      <a:pPr algn="ctr">
                        <a:lnSpc>
                          <a:spcPct val="115000"/>
                        </a:lnSpc>
                        <a:spcAft>
                          <a:spcPts val="0"/>
                        </a:spcAft>
                      </a:pPr>
                      <a:r>
                        <a:rPr lang="fr-FR" sz="1200" kern="800">
                          <a:effectLst/>
                        </a:rPr>
                        <a:t>Min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768" marR="66768" marT="0" marB="0" anchor="ctr"/>
                </a:tc>
                <a:tc>
                  <a:txBody>
                    <a:bodyPr/>
                    <a:lstStyle/>
                    <a:p>
                      <a:pPr algn="ctr">
                        <a:lnSpc>
                          <a:spcPct val="115000"/>
                        </a:lnSpc>
                        <a:spcAft>
                          <a:spcPts val="0"/>
                        </a:spcAft>
                      </a:pPr>
                      <a:r>
                        <a:rPr lang="fr-FR" sz="1200" kern="800">
                          <a:effectLst/>
                        </a:rPr>
                        <a:t>Moy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768" marR="66768" marT="0" marB="0" anchor="ctr"/>
                </a:tc>
                <a:tc>
                  <a:txBody>
                    <a:bodyPr/>
                    <a:lstStyle/>
                    <a:p>
                      <a:pPr algn="ctr">
                        <a:lnSpc>
                          <a:spcPct val="115000"/>
                        </a:lnSpc>
                        <a:spcAft>
                          <a:spcPts val="0"/>
                        </a:spcAft>
                      </a:pPr>
                      <a:r>
                        <a:rPr lang="fr-FR" sz="1200" kern="800">
                          <a:effectLst/>
                        </a:rPr>
                        <a:t>Max</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768" marR="66768" marT="0" marB="0" anchor="ctr"/>
                </a:tc>
              </a:tr>
              <a:tr h="556242">
                <a:tc>
                  <a:txBody>
                    <a:bodyPr/>
                    <a:lstStyle/>
                    <a:p>
                      <a:pPr algn="ctr">
                        <a:lnSpc>
                          <a:spcPct val="115000"/>
                        </a:lnSpc>
                        <a:spcAft>
                          <a:spcPts val="0"/>
                        </a:spcAft>
                      </a:pPr>
                      <a:r>
                        <a:rPr lang="fr-FR" sz="1200" kern="800" dirty="0">
                          <a:effectLst/>
                        </a:rPr>
                        <a:t>n (</a:t>
                      </a:r>
                      <a:r>
                        <a:rPr lang="fr-FR" sz="1200" kern="800" dirty="0" smtClean="0">
                          <a:effectLst/>
                        </a:rPr>
                        <a:t>cm)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768" marR="66768" marT="0" marB="0" anchor="ctr"/>
                </a:tc>
                <a:tc>
                  <a:txBody>
                    <a:bodyPr/>
                    <a:lstStyle/>
                    <a:p>
                      <a:pPr algn="ctr">
                        <a:lnSpc>
                          <a:spcPct val="115000"/>
                        </a:lnSpc>
                        <a:spcAft>
                          <a:spcPts val="0"/>
                        </a:spcAft>
                      </a:pPr>
                      <a:r>
                        <a:rPr lang="fr-FR" sz="1200" kern="800">
                          <a:effectLst/>
                        </a:rPr>
                        <a:t>23,22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768" marR="66768" marT="0" marB="0" anchor="ctr"/>
                </a:tc>
                <a:tc>
                  <a:txBody>
                    <a:bodyPr/>
                    <a:lstStyle/>
                    <a:p>
                      <a:pPr algn="ctr">
                        <a:lnSpc>
                          <a:spcPct val="115000"/>
                        </a:lnSpc>
                        <a:spcAft>
                          <a:spcPts val="0"/>
                        </a:spcAft>
                      </a:pPr>
                      <a:r>
                        <a:rPr lang="fr-FR" sz="1200" kern="800" dirty="0">
                          <a:effectLst/>
                        </a:rPr>
                        <a:t>46,44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768" marR="66768" marT="0" marB="0" anchor="ctr"/>
                </a:tc>
                <a:tc>
                  <a:txBody>
                    <a:bodyPr/>
                    <a:lstStyle/>
                    <a:p>
                      <a:pPr algn="ctr">
                        <a:lnSpc>
                          <a:spcPct val="115000"/>
                        </a:lnSpc>
                        <a:spcAft>
                          <a:spcPts val="0"/>
                        </a:spcAft>
                      </a:pPr>
                      <a:r>
                        <a:rPr lang="fr-FR" sz="1200" kern="800" dirty="0">
                          <a:effectLst/>
                        </a:rPr>
                        <a:t>69,66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768" marR="66768" marT="0" marB="0" anchor="ctr"/>
                </a:tc>
              </a:tr>
              <a:tr h="347651">
                <a:tc>
                  <a:txBody>
                    <a:bodyPr/>
                    <a:lstStyle/>
                    <a:p>
                      <a:pPr algn="ctr">
                        <a:lnSpc>
                          <a:spcPct val="115000"/>
                        </a:lnSpc>
                        <a:spcAft>
                          <a:spcPts val="0"/>
                        </a:spcAft>
                      </a:pPr>
                      <a:r>
                        <a:rPr lang="fr-FR" sz="1200" kern="800">
                          <a:effectLst/>
                        </a:rPr>
                        <a:t>α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768" marR="66768" marT="0" marB="0" anchor="ctr"/>
                </a:tc>
                <a:tc>
                  <a:txBody>
                    <a:bodyPr/>
                    <a:lstStyle/>
                    <a:p>
                      <a:pPr algn="ctr">
                        <a:lnSpc>
                          <a:spcPct val="115000"/>
                        </a:lnSpc>
                        <a:spcAft>
                          <a:spcPts val="0"/>
                        </a:spcAft>
                      </a:pPr>
                      <a:r>
                        <a:rPr lang="fr-FR" sz="1200" kern="8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768" marR="66768" marT="0" marB="0" anchor="ctr"/>
                </a:tc>
                <a:tc>
                  <a:txBody>
                    <a:bodyPr/>
                    <a:lstStyle/>
                    <a:p>
                      <a:pPr algn="ctr">
                        <a:lnSpc>
                          <a:spcPct val="115000"/>
                        </a:lnSpc>
                        <a:spcAft>
                          <a:spcPts val="0"/>
                        </a:spcAft>
                      </a:pPr>
                      <a:r>
                        <a:rPr lang="fr-FR" sz="1200" kern="800">
                          <a:effectLst/>
                        </a:rPr>
                        <a:t>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768" marR="66768" marT="0" marB="0" anchor="ctr"/>
                </a:tc>
                <a:tc>
                  <a:txBody>
                    <a:bodyPr/>
                    <a:lstStyle/>
                    <a:p>
                      <a:pPr algn="ctr">
                        <a:lnSpc>
                          <a:spcPct val="115000"/>
                        </a:lnSpc>
                        <a:spcAft>
                          <a:spcPts val="0"/>
                        </a:spcAft>
                      </a:pPr>
                      <a:r>
                        <a:rPr lang="fr-FR" sz="1200" kern="800">
                          <a:effectLst/>
                        </a:rPr>
                        <a:t>50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768" marR="66768" marT="0" marB="0" anchor="ctr"/>
                </a:tc>
              </a:tr>
              <a:tr h="417182">
                <a:tc>
                  <a:txBody>
                    <a:bodyPr/>
                    <a:lstStyle/>
                    <a:p>
                      <a:pPr algn="ctr">
                        <a:lnSpc>
                          <a:spcPct val="115000"/>
                        </a:lnSpc>
                        <a:spcAft>
                          <a:spcPts val="0"/>
                        </a:spcAft>
                      </a:pPr>
                      <a:r>
                        <a:rPr lang="fr-FR" sz="1200" kern="800">
                          <a:effectLst/>
                        </a:rPr>
                        <a:t>U (kV)</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768" marR="66768" marT="0" marB="0" anchor="ctr"/>
                </a:tc>
                <a:tc>
                  <a:txBody>
                    <a:bodyPr/>
                    <a:lstStyle/>
                    <a:p>
                      <a:pPr algn="ctr">
                        <a:lnSpc>
                          <a:spcPct val="115000"/>
                        </a:lnSpc>
                        <a:spcAft>
                          <a:spcPts val="0"/>
                        </a:spcAft>
                      </a:pPr>
                      <a:r>
                        <a:rPr lang="fr-FR" sz="1200" kern="800">
                          <a:effectLst/>
                        </a:rPr>
                        <a:t>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768" marR="66768" marT="0" marB="0" anchor="ctr"/>
                </a:tc>
                <a:tc>
                  <a:txBody>
                    <a:bodyPr/>
                    <a:lstStyle/>
                    <a:p>
                      <a:pPr algn="ctr">
                        <a:lnSpc>
                          <a:spcPct val="115000"/>
                        </a:lnSpc>
                        <a:spcAft>
                          <a:spcPts val="0"/>
                        </a:spcAft>
                      </a:pPr>
                      <a:r>
                        <a:rPr lang="fr-FR" sz="1200" kern="800" dirty="0">
                          <a:effectLst/>
                        </a:rPr>
                        <a:t>20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768" marR="66768" marT="0" marB="0" anchor="ctr"/>
                </a:tc>
                <a:tc>
                  <a:txBody>
                    <a:bodyPr/>
                    <a:lstStyle/>
                    <a:p>
                      <a:pPr algn="ctr">
                        <a:lnSpc>
                          <a:spcPct val="115000"/>
                        </a:lnSpc>
                        <a:spcAft>
                          <a:spcPts val="0"/>
                        </a:spcAft>
                      </a:pPr>
                      <a:r>
                        <a:rPr lang="fr-FR" sz="1200" kern="800" dirty="0">
                          <a:effectLst/>
                        </a:rPr>
                        <a:t>25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768" marR="66768" marT="0" marB="0" anchor="ct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952540524"/>
              </p:ext>
            </p:extLst>
          </p:nvPr>
        </p:nvGraphicFramePr>
        <p:xfrm>
          <a:off x="1429179" y="1050386"/>
          <a:ext cx="764259" cy="448056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P</a:t>
                      </a:r>
                    </a:p>
                    <a:p>
                      <a:r>
                        <a:rPr lang="fr-FR" dirty="0" smtClean="0"/>
                        <a:t>A</a:t>
                      </a:r>
                    </a:p>
                    <a:p>
                      <a:r>
                        <a:rPr lang="fr-FR" dirty="0" smtClean="0"/>
                        <a:t>R</a:t>
                      </a:r>
                    </a:p>
                    <a:p>
                      <a:r>
                        <a:rPr lang="fr-FR" dirty="0" smtClean="0"/>
                        <a:t>T</a:t>
                      </a:r>
                    </a:p>
                    <a:p>
                      <a:r>
                        <a:rPr lang="fr-FR" dirty="0" smtClean="0"/>
                        <a:t>I</a:t>
                      </a:r>
                    </a:p>
                    <a:p>
                      <a:r>
                        <a:rPr lang="fr-FR" dirty="0" smtClean="0"/>
                        <a:t>E</a:t>
                      </a:r>
                    </a:p>
                    <a:p>
                      <a:r>
                        <a:rPr lang="fr-FR" dirty="0" smtClean="0"/>
                        <a:t>P</a:t>
                      </a:r>
                    </a:p>
                    <a:p>
                      <a:r>
                        <a:rPr lang="fr-FR" dirty="0" smtClean="0"/>
                        <a:t>R</a:t>
                      </a:r>
                    </a:p>
                    <a:p>
                      <a:r>
                        <a:rPr lang="fr-FR" dirty="0" smtClean="0"/>
                        <a:t>A</a:t>
                      </a:r>
                    </a:p>
                    <a:p>
                      <a:r>
                        <a:rPr lang="fr-FR" dirty="0" smtClean="0"/>
                        <a:t>T</a:t>
                      </a:r>
                    </a:p>
                    <a:p>
                      <a:r>
                        <a:rPr lang="fr-FR" dirty="0" smtClean="0"/>
                        <a:t>I</a:t>
                      </a:r>
                    </a:p>
                    <a:p>
                      <a:r>
                        <a:rPr lang="fr-FR" dirty="0" smtClean="0"/>
                        <a:t>Q</a:t>
                      </a:r>
                    </a:p>
                    <a:p>
                      <a:r>
                        <a:rPr lang="fr-FR" dirty="0" smtClean="0"/>
                        <a:t>U</a:t>
                      </a:r>
                    </a:p>
                    <a:p>
                      <a:r>
                        <a:rPr lang="fr-FR" dirty="0" smtClean="0"/>
                        <a:t>E</a:t>
                      </a:r>
                      <a:endParaRPr lang="en-US" dirty="0" smtClean="0"/>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55"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ppt_w*0.70"/>
                                          </p:val>
                                        </p:tav>
                                        <p:tav tm="100000">
                                          <p:val>
                                            <p:strVal val="#ppt_w"/>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animEffect transition="in" filter="fade">
                                      <p:cBhvr>
                                        <p:cTn id="17" dur="500"/>
                                        <p:tgtEl>
                                          <p:spTgt spid="12"/>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ppt_w*0.70"/>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animEffect transition="in" filter="fade">
                                      <p:cBhvr>
                                        <p:cTn id="22" dur="500"/>
                                        <p:tgtEl>
                                          <p:spTgt spid="13"/>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strVal val="#ppt_w*0.70"/>
                                          </p:val>
                                        </p:tav>
                                        <p:tav tm="100000">
                                          <p:val>
                                            <p:strVal val="#ppt_w"/>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044B98A-230F-4079-B9A3-A7CB510926E8}" type="slidenum">
              <a:rPr lang="fr-FR" smtClean="0"/>
              <a:pPr/>
              <a:t>31</a:t>
            </a:fld>
            <a:endParaRPr lang="fr-FR" dirty="0"/>
          </a:p>
        </p:txBody>
      </p:sp>
      <p:sp>
        <p:nvSpPr>
          <p:cNvPr id="6" name="Rectangle 5"/>
          <p:cNvSpPr/>
          <p:nvPr/>
        </p:nvSpPr>
        <p:spPr>
          <a:xfrm>
            <a:off x="7625116" y="214290"/>
            <a:ext cx="3042884" cy="369332"/>
          </a:xfrm>
          <a:prstGeom prst="rect">
            <a:avLst/>
          </a:prstGeom>
        </p:spPr>
        <p:txBody>
          <a:bodyPr wrap="square">
            <a:spAutoFit/>
          </a:bodyPr>
          <a:lstStyle/>
          <a:p>
            <a:pPr algn="r"/>
            <a:r>
              <a:rPr lang="fr-FR" b="1" i="1" dirty="0">
                <a:latin typeface="Times New Roman" pitchFamily="18" charset="0"/>
                <a:cs typeface="Times New Roman" pitchFamily="18" charset="0"/>
              </a:rPr>
              <a:t>Partie pratique </a:t>
            </a:r>
          </a:p>
        </p:txBody>
      </p:sp>
      <p:cxnSp>
        <p:nvCxnSpPr>
          <p:cNvPr id="7" name="Connecteur droit 6"/>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1738282" y="500042"/>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10" name="ZoneTexte 9"/>
          <p:cNvSpPr txBox="1"/>
          <p:nvPr/>
        </p:nvSpPr>
        <p:spPr>
          <a:xfrm>
            <a:off x="1738282" y="500043"/>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13" name="Rectangle à coins arrondis 7"/>
          <p:cNvSpPr/>
          <p:nvPr/>
        </p:nvSpPr>
        <p:spPr>
          <a:xfrm>
            <a:off x="2525689" y="844972"/>
            <a:ext cx="5400600" cy="344812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r>
              <a:rPr lang="fr-FR" sz="1400" b="1" dirty="0" smtClean="0">
                <a:solidFill>
                  <a:schemeClr val="tx1"/>
                </a:solidFill>
                <a:latin typeface="Times New Roman" pitchFamily="18" charset="0"/>
                <a:cs typeface="Times New Roman" pitchFamily="18" charset="0"/>
              </a:rPr>
              <a:t>Distribution </a:t>
            </a:r>
            <a:r>
              <a:rPr lang="fr-FR" sz="1400" b="1" dirty="0">
                <a:solidFill>
                  <a:schemeClr val="tx1"/>
                </a:solidFill>
                <a:latin typeface="Times New Roman" pitchFamily="18" charset="0"/>
                <a:cs typeface="Times New Roman" pitchFamily="18" charset="0"/>
              </a:rPr>
              <a:t>de la masse des particules </a:t>
            </a:r>
            <a:r>
              <a:rPr lang="fr-FR" sz="1400" b="1" dirty="0" smtClean="0">
                <a:solidFill>
                  <a:schemeClr val="tx1"/>
                </a:solidFill>
                <a:latin typeface="Times New Roman" pitchFamily="18" charset="0"/>
                <a:cs typeface="Times New Roman" pitchFamily="18" charset="0"/>
              </a:rPr>
              <a:t>de l’ABS et PVC</a:t>
            </a:r>
            <a:endParaRPr lang="fr-FR" sz="1400" b="1" dirty="0">
              <a:solidFill>
                <a:schemeClr val="tx1"/>
              </a:solidFill>
              <a:latin typeface="Times New Roman" pitchFamily="18" charset="0"/>
              <a:cs typeface="Times New Roman" pitchFamily="18" charset="0"/>
            </a:endParaRPr>
          </a:p>
        </p:txBody>
      </p:sp>
      <p:pic>
        <p:nvPicPr>
          <p:cNvPr id="3" name="Picture 2"/>
          <p:cNvPicPr>
            <a:picLocks noChangeAspect="1"/>
          </p:cNvPicPr>
          <p:nvPr/>
        </p:nvPicPr>
        <p:blipFill>
          <a:blip r:embed="rId2"/>
          <a:stretch>
            <a:fillRect/>
          </a:stretch>
        </p:blipFill>
        <p:spPr>
          <a:xfrm>
            <a:off x="2927648" y="1003938"/>
            <a:ext cx="4809524" cy="2783033"/>
          </a:xfrm>
          <a:prstGeom prst="rect">
            <a:avLst/>
          </a:prstGeom>
        </p:spPr>
      </p:pic>
      <p:sp>
        <p:nvSpPr>
          <p:cNvPr id="14" name="Rectangle à coins arrondis 7"/>
          <p:cNvSpPr/>
          <p:nvPr/>
        </p:nvSpPr>
        <p:spPr>
          <a:xfrm>
            <a:off x="8139131" y="641088"/>
            <a:ext cx="3933533" cy="35079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dirty="0" smtClean="0"/>
          </a:p>
          <a:p>
            <a:pPr algn="just">
              <a:lnSpc>
                <a:spcPct val="150000"/>
              </a:lnSpc>
            </a:pPr>
            <a:endParaRPr lang="fr-FR" dirty="0"/>
          </a:p>
          <a:p>
            <a:pPr algn="just">
              <a:lnSpc>
                <a:spcPct val="150000"/>
              </a:lnSpc>
            </a:pPr>
            <a:r>
              <a:rPr lang="fr-FR" dirty="0" smtClean="0"/>
              <a:t> </a:t>
            </a:r>
          </a:p>
          <a:p>
            <a:pPr algn="just">
              <a:lnSpc>
                <a:spcPct val="150000"/>
              </a:lnSpc>
            </a:pPr>
            <a:endParaRPr lang="fr-FR" sz="1400" b="1" dirty="0"/>
          </a:p>
          <a:p>
            <a:pPr algn="just">
              <a:lnSpc>
                <a:spcPct val="150000"/>
              </a:lnSpc>
            </a:pPr>
            <a:endParaRPr lang="fr-FR" sz="1400" b="1" dirty="0" smtClean="0"/>
          </a:p>
          <a:p>
            <a:pPr algn="just">
              <a:lnSpc>
                <a:spcPct val="150000"/>
              </a:lnSpc>
            </a:pPr>
            <a:endParaRPr lang="fr-FR" sz="1400" b="1" dirty="0">
              <a:solidFill>
                <a:schemeClr val="tx1"/>
              </a:solidFill>
            </a:endParaRPr>
          </a:p>
          <a:p>
            <a:pPr algn="just">
              <a:lnSpc>
                <a:spcPct val="150000"/>
              </a:lnSpc>
            </a:pPr>
            <a:r>
              <a:rPr lang="fr-FR" sz="1400" b="1" dirty="0" smtClean="0">
                <a:solidFill>
                  <a:schemeClr val="tx1"/>
                </a:solidFill>
              </a:rPr>
              <a:t>Dispositif </a:t>
            </a:r>
            <a:r>
              <a:rPr lang="fr-FR" sz="1400" b="1" dirty="0">
                <a:solidFill>
                  <a:schemeClr val="tx1"/>
                </a:solidFill>
              </a:rPr>
              <a:t>utilisé dans la mesure de la charge des particules</a:t>
            </a:r>
            <a:endParaRPr lang="fr-FR" sz="1400" b="1" dirty="0">
              <a:solidFill>
                <a:schemeClr val="tx1"/>
              </a:solidFill>
              <a:latin typeface="Times New Roman" pitchFamily="18" charset="0"/>
              <a:cs typeface="Times New Roman" pitchFamily="18" charset="0"/>
            </a:endParaRPr>
          </a:p>
        </p:txBody>
      </p:sp>
      <p:sp>
        <p:nvSpPr>
          <p:cNvPr id="15" name="Rectangle à coins arrondis 7"/>
          <p:cNvSpPr/>
          <p:nvPr/>
        </p:nvSpPr>
        <p:spPr>
          <a:xfrm>
            <a:off x="2909284" y="4388014"/>
            <a:ext cx="7128792" cy="22048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r>
              <a:rPr lang="fr-FR" sz="1400" b="1" dirty="0" smtClean="0">
                <a:solidFill>
                  <a:schemeClr val="tx1"/>
                </a:solidFill>
                <a:latin typeface="Times New Roman" pitchFamily="18" charset="0"/>
                <a:cs typeface="Times New Roman" pitchFamily="18" charset="0"/>
              </a:rPr>
              <a:t>Balance  </a:t>
            </a:r>
            <a:r>
              <a:rPr lang="fr-FR" sz="1400" b="1" dirty="0">
                <a:solidFill>
                  <a:schemeClr val="tx1"/>
                </a:solidFill>
                <a:latin typeface="Times New Roman" pitchFamily="18" charset="0"/>
                <a:cs typeface="Times New Roman" pitchFamily="18" charset="0"/>
              </a:rPr>
              <a:t>électronique</a:t>
            </a:r>
          </a:p>
        </p:txBody>
      </p:sp>
      <p:pic>
        <p:nvPicPr>
          <p:cNvPr id="4" name="Picture 3"/>
          <p:cNvPicPr>
            <a:picLocks noChangeAspect="1"/>
          </p:cNvPicPr>
          <p:nvPr/>
        </p:nvPicPr>
        <p:blipFill>
          <a:blip r:embed="rId3"/>
          <a:stretch>
            <a:fillRect/>
          </a:stretch>
        </p:blipFill>
        <p:spPr>
          <a:xfrm>
            <a:off x="8341701" y="969063"/>
            <a:ext cx="3528392" cy="197142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753250748"/>
              </p:ext>
            </p:extLst>
          </p:nvPr>
        </p:nvGraphicFramePr>
        <p:xfrm>
          <a:off x="6456040" y="4440468"/>
          <a:ext cx="2952328" cy="2012867"/>
        </p:xfrm>
        <a:graphic>
          <a:graphicData uri="http://schemas.openxmlformats.org/drawingml/2006/table">
            <a:tbl>
              <a:tblPr firstRow="1" firstCol="1" bandRow="1">
                <a:tableStyleId>{5C22544A-7EE6-4342-B048-85BDC9FD1C3A}</a:tableStyleId>
              </a:tblPr>
              <a:tblGrid>
                <a:gridCol w="915924"/>
                <a:gridCol w="915924"/>
                <a:gridCol w="1120480"/>
              </a:tblGrid>
              <a:tr h="138896">
                <a:tc gridSpan="3">
                  <a:txBody>
                    <a:bodyPr/>
                    <a:lstStyle/>
                    <a:p>
                      <a:pPr algn="ctr">
                        <a:lnSpc>
                          <a:spcPct val="115000"/>
                        </a:lnSpc>
                        <a:spcAft>
                          <a:spcPts val="600"/>
                        </a:spcAft>
                      </a:pPr>
                      <a:r>
                        <a:rPr lang="fr-FR" sz="1100">
                          <a:effectLst/>
                        </a:rPr>
                        <a:t>Tableau4.1 : Masse des particules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n-US"/>
                    </a:p>
                  </a:txBody>
                  <a:tcPr/>
                </a:tc>
                <a:tc hMerge="1">
                  <a:txBody>
                    <a:bodyPr/>
                    <a:lstStyle/>
                    <a:p>
                      <a:endParaRPr lang="en-US"/>
                    </a:p>
                  </a:txBody>
                  <a:tcPr/>
                </a:tc>
              </a:tr>
              <a:tr h="339833">
                <a:tc>
                  <a:txBody>
                    <a:bodyPr/>
                    <a:lstStyle/>
                    <a:p>
                      <a:pPr algn="ctr">
                        <a:lnSpc>
                          <a:spcPct val="115000"/>
                        </a:lnSpc>
                        <a:spcAft>
                          <a:spcPts val="0"/>
                        </a:spcAft>
                      </a:pPr>
                      <a:r>
                        <a:rPr lang="fr-FR" sz="1100">
                          <a:effectLst/>
                        </a:rPr>
                        <a:t>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ABS</a:t>
                      </a:r>
                      <a:endParaRPr lang="en-US" sz="1000">
                        <a:effectLst/>
                      </a:endParaRPr>
                    </a:p>
                    <a:p>
                      <a:pPr algn="ctr">
                        <a:lnSpc>
                          <a:spcPct val="115000"/>
                        </a:lnSpc>
                        <a:spcAft>
                          <a:spcPts val="0"/>
                        </a:spcAft>
                      </a:pPr>
                      <a:r>
                        <a:rPr lang="fr-FR" sz="1100">
                          <a:effectLst/>
                        </a:rPr>
                        <a:t>(g)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PVC</a:t>
                      </a:r>
                      <a:endParaRPr lang="en-US" sz="1000">
                        <a:effectLst/>
                      </a:endParaRPr>
                    </a:p>
                    <a:p>
                      <a:pPr algn="ctr">
                        <a:lnSpc>
                          <a:spcPct val="115000"/>
                        </a:lnSpc>
                        <a:spcAft>
                          <a:spcPts val="0"/>
                        </a:spcAft>
                      </a:pPr>
                      <a:r>
                        <a:rPr lang="fr-FR" sz="1100">
                          <a:effectLst/>
                        </a:rPr>
                        <a:t>(g)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38896">
                <a:tc>
                  <a:txBody>
                    <a:bodyPr/>
                    <a:lstStyle/>
                    <a:p>
                      <a:pPr algn="ctr">
                        <a:lnSpc>
                          <a:spcPct val="115000"/>
                        </a:lnSpc>
                        <a:spcAft>
                          <a:spcPts val="0"/>
                        </a:spcAft>
                      </a:pPr>
                      <a:r>
                        <a:rPr lang="fr-FR" sz="1100">
                          <a:effectLst/>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0,0711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0,0869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38896">
                <a:tc>
                  <a:txBody>
                    <a:bodyPr/>
                    <a:lstStyle/>
                    <a:p>
                      <a:pPr algn="ctr">
                        <a:lnSpc>
                          <a:spcPct val="115000"/>
                        </a:lnSpc>
                        <a:spcAft>
                          <a:spcPts val="0"/>
                        </a:spcAft>
                      </a:pPr>
                      <a:r>
                        <a:rPr lang="fr-FR" sz="11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0,065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0,0416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38896">
                <a:tc>
                  <a:txBody>
                    <a:bodyPr/>
                    <a:lstStyle/>
                    <a:p>
                      <a:pPr algn="ctr">
                        <a:lnSpc>
                          <a:spcPct val="115000"/>
                        </a:lnSpc>
                        <a:spcAft>
                          <a:spcPts val="0"/>
                        </a:spcAft>
                      </a:pPr>
                      <a:r>
                        <a:rPr lang="fr-FR" sz="11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0,0725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0,0319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77793">
                <a:tc>
                  <a:txBody>
                    <a:bodyPr/>
                    <a:lstStyle/>
                    <a:p>
                      <a:pPr algn="ctr">
                        <a:lnSpc>
                          <a:spcPct val="115000"/>
                        </a:lnSpc>
                        <a:spcAft>
                          <a:spcPts val="0"/>
                        </a:spcAft>
                      </a:pPr>
                      <a:r>
                        <a:rPr lang="fr-FR"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38896">
                <a:tc>
                  <a:txBody>
                    <a:bodyPr/>
                    <a:lstStyle/>
                    <a:p>
                      <a:pPr algn="ctr">
                        <a:lnSpc>
                          <a:spcPct val="115000"/>
                        </a:lnSpc>
                        <a:spcAft>
                          <a:spcPts val="0"/>
                        </a:spcAft>
                      </a:pPr>
                      <a:r>
                        <a:rPr lang="fr-FR" sz="1100">
                          <a:effectLst/>
                        </a:rPr>
                        <a:t>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0,0289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0,0304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38896">
                <a:tc>
                  <a:txBody>
                    <a:bodyPr/>
                    <a:lstStyle/>
                    <a:p>
                      <a:pPr algn="ctr">
                        <a:lnSpc>
                          <a:spcPct val="115000"/>
                        </a:lnSpc>
                        <a:spcAft>
                          <a:spcPts val="0"/>
                        </a:spcAft>
                      </a:pPr>
                      <a:r>
                        <a:rPr lang="fr-FR" sz="1100">
                          <a:effectLst/>
                        </a:rPr>
                        <a:t>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0,0268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0,0394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38896">
                <a:tc>
                  <a:txBody>
                    <a:bodyPr/>
                    <a:lstStyle/>
                    <a:p>
                      <a:pPr algn="ctr">
                        <a:lnSpc>
                          <a:spcPct val="115000"/>
                        </a:lnSpc>
                        <a:spcAft>
                          <a:spcPts val="0"/>
                        </a:spcAft>
                      </a:pPr>
                      <a:r>
                        <a:rPr lang="fr-FR" sz="1100">
                          <a:effectLst/>
                        </a:rPr>
                        <a:t>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0,0224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dirty="0">
                          <a:effectLst/>
                        </a:rPr>
                        <a:t>0,03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pic>
        <p:nvPicPr>
          <p:cNvPr id="16" name="Picture 15"/>
          <p:cNvPicPr>
            <a:picLocks noChangeAspect="1"/>
          </p:cNvPicPr>
          <p:nvPr/>
        </p:nvPicPr>
        <p:blipFill>
          <a:blip r:embed="rId4"/>
          <a:stretch>
            <a:fillRect/>
          </a:stretch>
        </p:blipFill>
        <p:spPr>
          <a:xfrm>
            <a:off x="3134762" y="4452061"/>
            <a:ext cx="2228571" cy="1504762"/>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952540524"/>
              </p:ext>
            </p:extLst>
          </p:nvPr>
        </p:nvGraphicFramePr>
        <p:xfrm>
          <a:off x="1429179" y="1050386"/>
          <a:ext cx="764259" cy="448056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P</a:t>
                      </a:r>
                    </a:p>
                    <a:p>
                      <a:r>
                        <a:rPr lang="fr-FR" dirty="0" smtClean="0"/>
                        <a:t>A</a:t>
                      </a:r>
                    </a:p>
                    <a:p>
                      <a:r>
                        <a:rPr lang="fr-FR" dirty="0" smtClean="0"/>
                        <a:t>R</a:t>
                      </a:r>
                    </a:p>
                    <a:p>
                      <a:r>
                        <a:rPr lang="fr-FR" dirty="0" smtClean="0"/>
                        <a:t>T</a:t>
                      </a:r>
                    </a:p>
                    <a:p>
                      <a:r>
                        <a:rPr lang="fr-FR" dirty="0" smtClean="0"/>
                        <a:t>I</a:t>
                      </a:r>
                    </a:p>
                    <a:p>
                      <a:r>
                        <a:rPr lang="fr-FR" dirty="0" smtClean="0"/>
                        <a:t>E</a:t>
                      </a:r>
                    </a:p>
                    <a:p>
                      <a:r>
                        <a:rPr lang="fr-FR" dirty="0" smtClean="0"/>
                        <a:t>P</a:t>
                      </a:r>
                    </a:p>
                    <a:p>
                      <a:r>
                        <a:rPr lang="fr-FR" dirty="0" smtClean="0"/>
                        <a:t>R</a:t>
                      </a:r>
                    </a:p>
                    <a:p>
                      <a:r>
                        <a:rPr lang="fr-FR" dirty="0" smtClean="0"/>
                        <a:t>A</a:t>
                      </a:r>
                    </a:p>
                    <a:p>
                      <a:r>
                        <a:rPr lang="fr-FR" dirty="0" smtClean="0"/>
                        <a:t>T</a:t>
                      </a:r>
                    </a:p>
                    <a:p>
                      <a:r>
                        <a:rPr lang="fr-FR" dirty="0" smtClean="0"/>
                        <a:t>I</a:t>
                      </a:r>
                    </a:p>
                    <a:p>
                      <a:r>
                        <a:rPr lang="fr-FR" dirty="0" smtClean="0"/>
                        <a:t>Q</a:t>
                      </a:r>
                    </a:p>
                    <a:p>
                      <a:r>
                        <a:rPr lang="fr-FR" dirty="0" smtClean="0"/>
                        <a:t>U</a:t>
                      </a:r>
                    </a:p>
                    <a:p>
                      <a:r>
                        <a:rPr lang="fr-FR" dirty="0" smtClean="0"/>
                        <a:t>E</a:t>
                      </a:r>
                      <a:endParaRPr lang="en-US" dirty="0" smtClean="0"/>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55"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strVal val="#ppt_w*0.70"/>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animEffect transition="in" filter="fade">
                                      <p:cBhvr>
                                        <p:cTn id="17" dur="500"/>
                                        <p:tgtEl>
                                          <p:spTgt spid="1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strVal val="#ppt_w*0.70"/>
                                          </p:val>
                                        </p:tav>
                                        <p:tav tm="100000">
                                          <p:val>
                                            <p:strVal val="#ppt_w"/>
                                          </p:val>
                                        </p:tav>
                                      </p:tavLst>
                                    </p:anim>
                                    <p:anim calcmode="lin" valueType="num">
                                      <p:cBhvr>
                                        <p:cTn id="21" dur="500" fill="hold"/>
                                        <p:tgtEl>
                                          <p:spTgt spid="14"/>
                                        </p:tgtEl>
                                        <p:attrNameLst>
                                          <p:attrName>ppt_h</p:attrName>
                                        </p:attrNameLst>
                                      </p:cBhvr>
                                      <p:tavLst>
                                        <p:tav tm="0">
                                          <p:val>
                                            <p:strVal val="#ppt_h"/>
                                          </p:val>
                                        </p:tav>
                                        <p:tav tm="100000">
                                          <p:val>
                                            <p:strVal val="#ppt_h"/>
                                          </p:val>
                                        </p:tav>
                                      </p:tavLst>
                                    </p:anim>
                                    <p:animEffect transition="in" filter="fade">
                                      <p:cBhvr>
                                        <p:cTn id="22" dur="500"/>
                                        <p:tgtEl>
                                          <p:spTgt spid="14"/>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strVal val="#ppt_w*0.70"/>
                                          </p:val>
                                        </p:tav>
                                        <p:tav tm="100000">
                                          <p:val>
                                            <p:strVal val="#ppt_w"/>
                                          </p:val>
                                        </p:tav>
                                      </p:tavLst>
                                    </p:anim>
                                    <p:anim calcmode="lin" valueType="num">
                                      <p:cBhvr>
                                        <p:cTn id="26" dur="500" fill="hold"/>
                                        <p:tgtEl>
                                          <p:spTgt spid="15"/>
                                        </p:tgtEl>
                                        <p:attrNameLst>
                                          <p:attrName>ppt_h</p:attrName>
                                        </p:attrNameLst>
                                      </p:cBhvr>
                                      <p:tavLst>
                                        <p:tav tm="0">
                                          <p:val>
                                            <p:strVal val="#ppt_h"/>
                                          </p:val>
                                        </p:tav>
                                        <p:tav tm="100000">
                                          <p:val>
                                            <p:strVal val="#ppt_h"/>
                                          </p:val>
                                        </p:tav>
                                      </p:tavLst>
                                    </p:anim>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044B98A-230F-4079-B9A3-A7CB510926E8}" type="slidenum">
              <a:rPr lang="fr-FR" smtClean="0"/>
              <a:pPr/>
              <a:t>32</a:t>
            </a:fld>
            <a:endParaRPr lang="fr-FR" dirty="0"/>
          </a:p>
        </p:txBody>
      </p:sp>
      <p:sp>
        <p:nvSpPr>
          <p:cNvPr id="6" name="Rectangle 5"/>
          <p:cNvSpPr/>
          <p:nvPr/>
        </p:nvSpPr>
        <p:spPr>
          <a:xfrm>
            <a:off x="7625116" y="240313"/>
            <a:ext cx="3042884" cy="369332"/>
          </a:xfrm>
          <a:prstGeom prst="rect">
            <a:avLst/>
          </a:prstGeom>
        </p:spPr>
        <p:txBody>
          <a:bodyPr wrap="square">
            <a:spAutoFit/>
          </a:bodyPr>
          <a:lstStyle/>
          <a:p>
            <a:pPr algn="r"/>
            <a:r>
              <a:rPr lang="fr-FR" b="1" i="1" dirty="0">
                <a:latin typeface="Times New Roman" pitchFamily="18" charset="0"/>
                <a:cs typeface="Times New Roman" pitchFamily="18" charset="0"/>
              </a:rPr>
              <a:t>Partie pratique </a:t>
            </a:r>
          </a:p>
        </p:txBody>
      </p:sp>
      <p:cxnSp>
        <p:nvCxnSpPr>
          <p:cNvPr id="7" name="Connecteur droit 6"/>
          <p:cNvCxnSpPr/>
          <p:nvPr/>
        </p:nvCxnSpPr>
        <p:spPr>
          <a:xfrm>
            <a:off x="2295727" y="499248"/>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1738282" y="500042"/>
            <a:ext cx="642942" cy="786754"/>
          </a:xfrm>
          <a:prstGeom prst="rect">
            <a:avLst/>
          </a:prstGeom>
          <a:noFill/>
        </p:spPr>
        <p:txBody>
          <a:bodyPr wrap="square" rtlCol="0">
            <a:spAutoFit/>
          </a:bodyPr>
          <a:lstStyle/>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10" name="ZoneTexte 9"/>
          <p:cNvSpPr txBox="1"/>
          <p:nvPr/>
        </p:nvSpPr>
        <p:spPr>
          <a:xfrm>
            <a:off x="1738282" y="500043"/>
            <a:ext cx="642942" cy="663643"/>
          </a:xfrm>
          <a:prstGeom prst="rect">
            <a:avLst/>
          </a:prstGeom>
          <a:noFill/>
        </p:spPr>
        <p:txBody>
          <a:bodyPr wrap="square" rtlCol="0">
            <a:spAutoFit/>
          </a:bodyPr>
          <a:lstStyle/>
          <a:p>
            <a:pPr algn="ct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11" name="Rectangle à coins arrondis 7"/>
          <p:cNvSpPr/>
          <p:nvPr/>
        </p:nvSpPr>
        <p:spPr>
          <a:xfrm>
            <a:off x="2538159" y="704355"/>
            <a:ext cx="3842003" cy="314271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sz="1400" b="1" dirty="0" smtClean="0">
              <a:latin typeface="Times New Roman" pitchFamily="18" charset="0"/>
              <a:cs typeface="Times New Roman" pitchFamily="18" charset="0"/>
            </a:endParaRPr>
          </a:p>
          <a:p>
            <a:pPr algn="just">
              <a:lnSpc>
                <a:spcPct val="150000"/>
              </a:lnSpc>
            </a:pPr>
            <a:endParaRPr lang="fr-FR" sz="1400" b="1" dirty="0">
              <a:latin typeface="Times New Roman" pitchFamily="18" charset="0"/>
              <a:cs typeface="Times New Roman" pitchFamily="18" charset="0"/>
            </a:endParaRPr>
          </a:p>
          <a:p>
            <a:pPr algn="just">
              <a:lnSpc>
                <a:spcPct val="150000"/>
              </a:lnSpc>
            </a:pPr>
            <a:endParaRPr lang="fr-FR" sz="1400" b="1" dirty="0" smtClean="0">
              <a:latin typeface="Times New Roman" pitchFamily="18" charset="0"/>
              <a:cs typeface="Times New Roman" pitchFamily="18" charset="0"/>
            </a:endParaRPr>
          </a:p>
          <a:p>
            <a:pPr algn="just">
              <a:lnSpc>
                <a:spcPct val="150000"/>
              </a:lnSpc>
            </a:pPr>
            <a:endParaRPr lang="fr-FR" sz="1400" b="1" dirty="0">
              <a:latin typeface="Times New Roman" pitchFamily="18" charset="0"/>
              <a:cs typeface="Times New Roman" pitchFamily="18" charset="0"/>
            </a:endParaRPr>
          </a:p>
          <a:p>
            <a:pPr algn="just">
              <a:lnSpc>
                <a:spcPct val="150000"/>
              </a:lnSpc>
            </a:pPr>
            <a:endParaRPr lang="fr-FR" sz="1400" b="1" dirty="0" smtClean="0">
              <a:latin typeface="Times New Roman" pitchFamily="18" charset="0"/>
              <a:cs typeface="Times New Roman" pitchFamily="18" charset="0"/>
            </a:endParaRPr>
          </a:p>
          <a:p>
            <a:pPr algn="just">
              <a:lnSpc>
                <a:spcPct val="150000"/>
              </a:lnSpc>
            </a:pPr>
            <a:endParaRPr lang="fr-FR" sz="1400" b="1" dirty="0">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r>
              <a:rPr lang="fr-FR" sz="1400" b="1" dirty="0" smtClean="0">
                <a:solidFill>
                  <a:schemeClr val="tx1"/>
                </a:solidFill>
                <a:latin typeface="Times New Roman" pitchFamily="18" charset="0"/>
                <a:cs typeface="Times New Roman" pitchFamily="18" charset="0"/>
              </a:rPr>
              <a:t>Distribution </a:t>
            </a:r>
            <a:r>
              <a:rPr lang="fr-FR" sz="1400" b="1" dirty="0">
                <a:solidFill>
                  <a:schemeClr val="tx1"/>
                </a:solidFill>
                <a:latin typeface="Times New Roman" pitchFamily="18" charset="0"/>
                <a:cs typeface="Times New Roman" pitchFamily="18" charset="0"/>
              </a:rPr>
              <a:t>du rapport charge /Masse du produit récupéré dans le collecteur </a:t>
            </a:r>
          </a:p>
        </p:txBody>
      </p:sp>
      <p:sp>
        <p:nvSpPr>
          <p:cNvPr id="12" name="Rectangle à coins arrondis 7"/>
          <p:cNvSpPr/>
          <p:nvPr/>
        </p:nvSpPr>
        <p:spPr>
          <a:xfrm>
            <a:off x="6610490" y="540293"/>
            <a:ext cx="3895417" cy="32108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r>
              <a:rPr lang="fr-FR" sz="1400" b="1" dirty="0" smtClean="0">
                <a:solidFill>
                  <a:schemeClr val="tx1"/>
                </a:solidFill>
                <a:latin typeface="Times New Roman" pitchFamily="18" charset="0"/>
                <a:cs typeface="Times New Roman" pitchFamily="18" charset="0"/>
              </a:rPr>
              <a:t>Moyenne </a:t>
            </a:r>
            <a:r>
              <a:rPr lang="fr-FR" sz="1400" b="1" dirty="0">
                <a:solidFill>
                  <a:schemeClr val="tx1"/>
                </a:solidFill>
                <a:latin typeface="Times New Roman" pitchFamily="18" charset="0"/>
                <a:cs typeface="Times New Roman" pitchFamily="18" charset="0"/>
              </a:rPr>
              <a:t>du rapport Charge/Masse du produit récupéré dans les cellule </a:t>
            </a:r>
          </a:p>
        </p:txBody>
      </p:sp>
      <p:sp>
        <p:nvSpPr>
          <p:cNvPr id="14" name="Rectangle à coins arrondis 7"/>
          <p:cNvSpPr/>
          <p:nvPr/>
        </p:nvSpPr>
        <p:spPr>
          <a:xfrm>
            <a:off x="4574324" y="3751177"/>
            <a:ext cx="5554124" cy="30003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r>
              <a:rPr lang="fr-FR" sz="1400" b="1" dirty="0" smtClean="0">
                <a:solidFill>
                  <a:schemeClr val="tx1"/>
                </a:solidFill>
                <a:latin typeface="Times New Roman" pitchFamily="18" charset="0"/>
                <a:cs typeface="Times New Roman" pitchFamily="18" charset="0"/>
              </a:rPr>
              <a:t>Moyenne </a:t>
            </a:r>
            <a:r>
              <a:rPr lang="fr-FR" sz="1400" b="1" dirty="0">
                <a:solidFill>
                  <a:schemeClr val="tx1"/>
                </a:solidFill>
                <a:latin typeface="Times New Roman" pitchFamily="18" charset="0"/>
                <a:cs typeface="Times New Roman" pitchFamily="18" charset="0"/>
              </a:rPr>
              <a:t>du rapport Charge/Masse du produit récupéré dans les cellules </a:t>
            </a:r>
          </a:p>
        </p:txBody>
      </p:sp>
      <p:pic>
        <p:nvPicPr>
          <p:cNvPr id="3" name="Picture 2"/>
          <p:cNvPicPr>
            <a:picLocks noChangeAspect="1"/>
          </p:cNvPicPr>
          <p:nvPr/>
        </p:nvPicPr>
        <p:blipFill>
          <a:blip r:embed="rId2"/>
          <a:stretch>
            <a:fillRect/>
          </a:stretch>
        </p:blipFill>
        <p:spPr>
          <a:xfrm>
            <a:off x="2617955" y="893419"/>
            <a:ext cx="3738697" cy="2294147"/>
          </a:xfrm>
          <a:prstGeom prst="rect">
            <a:avLst/>
          </a:prstGeom>
        </p:spPr>
      </p:pic>
      <p:pic>
        <p:nvPicPr>
          <p:cNvPr id="5" name="Picture 4"/>
          <p:cNvPicPr>
            <a:picLocks noChangeAspect="1"/>
          </p:cNvPicPr>
          <p:nvPr/>
        </p:nvPicPr>
        <p:blipFill>
          <a:blip r:embed="rId3"/>
          <a:stretch>
            <a:fillRect/>
          </a:stretch>
        </p:blipFill>
        <p:spPr>
          <a:xfrm>
            <a:off x="6610490" y="696134"/>
            <a:ext cx="3785163" cy="2428571"/>
          </a:xfrm>
          <a:prstGeom prst="rect">
            <a:avLst/>
          </a:prstGeom>
        </p:spPr>
      </p:pic>
      <p:pic>
        <p:nvPicPr>
          <p:cNvPr id="16" name="Picture 15"/>
          <p:cNvPicPr>
            <a:picLocks noChangeAspect="1"/>
          </p:cNvPicPr>
          <p:nvPr/>
        </p:nvPicPr>
        <p:blipFill>
          <a:blip r:embed="rId4"/>
          <a:stretch>
            <a:fillRect/>
          </a:stretch>
        </p:blipFill>
        <p:spPr>
          <a:xfrm>
            <a:off x="5303912" y="3831186"/>
            <a:ext cx="3637773" cy="2361905"/>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952540524"/>
              </p:ext>
            </p:extLst>
          </p:nvPr>
        </p:nvGraphicFramePr>
        <p:xfrm>
          <a:off x="1429179" y="1050386"/>
          <a:ext cx="764259" cy="448056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P</a:t>
                      </a:r>
                    </a:p>
                    <a:p>
                      <a:r>
                        <a:rPr lang="fr-FR" dirty="0" smtClean="0"/>
                        <a:t>A</a:t>
                      </a:r>
                    </a:p>
                    <a:p>
                      <a:r>
                        <a:rPr lang="fr-FR" dirty="0" smtClean="0"/>
                        <a:t>R</a:t>
                      </a:r>
                    </a:p>
                    <a:p>
                      <a:r>
                        <a:rPr lang="fr-FR" dirty="0" smtClean="0"/>
                        <a:t>T</a:t>
                      </a:r>
                    </a:p>
                    <a:p>
                      <a:r>
                        <a:rPr lang="fr-FR" dirty="0" smtClean="0"/>
                        <a:t>I</a:t>
                      </a:r>
                    </a:p>
                    <a:p>
                      <a:r>
                        <a:rPr lang="fr-FR" dirty="0" smtClean="0"/>
                        <a:t>E</a:t>
                      </a:r>
                    </a:p>
                    <a:p>
                      <a:r>
                        <a:rPr lang="fr-FR" dirty="0" smtClean="0"/>
                        <a:t>P</a:t>
                      </a:r>
                    </a:p>
                    <a:p>
                      <a:r>
                        <a:rPr lang="fr-FR" dirty="0" smtClean="0"/>
                        <a:t>R</a:t>
                      </a:r>
                    </a:p>
                    <a:p>
                      <a:r>
                        <a:rPr lang="fr-FR" dirty="0" smtClean="0"/>
                        <a:t>A</a:t>
                      </a:r>
                    </a:p>
                    <a:p>
                      <a:r>
                        <a:rPr lang="fr-FR" dirty="0" smtClean="0"/>
                        <a:t>T</a:t>
                      </a:r>
                    </a:p>
                    <a:p>
                      <a:r>
                        <a:rPr lang="fr-FR" dirty="0" smtClean="0"/>
                        <a:t>I</a:t>
                      </a:r>
                    </a:p>
                    <a:p>
                      <a:r>
                        <a:rPr lang="fr-FR" dirty="0" smtClean="0"/>
                        <a:t>Q</a:t>
                      </a:r>
                    </a:p>
                    <a:p>
                      <a:r>
                        <a:rPr lang="fr-FR" dirty="0" smtClean="0"/>
                        <a:t>U</a:t>
                      </a:r>
                    </a:p>
                    <a:p>
                      <a:r>
                        <a:rPr lang="fr-FR" dirty="0" smtClean="0"/>
                        <a:t>E</a:t>
                      </a:r>
                      <a:endParaRPr lang="en-US" dirty="0" smtClean="0"/>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55"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strVal val="#ppt_w*0.7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animEffect transition="in" filter="fade">
                                      <p:cBhvr>
                                        <p:cTn id="17" dur="500"/>
                                        <p:tgtEl>
                                          <p:spTgt spid="11"/>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strVal val="#ppt_w*0.7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animEffect transition="in" filter="fade">
                                      <p:cBhvr>
                                        <p:cTn id="22" dur="500"/>
                                        <p:tgtEl>
                                          <p:spTgt spid="12"/>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strVal val="#ppt_w*0.70"/>
                                          </p:val>
                                        </p:tav>
                                        <p:tav tm="100000">
                                          <p:val>
                                            <p:strVal val="#ppt_w"/>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7A3220F0-8B04-65BC-E2C2-D231883E006C}"/>
              </a:ext>
            </a:extLst>
          </p:cNvPr>
          <p:cNvSpPr>
            <a:spLocks noGrp="1"/>
          </p:cNvSpPr>
          <p:nvPr>
            <p:ph type="sldNum" sz="quarter" idx="12"/>
          </p:nvPr>
        </p:nvSpPr>
        <p:spPr>
          <a:xfrm>
            <a:off x="10467089" y="295728"/>
            <a:ext cx="838199" cy="767687"/>
          </a:xfrm>
        </p:spPr>
        <p:txBody>
          <a:bodyPr/>
          <a:lstStyle/>
          <a:p>
            <a:fld id="{3044B98A-230F-4079-B9A3-A7CB510926E8}" type="slidenum">
              <a:rPr lang="fr-FR" smtClean="0"/>
              <a:pPr/>
              <a:t>33</a:t>
            </a:fld>
            <a:endParaRPr lang="fr-FR" dirty="0"/>
          </a:p>
        </p:txBody>
      </p:sp>
      <p:sp>
        <p:nvSpPr>
          <p:cNvPr id="6" name="Rectangle à coins arrondis 7"/>
          <p:cNvSpPr/>
          <p:nvPr/>
        </p:nvSpPr>
        <p:spPr>
          <a:xfrm>
            <a:off x="1162635" y="329969"/>
            <a:ext cx="5604393" cy="605518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r>
              <a:rPr lang="fr-FR" sz="1400" b="1" dirty="0" smtClean="0">
                <a:solidFill>
                  <a:schemeClr val="tx1"/>
                </a:solidFill>
                <a:latin typeface="Times New Roman" pitchFamily="18" charset="0"/>
                <a:cs typeface="Times New Roman" pitchFamily="18" charset="0"/>
              </a:rPr>
              <a:t>Rayon </a:t>
            </a:r>
            <a:r>
              <a:rPr lang="fr-FR" sz="1400" b="1" dirty="0">
                <a:solidFill>
                  <a:schemeClr val="tx1"/>
                </a:solidFill>
                <a:latin typeface="Times New Roman" pitchFamily="18" charset="0"/>
                <a:cs typeface="Times New Roman" pitchFamily="18" charset="0"/>
              </a:rPr>
              <a:t>de particules récupérées dans les cellules du collecteur essais 01</a:t>
            </a:r>
          </a:p>
        </p:txBody>
      </p:sp>
      <p:pic>
        <p:nvPicPr>
          <p:cNvPr id="3" name="Picture 2"/>
          <p:cNvPicPr>
            <a:picLocks noChangeAspect="1"/>
          </p:cNvPicPr>
          <p:nvPr/>
        </p:nvPicPr>
        <p:blipFill>
          <a:blip r:embed="rId2"/>
          <a:stretch>
            <a:fillRect/>
          </a:stretch>
        </p:blipFill>
        <p:spPr>
          <a:xfrm>
            <a:off x="1775520" y="646616"/>
            <a:ext cx="3838095" cy="4471011"/>
          </a:xfrm>
          <a:prstGeom prst="rect">
            <a:avLst/>
          </a:prstGeom>
        </p:spPr>
      </p:pic>
      <p:sp>
        <p:nvSpPr>
          <p:cNvPr id="7" name="Rectangle à coins arrondis 7"/>
          <p:cNvSpPr/>
          <p:nvPr/>
        </p:nvSpPr>
        <p:spPr>
          <a:xfrm>
            <a:off x="6888088" y="908720"/>
            <a:ext cx="4176464" cy="57255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r>
              <a:rPr lang="fr-FR" sz="1400" b="1" dirty="0" smtClean="0">
                <a:solidFill>
                  <a:schemeClr val="tx1"/>
                </a:solidFill>
                <a:latin typeface="Times New Roman" pitchFamily="18" charset="0"/>
                <a:cs typeface="Times New Roman" pitchFamily="18" charset="0"/>
              </a:rPr>
              <a:t>Distribution </a:t>
            </a:r>
            <a:r>
              <a:rPr lang="fr-FR" sz="1400" b="1" dirty="0">
                <a:solidFill>
                  <a:schemeClr val="tx1"/>
                </a:solidFill>
                <a:latin typeface="Times New Roman" pitchFamily="18" charset="0"/>
                <a:cs typeface="Times New Roman" pitchFamily="18" charset="0"/>
              </a:rPr>
              <a:t>du rapport charge /Masse du produit récupéré dans le collecteur </a:t>
            </a:r>
          </a:p>
        </p:txBody>
      </p:sp>
      <p:pic>
        <p:nvPicPr>
          <p:cNvPr id="8" name="Picture 7"/>
          <p:cNvPicPr>
            <a:picLocks noChangeAspect="1"/>
          </p:cNvPicPr>
          <p:nvPr/>
        </p:nvPicPr>
        <p:blipFill>
          <a:blip r:embed="rId3"/>
          <a:stretch>
            <a:fillRect/>
          </a:stretch>
        </p:blipFill>
        <p:spPr>
          <a:xfrm>
            <a:off x="6867001" y="1412776"/>
            <a:ext cx="4104456" cy="4333604"/>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508737384"/>
              </p:ext>
            </p:extLst>
          </p:nvPr>
        </p:nvGraphicFramePr>
        <p:xfrm>
          <a:off x="8040216" y="308732"/>
          <a:ext cx="2426873" cy="370840"/>
        </p:xfrm>
        <a:graphic>
          <a:graphicData uri="http://schemas.openxmlformats.org/drawingml/2006/table">
            <a:tbl>
              <a:tblPr firstRow="1" bandRow="1">
                <a:tableStyleId>{5C22544A-7EE6-4342-B048-85BDC9FD1C3A}</a:tableStyleId>
              </a:tblPr>
              <a:tblGrid>
                <a:gridCol w="2426873"/>
              </a:tblGrid>
              <a:tr h="370840">
                <a:tc>
                  <a:txBody>
                    <a:bodyPr/>
                    <a:lstStyle/>
                    <a:p>
                      <a:r>
                        <a:rPr lang="en-US" i="1" dirty="0" err="1" smtClean="0"/>
                        <a:t>Partie</a:t>
                      </a:r>
                      <a:r>
                        <a:rPr lang="en-US" i="1" dirty="0" smtClean="0"/>
                        <a:t> </a:t>
                      </a:r>
                      <a:r>
                        <a:rPr lang="en-US" i="1" dirty="0" err="1" smtClean="0"/>
                        <a:t>pratique</a:t>
                      </a:r>
                      <a:r>
                        <a:rPr lang="en-US" i="1" dirty="0" smtClean="0"/>
                        <a:t> </a:t>
                      </a:r>
                      <a:endParaRPr lang="en-US" i="1" dirty="0"/>
                    </a:p>
                  </a:txBody>
                  <a:tcPr>
                    <a:solidFill>
                      <a:schemeClr val="accent5">
                        <a:lumMod val="75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584045556"/>
              </p:ext>
            </p:extLst>
          </p:nvPr>
        </p:nvGraphicFramePr>
        <p:xfrm>
          <a:off x="110363" y="911298"/>
          <a:ext cx="764259" cy="4480560"/>
        </p:xfrm>
        <a:graphic>
          <a:graphicData uri="http://schemas.openxmlformats.org/drawingml/2006/table">
            <a:tbl>
              <a:tblPr firstRow="1" bandRow="1">
                <a:tableStyleId>{5C22544A-7EE6-4342-B048-85BDC9FD1C3A}</a:tableStyleId>
              </a:tblPr>
              <a:tblGrid>
                <a:gridCol w="764259"/>
              </a:tblGrid>
              <a:tr h="4394838">
                <a:tc>
                  <a:txBody>
                    <a:bodyPr/>
                    <a:lstStyle/>
                    <a:p>
                      <a:endParaRPr lang="pt-BR" dirty="0" smtClean="0"/>
                    </a:p>
                    <a:p>
                      <a:r>
                        <a:rPr lang="en-US" dirty="0" smtClean="0"/>
                        <a:t>P</a:t>
                      </a:r>
                    </a:p>
                    <a:p>
                      <a:r>
                        <a:rPr lang="fr-FR" dirty="0" smtClean="0"/>
                        <a:t>A</a:t>
                      </a:r>
                    </a:p>
                    <a:p>
                      <a:r>
                        <a:rPr lang="fr-FR" dirty="0" smtClean="0"/>
                        <a:t>R</a:t>
                      </a:r>
                    </a:p>
                    <a:p>
                      <a:r>
                        <a:rPr lang="fr-FR" dirty="0" smtClean="0"/>
                        <a:t>T</a:t>
                      </a:r>
                    </a:p>
                    <a:p>
                      <a:r>
                        <a:rPr lang="fr-FR" dirty="0" smtClean="0"/>
                        <a:t>I</a:t>
                      </a:r>
                    </a:p>
                    <a:p>
                      <a:r>
                        <a:rPr lang="fr-FR" dirty="0" smtClean="0"/>
                        <a:t>E</a:t>
                      </a:r>
                    </a:p>
                    <a:p>
                      <a:r>
                        <a:rPr lang="fr-FR" dirty="0" smtClean="0"/>
                        <a:t>P</a:t>
                      </a:r>
                    </a:p>
                    <a:p>
                      <a:r>
                        <a:rPr lang="fr-FR" dirty="0" smtClean="0"/>
                        <a:t>R</a:t>
                      </a:r>
                    </a:p>
                    <a:p>
                      <a:r>
                        <a:rPr lang="fr-FR" dirty="0" smtClean="0"/>
                        <a:t>A</a:t>
                      </a:r>
                    </a:p>
                    <a:p>
                      <a:r>
                        <a:rPr lang="fr-FR" dirty="0" smtClean="0"/>
                        <a:t>T</a:t>
                      </a:r>
                    </a:p>
                    <a:p>
                      <a:r>
                        <a:rPr lang="fr-FR" dirty="0" smtClean="0"/>
                        <a:t>I</a:t>
                      </a:r>
                    </a:p>
                    <a:p>
                      <a:r>
                        <a:rPr lang="fr-FR" dirty="0" smtClean="0"/>
                        <a:t>Q</a:t>
                      </a:r>
                    </a:p>
                    <a:p>
                      <a:r>
                        <a:rPr lang="fr-FR" dirty="0" smtClean="0"/>
                        <a:t>U</a:t>
                      </a:r>
                    </a:p>
                    <a:p>
                      <a:r>
                        <a:rPr lang="fr-FR" dirty="0" smtClean="0"/>
                        <a:t>E</a:t>
                      </a:r>
                      <a:endParaRPr lang="en-US" dirty="0" smtClean="0"/>
                    </a:p>
                    <a:p>
                      <a:endParaRPr lang="en-US" dirty="0"/>
                    </a:p>
                  </a:txBody>
                  <a:tcPr/>
                </a:tc>
              </a:tr>
            </a:tbl>
          </a:graphicData>
        </a:graphic>
      </p:graphicFrame>
    </p:spTree>
    <p:extLst>
      <p:ext uri="{BB962C8B-B14F-4D97-AF65-F5344CB8AC3E}">
        <p14:creationId xmlns:p14="http://schemas.microsoft.com/office/powerpoint/2010/main" val="193787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7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0.7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044B98A-230F-4079-B9A3-A7CB510926E8}" type="slidenum">
              <a:rPr lang="fr-FR" smtClean="0"/>
              <a:pPr/>
              <a:t>34</a:t>
            </a:fld>
            <a:endParaRPr lang="fr-FR" dirty="0"/>
          </a:p>
        </p:txBody>
      </p:sp>
      <p:sp>
        <p:nvSpPr>
          <p:cNvPr id="7" name="Rectangle 6"/>
          <p:cNvSpPr/>
          <p:nvPr/>
        </p:nvSpPr>
        <p:spPr>
          <a:xfrm>
            <a:off x="8882082" y="214290"/>
            <a:ext cx="1785918" cy="369332"/>
          </a:xfrm>
          <a:prstGeom prst="rect">
            <a:avLst/>
          </a:prstGeom>
        </p:spPr>
        <p:txBody>
          <a:bodyPr wrap="square">
            <a:spAutoFit/>
          </a:bodyPr>
          <a:lstStyle/>
          <a:p>
            <a:pPr algn="r"/>
            <a:r>
              <a:rPr lang="fr-FR" b="1" i="1" dirty="0">
                <a:latin typeface="Times New Roman" pitchFamily="18" charset="0"/>
                <a:cs typeface="Times New Roman" pitchFamily="18" charset="0"/>
              </a:rPr>
              <a:t>Partie pratique </a:t>
            </a:r>
          </a:p>
        </p:txBody>
      </p:sp>
      <p:cxnSp>
        <p:nvCxnSpPr>
          <p:cNvPr id="8" name="Connecteur droit 7"/>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1738282" y="1000109"/>
            <a:ext cx="428628" cy="960328"/>
          </a:xfrm>
          <a:prstGeom prst="rect">
            <a:avLst/>
          </a:prstGeom>
          <a:noFill/>
        </p:spPr>
        <p:txBody>
          <a:bodyPr wrap="square" rtlCol="0">
            <a:spAutoFit/>
          </a:bodyPr>
          <a:lstStyle/>
          <a:p>
            <a:pPr algn="ctr">
              <a:lnSpc>
                <a:spcPct val="150000"/>
              </a:lnSpc>
            </a:pPr>
            <a:endParaRPr lang="fr-FR" sz="2000" i="1" dirty="0">
              <a:latin typeface="Times New Roman" pitchFamily="18" charset="0"/>
              <a:cs typeface="Times New Roman" pitchFamily="18" charset="0"/>
            </a:endParaRPr>
          </a:p>
          <a:p>
            <a:pPr algn="ctr">
              <a:lnSpc>
                <a:spcPct val="150000"/>
              </a:lnSpc>
            </a:pPr>
            <a:endParaRPr lang="fr-FR" sz="2000" i="1" dirty="0">
              <a:latin typeface="Times New Roman" pitchFamily="18" charset="0"/>
              <a:cs typeface="Times New Roman" pitchFamily="18" charset="0"/>
            </a:endParaRPr>
          </a:p>
        </p:txBody>
      </p:sp>
      <p:sp>
        <p:nvSpPr>
          <p:cNvPr id="13" name="Rectangle à coins arrondis 7"/>
          <p:cNvSpPr/>
          <p:nvPr/>
        </p:nvSpPr>
        <p:spPr>
          <a:xfrm>
            <a:off x="2738414" y="980728"/>
            <a:ext cx="4149674" cy="48245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r>
              <a:rPr lang="fr-FR" sz="1400" b="1" dirty="0" smtClean="0">
                <a:solidFill>
                  <a:schemeClr val="tx1"/>
                </a:solidFill>
                <a:latin typeface="Times New Roman" pitchFamily="18" charset="0"/>
                <a:cs typeface="Times New Roman" pitchFamily="18" charset="0"/>
              </a:rPr>
              <a:t>Moyenne </a:t>
            </a:r>
            <a:r>
              <a:rPr lang="fr-FR" sz="1400" b="1" dirty="0">
                <a:solidFill>
                  <a:schemeClr val="tx1"/>
                </a:solidFill>
                <a:latin typeface="Times New Roman" pitchFamily="18" charset="0"/>
                <a:cs typeface="Times New Roman" pitchFamily="18" charset="0"/>
              </a:rPr>
              <a:t>du rapport Charge/Masse du produit récupéré dans les cellules </a:t>
            </a:r>
          </a:p>
        </p:txBody>
      </p:sp>
      <p:sp>
        <p:nvSpPr>
          <p:cNvPr id="14" name="Rectangle à coins arrondis 7"/>
          <p:cNvSpPr/>
          <p:nvPr/>
        </p:nvSpPr>
        <p:spPr>
          <a:xfrm>
            <a:off x="6910817" y="980728"/>
            <a:ext cx="4984201" cy="46085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r>
              <a:rPr lang="fr-FR" sz="1400" b="1" dirty="0" smtClean="0">
                <a:solidFill>
                  <a:schemeClr val="tx1"/>
                </a:solidFill>
                <a:latin typeface="Times New Roman" pitchFamily="18" charset="0"/>
                <a:cs typeface="Times New Roman" pitchFamily="18" charset="0"/>
              </a:rPr>
              <a:t>Moyenne </a:t>
            </a:r>
            <a:r>
              <a:rPr lang="fr-FR" sz="1400" b="1" dirty="0">
                <a:solidFill>
                  <a:schemeClr val="tx1"/>
                </a:solidFill>
                <a:latin typeface="Times New Roman" pitchFamily="18" charset="0"/>
                <a:cs typeface="Times New Roman" pitchFamily="18" charset="0"/>
              </a:rPr>
              <a:t>du rapport Charge/Masse du produit récupéré dans les cellules </a:t>
            </a:r>
          </a:p>
        </p:txBody>
      </p:sp>
      <p:pic>
        <p:nvPicPr>
          <p:cNvPr id="3" name="Picture 2"/>
          <p:cNvPicPr>
            <a:picLocks noChangeAspect="1"/>
          </p:cNvPicPr>
          <p:nvPr/>
        </p:nvPicPr>
        <p:blipFill>
          <a:blip r:embed="rId2"/>
          <a:stretch>
            <a:fillRect/>
          </a:stretch>
        </p:blipFill>
        <p:spPr>
          <a:xfrm>
            <a:off x="2486290" y="1844824"/>
            <a:ext cx="4392488" cy="2733333"/>
          </a:xfrm>
          <a:prstGeom prst="rect">
            <a:avLst/>
          </a:prstGeom>
        </p:spPr>
      </p:pic>
      <p:pic>
        <p:nvPicPr>
          <p:cNvPr id="4" name="Picture 3"/>
          <p:cNvPicPr>
            <a:picLocks noChangeAspect="1"/>
          </p:cNvPicPr>
          <p:nvPr/>
        </p:nvPicPr>
        <p:blipFill>
          <a:blip r:embed="rId3"/>
          <a:stretch>
            <a:fillRect/>
          </a:stretch>
        </p:blipFill>
        <p:spPr>
          <a:xfrm>
            <a:off x="6910817" y="2034973"/>
            <a:ext cx="4666667" cy="2542857"/>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952540524"/>
              </p:ext>
            </p:extLst>
          </p:nvPr>
        </p:nvGraphicFramePr>
        <p:xfrm>
          <a:off x="1429179" y="1050386"/>
          <a:ext cx="764259" cy="448056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P</a:t>
                      </a:r>
                    </a:p>
                    <a:p>
                      <a:r>
                        <a:rPr lang="fr-FR" dirty="0" smtClean="0"/>
                        <a:t>A</a:t>
                      </a:r>
                    </a:p>
                    <a:p>
                      <a:r>
                        <a:rPr lang="fr-FR" dirty="0" smtClean="0"/>
                        <a:t>R</a:t>
                      </a:r>
                    </a:p>
                    <a:p>
                      <a:r>
                        <a:rPr lang="fr-FR" dirty="0" smtClean="0"/>
                        <a:t>T</a:t>
                      </a:r>
                    </a:p>
                    <a:p>
                      <a:r>
                        <a:rPr lang="fr-FR" dirty="0" smtClean="0"/>
                        <a:t>I</a:t>
                      </a:r>
                    </a:p>
                    <a:p>
                      <a:r>
                        <a:rPr lang="fr-FR" dirty="0" smtClean="0"/>
                        <a:t>E</a:t>
                      </a:r>
                    </a:p>
                    <a:p>
                      <a:r>
                        <a:rPr lang="fr-FR" dirty="0" smtClean="0"/>
                        <a:t>P</a:t>
                      </a:r>
                    </a:p>
                    <a:p>
                      <a:r>
                        <a:rPr lang="fr-FR" dirty="0" smtClean="0"/>
                        <a:t>R</a:t>
                      </a:r>
                    </a:p>
                    <a:p>
                      <a:r>
                        <a:rPr lang="fr-FR" dirty="0" smtClean="0"/>
                        <a:t>A</a:t>
                      </a:r>
                    </a:p>
                    <a:p>
                      <a:r>
                        <a:rPr lang="fr-FR" dirty="0" smtClean="0"/>
                        <a:t>T</a:t>
                      </a:r>
                    </a:p>
                    <a:p>
                      <a:r>
                        <a:rPr lang="fr-FR" dirty="0" smtClean="0"/>
                        <a:t>I</a:t>
                      </a:r>
                    </a:p>
                    <a:p>
                      <a:r>
                        <a:rPr lang="fr-FR" dirty="0" smtClean="0"/>
                        <a:t>Q</a:t>
                      </a:r>
                    </a:p>
                    <a:p>
                      <a:r>
                        <a:rPr lang="fr-FR" dirty="0" smtClean="0"/>
                        <a:t>U</a:t>
                      </a:r>
                    </a:p>
                    <a:p>
                      <a:r>
                        <a:rPr lang="fr-FR" dirty="0" smtClean="0"/>
                        <a:t>E</a:t>
                      </a:r>
                      <a:endParaRPr lang="en-US" dirty="0" smtClean="0"/>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ppt_w*0.7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animEffect transition="in" filter="fade">
                                      <p:cBhvr>
                                        <p:cTn id="9" dur="500"/>
                                        <p:tgtEl>
                                          <p:spTgt spid="1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ppt_w*0.70"/>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044B98A-230F-4079-B9A3-A7CB510926E8}" type="slidenum">
              <a:rPr lang="fr-FR" smtClean="0"/>
              <a:pPr/>
              <a:t>35</a:t>
            </a:fld>
            <a:endParaRPr lang="fr-FR" dirty="0"/>
          </a:p>
        </p:txBody>
      </p:sp>
      <p:sp>
        <p:nvSpPr>
          <p:cNvPr id="6" name="Rectangle 5"/>
          <p:cNvSpPr/>
          <p:nvPr/>
        </p:nvSpPr>
        <p:spPr>
          <a:xfrm>
            <a:off x="8882082" y="214290"/>
            <a:ext cx="1785918" cy="369332"/>
          </a:xfrm>
          <a:prstGeom prst="rect">
            <a:avLst/>
          </a:prstGeom>
        </p:spPr>
        <p:txBody>
          <a:bodyPr wrap="square">
            <a:spAutoFit/>
          </a:bodyPr>
          <a:lstStyle/>
          <a:p>
            <a:pPr algn="r"/>
            <a:r>
              <a:rPr lang="fr-FR" b="1" i="1" dirty="0">
                <a:latin typeface="Times New Roman" pitchFamily="18" charset="0"/>
                <a:cs typeface="Times New Roman" pitchFamily="18" charset="0"/>
              </a:rPr>
              <a:t>Partie pratique </a:t>
            </a:r>
          </a:p>
        </p:txBody>
      </p:sp>
      <p:cxnSp>
        <p:nvCxnSpPr>
          <p:cNvPr id="7" name="Connecteur droit 6"/>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a:off x="2452662" y="548680"/>
            <a:ext cx="8215338"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1738282" y="1000109"/>
            <a:ext cx="428628" cy="960328"/>
          </a:xfrm>
          <a:prstGeom prst="rect">
            <a:avLst/>
          </a:prstGeom>
          <a:noFill/>
        </p:spPr>
        <p:txBody>
          <a:bodyPr wrap="square" rtlCol="0">
            <a:spAutoFit/>
          </a:bodyPr>
          <a:lstStyle/>
          <a:p>
            <a:pPr algn="ctr">
              <a:lnSpc>
                <a:spcPct val="150000"/>
              </a:lnSpc>
            </a:pPr>
            <a:endParaRPr lang="fr-FR" sz="2000" i="1" dirty="0">
              <a:latin typeface="Times New Roman" pitchFamily="18" charset="0"/>
              <a:cs typeface="Times New Roman" pitchFamily="18" charset="0"/>
            </a:endParaRPr>
          </a:p>
          <a:p>
            <a:pPr algn="ctr">
              <a:lnSpc>
                <a:spcPct val="150000"/>
              </a:lnSpc>
            </a:pPr>
            <a:endParaRPr lang="fr-FR" sz="2000" i="1" dirty="0">
              <a:latin typeface="Times New Roman" pitchFamily="18" charset="0"/>
              <a:cs typeface="Times New Roman" pitchFamily="18" charset="0"/>
            </a:endParaRPr>
          </a:p>
        </p:txBody>
      </p:sp>
      <p:sp>
        <p:nvSpPr>
          <p:cNvPr id="12" name="Rectangle à coins arrondis 7"/>
          <p:cNvSpPr/>
          <p:nvPr/>
        </p:nvSpPr>
        <p:spPr>
          <a:xfrm>
            <a:off x="2738414" y="980727"/>
            <a:ext cx="4206460" cy="47525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r>
              <a:rPr lang="fr-FR" sz="1400" b="1" dirty="0" smtClean="0">
                <a:solidFill>
                  <a:schemeClr val="tx1"/>
                </a:solidFill>
                <a:latin typeface="Times New Roman" pitchFamily="18" charset="0"/>
                <a:cs typeface="Times New Roman" pitchFamily="18" charset="0"/>
              </a:rPr>
              <a:t>Distribution </a:t>
            </a:r>
            <a:r>
              <a:rPr lang="fr-FR" sz="1400" b="1" dirty="0">
                <a:solidFill>
                  <a:schemeClr val="tx1"/>
                </a:solidFill>
                <a:latin typeface="Times New Roman" pitchFamily="18" charset="0"/>
                <a:cs typeface="Times New Roman" pitchFamily="18" charset="0"/>
              </a:rPr>
              <a:t>du rapport charge/Masse en fonction de la  différence de potentiel </a:t>
            </a:r>
          </a:p>
        </p:txBody>
      </p:sp>
      <p:sp>
        <p:nvSpPr>
          <p:cNvPr id="13" name="Rectangle à coins arrondis 7"/>
          <p:cNvSpPr/>
          <p:nvPr/>
        </p:nvSpPr>
        <p:spPr>
          <a:xfrm>
            <a:off x="7229036" y="980728"/>
            <a:ext cx="4699611" cy="47525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endParaRPr lang="fr-FR" sz="1400" b="1" dirty="0" smtClean="0">
              <a:solidFill>
                <a:schemeClr val="tx1"/>
              </a:solidFill>
              <a:latin typeface="Times New Roman" pitchFamily="18" charset="0"/>
              <a:cs typeface="Times New Roman" pitchFamily="18" charset="0"/>
            </a:endParaRPr>
          </a:p>
          <a:p>
            <a:pPr algn="just">
              <a:lnSpc>
                <a:spcPct val="150000"/>
              </a:lnSpc>
            </a:pPr>
            <a:endParaRPr lang="fr-FR" sz="1400" b="1" dirty="0">
              <a:solidFill>
                <a:schemeClr val="tx1"/>
              </a:solidFill>
              <a:latin typeface="Times New Roman" pitchFamily="18" charset="0"/>
              <a:cs typeface="Times New Roman" pitchFamily="18" charset="0"/>
            </a:endParaRPr>
          </a:p>
          <a:p>
            <a:pPr algn="just">
              <a:lnSpc>
                <a:spcPct val="150000"/>
              </a:lnSpc>
            </a:pPr>
            <a:r>
              <a:rPr lang="fr-FR" sz="1400" b="1" dirty="0" smtClean="0">
                <a:solidFill>
                  <a:schemeClr val="tx1"/>
                </a:solidFill>
                <a:latin typeface="Times New Roman" pitchFamily="18" charset="0"/>
                <a:cs typeface="Times New Roman" pitchFamily="18" charset="0"/>
              </a:rPr>
              <a:t>Distribution </a:t>
            </a:r>
            <a:r>
              <a:rPr lang="fr-FR" sz="1400" b="1" dirty="0">
                <a:solidFill>
                  <a:schemeClr val="tx1"/>
                </a:solidFill>
                <a:latin typeface="Times New Roman" pitchFamily="18" charset="0"/>
                <a:cs typeface="Times New Roman" pitchFamily="18" charset="0"/>
              </a:rPr>
              <a:t>du rapport charge /Masse du produit récupéré dans le collecteur </a:t>
            </a:r>
          </a:p>
        </p:txBody>
      </p:sp>
      <p:pic>
        <p:nvPicPr>
          <p:cNvPr id="3" name="Picture 2"/>
          <p:cNvPicPr>
            <a:picLocks noChangeAspect="1"/>
          </p:cNvPicPr>
          <p:nvPr/>
        </p:nvPicPr>
        <p:blipFill>
          <a:blip r:embed="rId2"/>
          <a:stretch>
            <a:fillRect/>
          </a:stretch>
        </p:blipFill>
        <p:spPr>
          <a:xfrm>
            <a:off x="2738414" y="1628800"/>
            <a:ext cx="4206460" cy="2542857"/>
          </a:xfrm>
          <a:prstGeom prst="rect">
            <a:avLst/>
          </a:prstGeom>
        </p:spPr>
      </p:pic>
      <p:pic>
        <p:nvPicPr>
          <p:cNvPr id="4" name="Picture 3"/>
          <p:cNvPicPr>
            <a:picLocks noChangeAspect="1"/>
          </p:cNvPicPr>
          <p:nvPr/>
        </p:nvPicPr>
        <p:blipFill>
          <a:blip r:embed="rId3"/>
          <a:stretch>
            <a:fillRect/>
          </a:stretch>
        </p:blipFill>
        <p:spPr>
          <a:xfrm>
            <a:off x="7297888" y="1748415"/>
            <a:ext cx="4561905" cy="2466667"/>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952540524"/>
              </p:ext>
            </p:extLst>
          </p:nvPr>
        </p:nvGraphicFramePr>
        <p:xfrm>
          <a:off x="1429179" y="1050386"/>
          <a:ext cx="764259" cy="448056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P</a:t>
                      </a:r>
                    </a:p>
                    <a:p>
                      <a:r>
                        <a:rPr lang="fr-FR" dirty="0" smtClean="0"/>
                        <a:t>A</a:t>
                      </a:r>
                    </a:p>
                    <a:p>
                      <a:r>
                        <a:rPr lang="fr-FR" dirty="0" smtClean="0"/>
                        <a:t>R</a:t>
                      </a:r>
                    </a:p>
                    <a:p>
                      <a:r>
                        <a:rPr lang="fr-FR" dirty="0" smtClean="0"/>
                        <a:t>T</a:t>
                      </a:r>
                    </a:p>
                    <a:p>
                      <a:r>
                        <a:rPr lang="fr-FR" dirty="0" smtClean="0"/>
                        <a:t>I</a:t>
                      </a:r>
                    </a:p>
                    <a:p>
                      <a:r>
                        <a:rPr lang="fr-FR" dirty="0" smtClean="0"/>
                        <a:t>E</a:t>
                      </a:r>
                    </a:p>
                    <a:p>
                      <a:r>
                        <a:rPr lang="fr-FR" dirty="0" smtClean="0"/>
                        <a:t>P</a:t>
                      </a:r>
                    </a:p>
                    <a:p>
                      <a:r>
                        <a:rPr lang="fr-FR" dirty="0" smtClean="0"/>
                        <a:t>R</a:t>
                      </a:r>
                    </a:p>
                    <a:p>
                      <a:r>
                        <a:rPr lang="fr-FR" dirty="0" smtClean="0"/>
                        <a:t>A</a:t>
                      </a:r>
                    </a:p>
                    <a:p>
                      <a:r>
                        <a:rPr lang="fr-FR" dirty="0" smtClean="0"/>
                        <a:t>T</a:t>
                      </a:r>
                    </a:p>
                    <a:p>
                      <a:r>
                        <a:rPr lang="fr-FR" dirty="0" smtClean="0"/>
                        <a:t>I</a:t>
                      </a:r>
                    </a:p>
                    <a:p>
                      <a:r>
                        <a:rPr lang="fr-FR" dirty="0" smtClean="0"/>
                        <a:t>Q</a:t>
                      </a:r>
                    </a:p>
                    <a:p>
                      <a:r>
                        <a:rPr lang="fr-FR" dirty="0" smtClean="0"/>
                        <a:t>U</a:t>
                      </a:r>
                    </a:p>
                    <a:p>
                      <a:r>
                        <a:rPr lang="fr-FR" dirty="0" smtClean="0"/>
                        <a:t>E</a:t>
                      </a:r>
                      <a:endParaRPr lang="en-US" dirty="0" smtClean="0"/>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0.7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strVal val="#ppt_w*0.7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044B98A-230F-4079-B9A3-A7CB510926E8}" type="slidenum">
              <a:rPr lang="fr-FR" smtClean="0"/>
              <a:pPr/>
              <a:t>36</a:t>
            </a:fld>
            <a:endParaRPr lang="fr-FR" dirty="0"/>
          </a:p>
        </p:txBody>
      </p:sp>
      <p:sp>
        <p:nvSpPr>
          <p:cNvPr id="6" name="Rectangle 5"/>
          <p:cNvSpPr/>
          <p:nvPr/>
        </p:nvSpPr>
        <p:spPr>
          <a:xfrm>
            <a:off x="8882082" y="214290"/>
            <a:ext cx="1785918" cy="369332"/>
          </a:xfrm>
          <a:prstGeom prst="rect">
            <a:avLst/>
          </a:prstGeom>
        </p:spPr>
        <p:txBody>
          <a:bodyPr wrap="square">
            <a:spAutoFit/>
          </a:bodyPr>
          <a:lstStyle/>
          <a:p>
            <a:pPr algn="r"/>
            <a:r>
              <a:rPr lang="fr-FR" b="1" i="1" dirty="0">
                <a:latin typeface="Times New Roman" pitchFamily="18" charset="0"/>
                <a:cs typeface="Times New Roman" pitchFamily="18" charset="0"/>
              </a:rPr>
              <a:t>Partie pratique </a:t>
            </a:r>
          </a:p>
        </p:txBody>
      </p:sp>
      <p:cxnSp>
        <p:nvCxnSpPr>
          <p:cNvPr id="7" name="Connecteur droit 6"/>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a:off x="2452662" y="692696"/>
            <a:ext cx="8215338"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1738282" y="1000109"/>
            <a:ext cx="428628" cy="960328"/>
          </a:xfrm>
          <a:prstGeom prst="rect">
            <a:avLst/>
          </a:prstGeom>
          <a:noFill/>
        </p:spPr>
        <p:txBody>
          <a:bodyPr wrap="square" rtlCol="0">
            <a:spAutoFit/>
          </a:bodyPr>
          <a:lstStyle/>
          <a:p>
            <a:pPr algn="ctr">
              <a:lnSpc>
                <a:spcPct val="150000"/>
              </a:lnSpc>
            </a:pPr>
            <a:endParaRPr lang="fr-FR" sz="2000" i="1" dirty="0">
              <a:latin typeface="Times New Roman" pitchFamily="18" charset="0"/>
              <a:cs typeface="Times New Roman" pitchFamily="18" charset="0"/>
            </a:endParaRPr>
          </a:p>
          <a:p>
            <a:pPr algn="ctr">
              <a:lnSpc>
                <a:spcPct val="150000"/>
              </a:lnSpc>
            </a:pPr>
            <a:endParaRPr lang="fr-FR" sz="2000" i="1" dirty="0">
              <a:latin typeface="Times New Roman" pitchFamily="18" charset="0"/>
              <a:cs typeface="Times New Roman" pitchFamily="18" charset="0"/>
            </a:endParaRPr>
          </a:p>
        </p:txBody>
      </p:sp>
      <p:sp>
        <p:nvSpPr>
          <p:cNvPr id="12" name="Rectangle à coins arrondis 11"/>
          <p:cNvSpPr/>
          <p:nvPr/>
        </p:nvSpPr>
        <p:spPr>
          <a:xfrm>
            <a:off x="2774117" y="1194149"/>
            <a:ext cx="4402003" cy="48780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endParaRPr lang="fr-FR" b="1" dirty="0" smtClean="0">
              <a:solidFill>
                <a:srgbClr val="FF0000"/>
              </a:solidFill>
              <a:latin typeface="Times New Roman" pitchFamily="18" charset="0"/>
              <a:cs typeface="Times New Roman" pitchFamily="18" charset="0"/>
            </a:endParaRPr>
          </a:p>
          <a:p>
            <a:pPr algn="ctr">
              <a:lnSpc>
                <a:spcPct val="150000"/>
              </a:lnSpc>
            </a:pPr>
            <a:endParaRPr lang="fr-FR" b="1" dirty="0">
              <a:solidFill>
                <a:srgbClr val="FF0000"/>
              </a:solidFill>
              <a:latin typeface="Times New Roman" pitchFamily="18" charset="0"/>
              <a:cs typeface="Times New Roman" pitchFamily="18" charset="0"/>
            </a:endParaRPr>
          </a:p>
          <a:p>
            <a:pPr algn="ctr">
              <a:lnSpc>
                <a:spcPct val="150000"/>
              </a:lnSpc>
            </a:pPr>
            <a:endParaRPr lang="fr-FR" b="1" dirty="0" smtClean="0">
              <a:solidFill>
                <a:srgbClr val="FF0000"/>
              </a:solidFill>
              <a:latin typeface="Times New Roman" pitchFamily="18" charset="0"/>
              <a:cs typeface="Times New Roman" pitchFamily="18" charset="0"/>
            </a:endParaRPr>
          </a:p>
          <a:p>
            <a:pPr algn="ctr">
              <a:lnSpc>
                <a:spcPct val="150000"/>
              </a:lnSpc>
            </a:pPr>
            <a:endParaRPr lang="fr-FR" b="1" dirty="0">
              <a:solidFill>
                <a:srgbClr val="FF0000"/>
              </a:solidFill>
              <a:latin typeface="Times New Roman" pitchFamily="18" charset="0"/>
              <a:cs typeface="Times New Roman" pitchFamily="18" charset="0"/>
            </a:endParaRPr>
          </a:p>
          <a:p>
            <a:pPr algn="ctr">
              <a:lnSpc>
                <a:spcPct val="150000"/>
              </a:lnSpc>
            </a:pPr>
            <a:endParaRPr lang="fr-FR" b="1" dirty="0" smtClean="0">
              <a:solidFill>
                <a:srgbClr val="FF0000"/>
              </a:solidFill>
              <a:latin typeface="Times New Roman" pitchFamily="18" charset="0"/>
              <a:cs typeface="Times New Roman" pitchFamily="18" charset="0"/>
            </a:endParaRPr>
          </a:p>
          <a:p>
            <a:pPr algn="ctr">
              <a:lnSpc>
                <a:spcPct val="150000"/>
              </a:lnSpc>
            </a:pPr>
            <a:endParaRPr lang="fr-FR" b="1" dirty="0">
              <a:solidFill>
                <a:srgbClr val="FF0000"/>
              </a:solidFill>
              <a:latin typeface="Times New Roman" pitchFamily="18" charset="0"/>
              <a:cs typeface="Times New Roman" pitchFamily="18" charset="0"/>
            </a:endParaRPr>
          </a:p>
          <a:p>
            <a:pPr algn="ctr">
              <a:lnSpc>
                <a:spcPct val="150000"/>
              </a:lnSpc>
            </a:pPr>
            <a:endParaRPr lang="fr-FR" b="1" dirty="0" smtClean="0">
              <a:solidFill>
                <a:srgbClr val="FF0000"/>
              </a:solidFill>
              <a:latin typeface="Times New Roman" pitchFamily="18" charset="0"/>
              <a:cs typeface="Times New Roman" pitchFamily="18" charset="0"/>
            </a:endParaRPr>
          </a:p>
          <a:p>
            <a:pPr algn="ctr">
              <a:lnSpc>
                <a:spcPct val="150000"/>
              </a:lnSpc>
            </a:pPr>
            <a:endParaRPr lang="fr-FR" b="1" dirty="0">
              <a:solidFill>
                <a:srgbClr val="FF0000"/>
              </a:solidFill>
              <a:latin typeface="Times New Roman" pitchFamily="18" charset="0"/>
              <a:cs typeface="Times New Roman" pitchFamily="18" charset="0"/>
            </a:endParaRPr>
          </a:p>
          <a:p>
            <a:pPr algn="ctr">
              <a:lnSpc>
                <a:spcPct val="150000"/>
              </a:lnSpc>
            </a:pPr>
            <a:endParaRPr lang="fr-FR" sz="1400" b="1" dirty="0" smtClean="0">
              <a:solidFill>
                <a:schemeClr val="tx1"/>
              </a:solidFill>
              <a:latin typeface="Times New Roman" pitchFamily="18" charset="0"/>
              <a:cs typeface="Times New Roman" pitchFamily="18" charset="0"/>
            </a:endParaRPr>
          </a:p>
          <a:p>
            <a:pPr algn="ctr">
              <a:lnSpc>
                <a:spcPct val="150000"/>
              </a:lnSpc>
            </a:pPr>
            <a:r>
              <a:rPr lang="fr-FR" sz="1400" b="1" dirty="0" smtClean="0">
                <a:solidFill>
                  <a:schemeClr val="tx1"/>
                </a:solidFill>
                <a:latin typeface="Times New Roman" pitchFamily="18" charset="0"/>
                <a:cs typeface="Times New Roman" pitchFamily="18" charset="0"/>
              </a:rPr>
              <a:t>Moyenne </a:t>
            </a:r>
            <a:r>
              <a:rPr lang="fr-FR" sz="1400" b="1" dirty="0">
                <a:solidFill>
                  <a:schemeClr val="tx1"/>
                </a:solidFill>
                <a:latin typeface="Times New Roman" pitchFamily="18" charset="0"/>
                <a:cs typeface="Times New Roman" pitchFamily="18" charset="0"/>
              </a:rPr>
              <a:t>du rapport Charge/Masse du produit récupéré dans les cellules </a:t>
            </a:r>
          </a:p>
        </p:txBody>
      </p:sp>
      <p:sp>
        <p:nvSpPr>
          <p:cNvPr id="15" name="Rectangle 14"/>
          <p:cNvSpPr/>
          <p:nvPr/>
        </p:nvSpPr>
        <p:spPr>
          <a:xfrm>
            <a:off x="3309886" y="6180892"/>
            <a:ext cx="7358114" cy="677108"/>
          </a:xfrm>
          <a:prstGeom prst="rect">
            <a:avLst/>
          </a:prstGeom>
        </p:spPr>
        <p:txBody>
          <a:bodyPr wrap="square">
            <a:spAutoFit/>
          </a:bodyPr>
          <a:lstStyle/>
          <a:p>
            <a:r>
              <a:rPr lang="fr-FR" sz="2000" b="1" dirty="0">
                <a:latin typeface="Calibri"/>
                <a:ea typeface="Calibri" pitchFamily="34" charset="0"/>
                <a:cs typeface="Times New Roman" pitchFamily="18" charset="0"/>
              </a:rPr>
              <a:t> </a:t>
            </a:r>
            <a:endParaRPr lang="fr-FR" sz="1100" dirty="0">
              <a:latin typeface="Arial" pitchFamily="34" charset="0"/>
              <a:cs typeface="Arial" pitchFamily="34" charset="0"/>
            </a:endParaRPr>
          </a:p>
          <a:p>
            <a:endParaRPr lang="fr-FR" dirty="0">
              <a:latin typeface="Times New Roman" pitchFamily="18" charset="0"/>
              <a:cs typeface="Times New Roman" pitchFamily="18" charset="0"/>
            </a:endParaRPr>
          </a:p>
        </p:txBody>
      </p:sp>
      <p:sp>
        <p:nvSpPr>
          <p:cNvPr id="10" name="Rectangle à coins arrondis 11"/>
          <p:cNvSpPr/>
          <p:nvPr/>
        </p:nvSpPr>
        <p:spPr>
          <a:xfrm>
            <a:off x="7495986" y="1194150"/>
            <a:ext cx="4216638" cy="50720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endParaRPr lang="fr-FR" b="1" dirty="0" smtClean="0">
              <a:solidFill>
                <a:srgbClr val="FF0000"/>
              </a:solidFill>
              <a:latin typeface="Times New Roman" pitchFamily="18" charset="0"/>
              <a:cs typeface="Times New Roman" pitchFamily="18" charset="0"/>
            </a:endParaRPr>
          </a:p>
          <a:p>
            <a:pPr algn="ctr">
              <a:lnSpc>
                <a:spcPct val="150000"/>
              </a:lnSpc>
            </a:pPr>
            <a:endParaRPr lang="fr-FR" b="1" dirty="0">
              <a:solidFill>
                <a:srgbClr val="FF0000"/>
              </a:solidFill>
              <a:latin typeface="Times New Roman" pitchFamily="18" charset="0"/>
              <a:cs typeface="Times New Roman" pitchFamily="18" charset="0"/>
            </a:endParaRPr>
          </a:p>
          <a:p>
            <a:pPr algn="ctr">
              <a:lnSpc>
                <a:spcPct val="150000"/>
              </a:lnSpc>
            </a:pPr>
            <a:endParaRPr lang="fr-FR" b="1" dirty="0" smtClean="0">
              <a:solidFill>
                <a:srgbClr val="FF0000"/>
              </a:solidFill>
              <a:latin typeface="Times New Roman" pitchFamily="18" charset="0"/>
              <a:cs typeface="Times New Roman" pitchFamily="18" charset="0"/>
            </a:endParaRPr>
          </a:p>
          <a:p>
            <a:pPr algn="ctr">
              <a:lnSpc>
                <a:spcPct val="150000"/>
              </a:lnSpc>
            </a:pPr>
            <a:endParaRPr lang="fr-FR" b="1" dirty="0">
              <a:solidFill>
                <a:srgbClr val="FF0000"/>
              </a:solidFill>
              <a:latin typeface="Times New Roman" pitchFamily="18" charset="0"/>
              <a:cs typeface="Times New Roman" pitchFamily="18" charset="0"/>
            </a:endParaRPr>
          </a:p>
          <a:p>
            <a:pPr algn="ctr">
              <a:lnSpc>
                <a:spcPct val="150000"/>
              </a:lnSpc>
            </a:pPr>
            <a:endParaRPr lang="fr-FR" b="1" dirty="0" smtClean="0">
              <a:solidFill>
                <a:srgbClr val="FF0000"/>
              </a:solidFill>
              <a:latin typeface="Times New Roman" pitchFamily="18" charset="0"/>
              <a:cs typeface="Times New Roman" pitchFamily="18" charset="0"/>
            </a:endParaRPr>
          </a:p>
          <a:p>
            <a:pPr algn="ctr">
              <a:lnSpc>
                <a:spcPct val="150000"/>
              </a:lnSpc>
            </a:pPr>
            <a:endParaRPr lang="fr-FR" b="1" dirty="0">
              <a:solidFill>
                <a:srgbClr val="FF0000"/>
              </a:solidFill>
              <a:latin typeface="Times New Roman" pitchFamily="18" charset="0"/>
              <a:cs typeface="Times New Roman" pitchFamily="18" charset="0"/>
            </a:endParaRPr>
          </a:p>
          <a:p>
            <a:pPr algn="ctr">
              <a:lnSpc>
                <a:spcPct val="150000"/>
              </a:lnSpc>
            </a:pPr>
            <a:endParaRPr lang="fr-FR" sz="1400" b="1" dirty="0" smtClean="0">
              <a:solidFill>
                <a:schemeClr val="tx1"/>
              </a:solidFill>
              <a:latin typeface="Times New Roman" pitchFamily="18" charset="0"/>
              <a:cs typeface="Times New Roman" pitchFamily="18" charset="0"/>
            </a:endParaRPr>
          </a:p>
          <a:p>
            <a:pPr algn="ctr">
              <a:lnSpc>
                <a:spcPct val="150000"/>
              </a:lnSpc>
            </a:pPr>
            <a:endParaRPr lang="fr-FR" sz="1400" b="1" dirty="0">
              <a:solidFill>
                <a:schemeClr val="tx1"/>
              </a:solidFill>
              <a:latin typeface="Times New Roman" pitchFamily="18" charset="0"/>
              <a:cs typeface="Times New Roman" pitchFamily="18" charset="0"/>
            </a:endParaRPr>
          </a:p>
          <a:p>
            <a:pPr algn="ctr">
              <a:lnSpc>
                <a:spcPct val="150000"/>
              </a:lnSpc>
            </a:pPr>
            <a:endParaRPr lang="fr-FR" sz="1400" b="1" dirty="0" smtClean="0">
              <a:solidFill>
                <a:schemeClr val="tx1"/>
              </a:solidFill>
              <a:latin typeface="Times New Roman" pitchFamily="18" charset="0"/>
              <a:cs typeface="Times New Roman" pitchFamily="18" charset="0"/>
            </a:endParaRPr>
          </a:p>
          <a:p>
            <a:pPr algn="ctr">
              <a:lnSpc>
                <a:spcPct val="150000"/>
              </a:lnSpc>
            </a:pPr>
            <a:r>
              <a:rPr lang="fr-FR" sz="1400" b="1" dirty="0" smtClean="0">
                <a:solidFill>
                  <a:schemeClr val="tx1"/>
                </a:solidFill>
                <a:latin typeface="Times New Roman" pitchFamily="18" charset="0"/>
                <a:cs typeface="Times New Roman" pitchFamily="18" charset="0"/>
              </a:rPr>
              <a:t>Moyenne </a:t>
            </a:r>
            <a:r>
              <a:rPr lang="fr-FR" sz="1400" b="1" dirty="0">
                <a:solidFill>
                  <a:schemeClr val="tx1"/>
                </a:solidFill>
                <a:latin typeface="Times New Roman" pitchFamily="18" charset="0"/>
                <a:cs typeface="Times New Roman" pitchFamily="18" charset="0"/>
              </a:rPr>
              <a:t>du rapport Charge/Masse du produit récupéré dans les cellule </a:t>
            </a:r>
          </a:p>
        </p:txBody>
      </p:sp>
      <p:pic>
        <p:nvPicPr>
          <p:cNvPr id="3" name="Picture 2"/>
          <p:cNvPicPr>
            <a:picLocks noChangeAspect="1"/>
          </p:cNvPicPr>
          <p:nvPr/>
        </p:nvPicPr>
        <p:blipFill>
          <a:blip r:embed="rId2"/>
          <a:stretch>
            <a:fillRect/>
          </a:stretch>
        </p:blipFill>
        <p:spPr>
          <a:xfrm>
            <a:off x="2775749" y="1905544"/>
            <a:ext cx="4398738" cy="3035623"/>
          </a:xfrm>
          <a:prstGeom prst="rect">
            <a:avLst/>
          </a:prstGeom>
        </p:spPr>
      </p:pic>
      <p:pic>
        <p:nvPicPr>
          <p:cNvPr id="4" name="Picture 3"/>
          <p:cNvPicPr>
            <a:picLocks noChangeAspect="1"/>
          </p:cNvPicPr>
          <p:nvPr/>
        </p:nvPicPr>
        <p:blipFill>
          <a:blip r:embed="rId3"/>
          <a:stretch>
            <a:fillRect/>
          </a:stretch>
        </p:blipFill>
        <p:spPr>
          <a:xfrm>
            <a:off x="7506639" y="1775866"/>
            <a:ext cx="3980952" cy="3163394"/>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952540524"/>
              </p:ext>
            </p:extLst>
          </p:nvPr>
        </p:nvGraphicFramePr>
        <p:xfrm>
          <a:off x="1429179" y="1050386"/>
          <a:ext cx="764259" cy="448056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P</a:t>
                      </a:r>
                    </a:p>
                    <a:p>
                      <a:r>
                        <a:rPr lang="fr-FR" dirty="0" smtClean="0"/>
                        <a:t>A</a:t>
                      </a:r>
                    </a:p>
                    <a:p>
                      <a:r>
                        <a:rPr lang="fr-FR" dirty="0" smtClean="0"/>
                        <a:t>R</a:t>
                      </a:r>
                    </a:p>
                    <a:p>
                      <a:r>
                        <a:rPr lang="fr-FR" dirty="0" smtClean="0"/>
                        <a:t>T</a:t>
                      </a:r>
                    </a:p>
                    <a:p>
                      <a:r>
                        <a:rPr lang="fr-FR" dirty="0" smtClean="0"/>
                        <a:t>I</a:t>
                      </a:r>
                    </a:p>
                    <a:p>
                      <a:r>
                        <a:rPr lang="fr-FR" dirty="0" smtClean="0"/>
                        <a:t>E</a:t>
                      </a:r>
                    </a:p>
                    <a:p>
                      <a:r>
                        <a:rPr lang="fr-FR" dirty="0" smtClean="0"/>
                        <a:t>P</a:t>
                      </a:r>
                    </a:p>
                    <a:p>
                      <a:r>
                        <a:rPr lang="fr-FR" dirty="0" smtClean="0"/>
                        <a:t>R</a:t>
                      </a:r>
                    </a:p>
                    <a:p>
                      <a:r>
                        <a:rPr lang="fr-FR" dirty="0" smtClean="0"/>
                        <a:t>A</a:t>
                      </a:r>
                    </a:p>
                    <a:p>
                      <a:r>
                        <a:rPr lang="fr-FR" dirty="0" smtClean="0"/>
                        <a:t>T</a:t>
                      </a:r>
                    </a:p>
                    <a:p>
                      <a:r>
                        <a:rPr lang="fr-FR" dirty="0" smtClean="0"/>
                        <a:t>I</a:t>
                      </a:r>
                    </a:p>
                    <a:p>
                      <a:r>
                        <a:rPr lang="fr-FR" dirty="0" smtClean="0"/>
                        <a:t>Q</a:t>
                      </a:r>
                    </a:p>
                    <a:p>
                      <a:r>
                        <a:rPr lang="fr-FR" dirty="0" smtClean="0"/>
                        <a:t>U</a:t>
                      </a:r>
                    </a:p>
                    <a:p>
                      <a:r>
                        <a:rPr lang="fr-FR" dirty="0" smtClean="0"/>
                        <a:t>E</a:t>
                      </a:r>
                      <a:endParaRPr lang="en-US" dirty="0" smtClean="0"/>
                    </a:p>
                    <a:p>
                      <a:endParaRPr lang="en-US" dirty="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Connecteur droit 3"/>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Connecteur droit 4"/>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à coins arrondis 12"/>
          <p:cNvSpPr/>
          <p:nvPr/>
        </p:nvSpPr>
        <p:spPr>
          <a:xfrm>
            <a:off x="2718925" y="714356"/>
            <a:ext cx="4529203" cy="42268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50000"/>
              </a:lnSpc>
            </a:pPr>
            <a:endParaRPr lang="fr-FR" sz="1400" b="1" dirty="0" smtClean="0">
              <a:solidFill>
                <a:schemeClr val="tx1"/>
              </a:solidFill>
              <a:latin typeface="Times New Roman" pitchFamily="18" charset="0"/>
              <a:cs typeface="Times New Roman" pitchFamily="18" charset="0"/>
            </a:endParaRPr>
          </a:p>
          <a:p>
            <a:pPr>
              <a:lnSpc>
                <a:spcPct val="150000"/>
              </a:lnSpc>
            </a:pPr>
            <a:endParaRPr lang="fr-FR" sz="1400" b="1" dirty="0">
              <a:solidFill>
                <a:schemeClr val="tx1"/>
              </a:solidFill>
              <a:latin typeface="Times New Roman" pitchFamily="18" charset="0"/>
              <a:cs typeface="Times New Roman" pitchFamily="18" charset="0"/>
            </a:endParaRPr>
          </a:p>
          <a:p>
            <a:pPr>
              <a:lnSpc>
                <a:spcPct val="150000"/>
              </a:lnSpc>
            </a:pPr>
            <a:endParaRPr lang="fr-FR" sz="1400" b="1" dirty="0" smtClean="0">
              <a:solidFill>
                <a:schemeClr val="tx1"/>
              </a:solidFill>
              <a:latin typeface="Times New Roman" pitchFamily="18" charset="0"/>
              <a:cs typeface="Times New Roman" pitchFamily="18" charset="0"/>
            </a:endParaRPr>
          </a:p>
          <a:p>
            <a:pPr>
              <a:lnSpc>
                <a:spcPct val="150000"/>
              </a:lnSpc>
            </a:pPr>
            <a:endParaRPr lang="fr-FR" sz="1400" b="1" dirty="0">
              <a:solidFill>
                <a:schemeClr val="tx1"/>
              </a:solidFill>
              <a:latin typeface="Times New Roman" pitchFamily="18" charset="0"/>
              <a:cs typeface="Times New Roman" pitchFamily="18" charset="0"/>
            </a:endParaRPr>
          </a:p>
          <a:p>
            <a:pPr>
              <a:lnSpc>
                <a:spcPct val="150000"/>
              </a:lnSpc>
            </a:pPr>
            <a:endParaRPr lang="fr-FR" sz="1400" b="1" dirty="0" smtClean="0">
              <a:solidFill>
                <a:schemeClr val="tx1"/>
              </a:solidFill>
              <a:latin typeface="Times New Roman" pitchFamily="18" charset="0"/>
              <a:cs typeface="Times New Roman" pitchFamily="18" charset="0"/>
            </a:endParaRPr>
          </a:p>
          <a:p>
            <a:pPr>
              <a:lnSpc>
                <a:spcPct val="150000"/>
              </a:lnSpc>
            </a:pPr>
            <a:endParaRPr lang="fr-FR" sz="1400" b="1" dirty="0">
              <a:solidFill>
                <a:schemeClr val="tx1"/>
              </a:solidFill>
              <a:latin typeface="Times New Roman" pitchFamily="18" charset="0"/>
              <a:cs typeface="Times New Roman" pitchFamily="18" charset="0"/>
            </a:endParaRPr>
          </a:p>
          <a:p>
            <a:pPr>
              <a:lnSpc>
                <a:spcPct val="150000"/>
              </a:lnSpc>
            </a:pPr>
            <a:endParaRPr lang="fr-FR" sz="1400" b="1" dirty="0" smtClean="0">
              <a:solidFill>
                <a:schemeClr val="tx1"/>
              </a:solidFill>
              <a:latin typeface="Times New Roman" pitchFamily="18" charset="0"/>
              <a:cs typeface="Times New Roman" pitchFamily="18" charset="0"/>
            </a:endParaRPr>
          </a:p>
          <a:p>
            <a:pPr>
              <a:lnSpc>
                <a:spcPct val="150000"/>
              </a:lnSpc>
            </a:pPr>
            <a:endParaRPr lang="fr-FR" sz="1400" b="1" dirty="0">
              <a:solidFill>
                <a:schemeClr val="tx1"/>
              </a:solidFill>
              <a:latin typeface="Times New Roman" pitchFamily="18" charset="0"/>
              <a:cs typeface="Times New Roman" pitchFamily="18" charset="0"/>
            </a:endParaRPr>
          </a:p>
          <a:p>
            <a:pPr>
              <a:lnSpc>
                <a:spcPct val="150000"/>
              </a:lnSpc>
            </a:pPr>
            <a:endParaRPr lang="fr-FR" sz="1400" b="1" dirty="0" smtClean="0">
              <a:solidFill>
                <a:schemeClr val="tx1"/>
              </a:solidFill>
              <a:latin typeface="Times New Roman" pitchFamily="18" charset="0"/>
              <a:cs typeface="Times New Roman" pitchFamily="18" charset="0"/>
            </a:endParaRPr>
          </a:p>
          <a:p>
            <a:pPr>
              <a:lnSpc>
                <a:spcPct val="150000"/>
              </a:lnSpc>
            </a:pPr>
            <a:r>
              <a:rPr lang="fr-FR" sz="1400" b="1" dirty="0" smtClean="0">
                <a:solidFill>
                  <a:schemeClr val="tx1"/>
                </a:solidFill>
                <a:latin typeface="Times New Roman" pitchFamily="18" charset="0"/>
                <a:cs typeface="Times New Roman" pitchFamily="18" charset="0"/>
              </a:rPr>
              <a:t>Distribution </a:t>
            </a:r>
            <a:r>
              <a:rPr lang="fr-FR" sz="1400" b="1" dirty="0">
                <a:solidFill>
                  <a:schemeClr val="tx1"/>
                </a:solidFill>
                <a:latin typeface="Times New Roman" pitchFamily="18" charset="0"/>
                <a:cs typeface="Times New Roman" pitchFamily="18" charset="0"/>
              </a:rPr>
              <a:t>du rapport charge /Masse du produit récupéré dans le collecteur </a:t>
            </a:r>
          </a:p>
        </p:txBody>
      </p:sp>
      <p:sp>
        <p:nvSpPr>
          <p:cNvPr id="20" name="Espace réservé du numéro de diapositive 19"/>
          <p:cNvSpPr>
            <a:spLocks noGrp="1"/>
          </p:cNvSpPr>
          <p:nvPr>
            <p:ph type="sldNum" sz="quarter" idx="12"/>
          </p:nvPr>
        </p:nvSpPr>
        <p:spPr/>
        <p:txBody>
          <a:bodyPr/>
          <a:lstStyle/>
          <a:p>
            <a:fld id="{3044B98A-230F-4079-B9A3-A7CB510926E8}" type="slidenum">
              <a:rPr lang="fr-FR" smtClean="0"/>
              <a:pPr/>
              <a:t>37</a:t>
            </a:fld>
            <a:endParaRPr lang="fr-FR" dirty="0"/>
          </a:p>
        </p:txBody>
      </p:sp>
      <p:sp>
        <p:nvSpPr>
          <p:cNvPr id="21" name="Rectangle 20"/>
          <p:cNvSpPr/>
          <p:nvPr/>
        </p:nvSpPr>
        <p:spPr>
          <a:xfrm>
            <a:off x="8882082" y="214290"/>
            <a:ext cx="1785918" cy="369332"/>
          </a:xfrm>
          <a:prstGeom prst="rect">
            <a:avLst/>
          </a:prstGeom>
        </p:spPr>
        <p:txBody>
          <a:bodyPr wrap="square">
            <a:spAutoFit/>
          </a:bodyPr>
          <a:lstStyle/>
          <a:p>
            <a:pPr algn="r"/>
            <a:r>
              <a:rPr lang="fr-FR" b="1" i="1" dirty="0">
                <a:latin typeface="Times New Roman" pitchFamily="18" charset="0"/>
                <a:cs typeface="Times New Roman" pitchFamily="18" charset="0"/>
              </a:rPr>
              <a:t>Partie pratique </a:t>
            </a:r>
          </a:p>
        </p:txBody>
      </p:sp>
      <p:sp>
        <p:nvSpPr>
          <p:cNvPr id="23" name="ZoneTexte 22"/>
          <p:cNvSpPr txBox="1"/>
          <p:nvPr/>
        </p:nvSpPr>
        <p:spPr>
          <a:xfrm>
            <a:off x="1738282" y="1000108"/>
            <a:ext cx="428628" cy="960328"/>
          </a:xfrm>
          <a:prstGeom prst="rect">
            <a:avLst/>
          </a:prstGeom>
          <a:noFill/>
        </p:spPr>
        <p:txBody>
          <a:bodyPr wrap="square" rtlCol="0">
            <a:spAutoFit/>
          </a:bodyPr>
          <a:lstStyle/>
          <a:p>
            <a:pPr algn="ctr">
              <a:lnSpc>
                <a:spcPct val="150000"/>
              </a:lnSpc>
            </a:pPr>
            <a:endParaRPr lang="fr-FR" sz="2000" i="1" dirty="0">
              <a:latin typeface="Times New Roman" pitchFamily="18" charset="0"/>
              <a:cs typeface="Times New Roman" pitchFamily="18" charset="0"/>
            </a:endParaRPr>
          </a:p>
          <a:p>
            <a:pPr algn="ctr">
              <a:lnSpc>
                <a:spcPct val="150000"/>
              </a:lnSpc>
            </a:pPr>
            <a:endParaRPr lang="fr-FR" sz="2000" i="1" dirty="0">
              <a:latin typeface="Times New Roman" pitchFamily="18" charset="0"/>
              <a:cs typeface="Times New Roman" pitchFamily="18" charset="0"/>
            </a:endParaRPr>
          </a:p>
        </p:txBody>
      </p:sp>
      <p:sp>
        <p:nvSpPr>
          <p:cNvPr id="16" name="Rectangle à coins arrondis 15"/>
          <p:cNvSpPr/>
          <p:nvPr/>
        </p:nvSpPr>
        <p:spPr>
          <a:xfrm>
            <a:off x="7512802" y="1000108"/>
            <a:ext cx="4487854" cy="408315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r>
              <a:rPr lang="fr-FR" sz="1400" b="1" dirty="0">
                <a:solidFill>
                  <a:schemeClr val="tx1"/>
                </a:solidFill>
                <a:latin typeface="Times New Roman" pitchFamily="18" charset="0"/>
                <a:cs typeface="Times New Roman" pitchFamily="18" charset="0"/>
              </a:rPr>
              <a:t>Moyenne du rapport Charge/Masse du produit récupéré dans les cellules </a:t>
            </a:r>
          </a:p>
        </p:txBody>
      </p:sp>
      <p:pic>
        <p:nvPicPr>
          <p:cNvPr id="2" name="Picture 1"/>
          <p:cNvPicPr>
            <a:picLocks noChangeAspect="1"/>
          </p:cNvPicPr>
          <p:nvPr/>
        </p:nvPicPr>
        <p:blipFill>
          <a:blip r:embed="rId2"/>
          <a:stretch>
            <a:fillRect/>
          </a:stretch>
        </p:blipFill>
        <p:spPr>
          <a:xfrm>
            <a:off x="2705360" y="1268760"/>
            <a:ext cx="4436117" cy="2786863"/>
          </a:xfrm>
          <a:prstGeom prst="rect">
            <a:avLst/>
          </a:prstGeom>
        </p:spPr>
      </p:pic>
      <p:pic>
        <p:nvPicPr>
          <p:cNvPr id="3" name="Picture 2"/>
          <p:cNvPicPr>
            <a:picLocks noChangeAspect="1"/>
          </p:cNvPicPr>
          <p:nvPr/>
        </p:nvPicPr>
        <p:blipFill>
          <a:blip r:embed="rId3"/>
          <a:stretch>
            <a:fillRect/>
          </a:stretch>
        </p:blipFill>
        <p:spPr>
          <a:xfrm>
            <a:off x="7497785" y="1408731"/>
            <a:ext cx="4361905" cy="2295238"/>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952540524"/>
              </p:ext>
            </p:extLst>
          </p:nvPr>
        </p:nvGraphicFramePr>
        <p:xfrm>
          <a:off x="1429179" y="1050386"/>
          <a:ext cx="764259" cy="448056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P</a:t>
                      </a:r>
                    </a:p>
                    <a:p>
                      <a:r>
                        <a:rPr lang="fr-FR" dirty="0" smtClean="0"/>
                        <a:t>A</a:t>
                      </a:r>
                    </a:p>
                    <a:p>
                      <a:r>
                        <a:rPr lang="fr-FR" dirty="0" smtClean="0"/>
                        <a:t>R</a:t>
                      </a:r>
                    </a:p>
                    <a:p>
                      <a:r>
                        <a:rPr lang="fr-FR" dirty="0" smtClean="0"/>
                        <a:t>T</a:t>
                      </a:r>
                    </a:p>
                    <a:p>
                      <a:r>
                        <a:rPr lang="fr-FR" dirty="0" smtClean="0"/>
                        <a:t>I</a:t>
                      </a:r>
                    </a:p>
                    <a:p>
                      <a:r>
                        <a:rPr lang="fr-FR" dirty="0" smtClean="0"/>
                        <a:t>E</a:t>
                      </a:r>
                    </a:p>
                    <a:p>
                      <a:r>
                        <a:rPr lang="fr-FR" dirty="0" smtClean="0"/>
                        <a:t>P</a:t>
                      </a:r>
                    </a:p>
                    <a:p>
                      <a:r>
                        <a:rPr lang="fr-FR" dirty="0" smtClean="0"/>
                        <a:t>R</a:t>
                      </a:r>
                    </a:p>
                    <a:p>
                      <a:r>
                        <a:rPr lang="fr-FR" dirty="0" smtClean="0"/>
                        <a:t>A</a:t>
                      </a:r>
                    </a:p>
                    <a:p>
                      <a:r>
                        <a:rPr lang="fr-FR" dirty="0" smtClean="0"/>
                        <a:t>T</a:t>
                      </a:r>
                    </a:p>
                    <a:p>
                      <a:r>
                        <a:rPr lang="fr-FR" dirty="0" smtClean="0"/>
                        <a:t>I</a:t>
                      </a:r>
                    </a:p>
                    <a:p>
                      <a:r>
                        <a:rPr lang="fr-FR" dirty="0" smtClean="0"/>
                        <a:t>Q</a:t>
                      </a:r>
                    </a:p>
                    <a:p>
                      <a:r>
                        <a:rPr lang="fr-FR" dirty="0" smtClean="0"/>
                        <a:t>U</a:t>
                      </a:r>
                    </a:p>
                    <a:p>
                      <a:r>
                        <a:rPr lang="fr-FR" dirty="0" smtClean="0"/>
                        <a:t>E</a:t>
                      </a:r>
                      <a:endParaRPr lang="en-US" dirty="0" smtClean="0"/>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Connecteur droit 4"/>
          <p:cNvCxnSpPr/>
          <p:nvPr/>
        </p:nvCxnSpPr>
        <p:spPr>
          <a:xfrm rot="5400000">
            <a:off x="-1004614" y="3455590"/>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à coins arrondis 14"/>
          <p:cNvSpPr/>
          <p:nvPr/>
        </p:nvSpPr>
        <p:spPr>
          <a:xfrm>
            <a:off x="3161804" y="846678"/>
            <a:ext cx="6500858" cy="458970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50000"/>
              </a:lnSpc>
            </a:pPr>
            <a:endParaRPr lang="fr-FR" sz="1400" b="1" dirty="0" smtClean="0">
              <a:solidFill>
                <a:schemeClr val="tx1"/>
              </a:solidFill>
              <a:latin typeface="Times New Roman" pitchFamily="18" charset="0"/>
              <a:cs typeface="Times New Roman" pitchFamily="18" charset="0"/>
            </a:endParaRPr>
          </a:p>
          <a:p>
            <a:pPr>
              <a:lnSpc>
                <a:spcPct val="150000"/>
              </a:lnSpc>
            </a:pPr>
            <a:endParaRPr lang="fr-FR" sz="1400" b="1" dirty="0">
              <a:solidFill>
                <a:schemeClr val="tx1"/>
              </a:solidFill>
              <a:latin typeface="Times New Roman" pitchFamily="18" charset="0"/>
              <a:cs typeface="Times New Roman" pitchFamily="18" charset="0"/>
            </a:endParaRPr>
          </a:p>
          <a:p>
            <a:pPr>
              <a:lnSpc>
                <a:spcPct val="150000"/>
              </a:lnSpc>
            </a:pPr>
            <a:endParaRPr lang="fr-FR" sz="1400" b="1" dirty="0" smtClean="0">
              <a:solidFill>
                <a:schemeClr val="tx1"/>
              </a:solidFill>
              <a:latin typeface="Times New Roman" pitchFamily="18" charset="0"/>
              <a:cs typeface="Times New Roman" pitchFamily="18" charset="0"/>
            </a:endParaRPr>
          </a:p>
          <a:p>
            <a:pPr>
              <a:lnSpc>
                <a:spcPct val="150000"/>
              </a:lnSpc>
            </a:pPr>
            <a:endParaRPr lang="fr-FR" sz="1400" b="1" dirty="0">
              <a:solidFill>
                <a:schemeClr val="tx1"/>
              </a:solidFill>
              <a:latin typeface="Times New Roman" pitchFamily="18" charset="0"/>
              <a:cs typeface="Times New Roman" pitchFamily="18" charset="0"/>
            </a:endParaRPr>
          </a:p>
          <a:p>
            <a:pPr>
              <a:lnSpc>
                <a:spcPct val="150000"/>
              </a:lnSpc>
            </a:pPr>
            <a:endParaRPr lang="fr-FR" sz="1400" b="1" dirty="0" smtClean="0">
              <a:solidFill>
                <a:schemeClr val="tx1"/>
              </a:solidFill>
              <a:latin typeface="Times New Roman" pitchFamily="18" charset="0"/>
              <a:cs typeface="Times New Roman" pitchFamily="18" charset="0"/>
            </a:endParaRPr>
          </a:p>
          <a:p>
            <a:pPr>
              <a:lnSpc>
                <a:spcPct val="150000"/>
              </a:lnSpc>
            </a:pPr>
            <a:endParaRPr lang="fr-FR" sz="1400" b="1" dirty="0">
              <a:solidFill>
                <a:schemeClr val="tx1"/>
              </a:solidFill>
              <a:latin typeface="Times New Roman" pitchFamily="18" charset="0"/>
              <a:cs typeface="Times New Roman" pitchFamily="18" charset="0"/>
            </a:endParaRPr>
          </a:p>
          <a:p>
            <a:pPr>
              <a:lnSpc>
                <a:spcPct val="150000"/>
              </a:lnSpc>
            </a:pPr>
            <a:endParaRPr lang="fr-FR" sz="1400" b="1" dirty="0" smtClean="0">
              <a:solidFill>
                <a:schemeClr val="tx1"/>
              </a:solidFill>
              <a:latin typeface="Times New Roman" pitchFamily="18" charset="0"/>
              <a:cs typeface="Times New Roman" pitchFamily="18" charset="0"/>
            </a:endParaRPr>
          </a:p>
          <a:p>
            <a:pPr>
              <a:lnSpc>
                <a:spcPct val="150000"/>
              </a:lnSpc>
            </a:pPr>
            <a:endParaRPr lang="fr-FR" sz="1400" b="1" dirty="0">
              <a:solidFill>
                <a:schemeClr val="tx1"/>
              </a:solidFill>
              <a:latin typeface="Times New Roman" pitchFamily="18" charset="0"/>
              <a:cs typeface="Times New Roman" pitchFamily="18" charset="0"/>
            </a:endParaRPr>
          </a:p>
          <a:p>
            <a:pPr>
              <a:lnSpc>
                <a:spcPct val="150000"/>
              </a:lnSpc>
            </a:pPr>
            <a:endParaRPr lang="fr-FR" sz="1400" b="1" dirty="0" smtClean="0">
              <a:solidFill>
                <a:schemeClr val="tx1"/>
              </a:solidFill>
              <a:latin typeface="Times New Roman" pitchFamily="18" charset="0"/>
              <a:cs typeface="Times New Roman" pitchFamily="18" charset="0"/>
            </a:endParaRPr>
          </a:p>
          <a:p>
            <a:pPr>
              <a:lnSpc>
                <a:spcPct val="150000"/>
              </a:lnSpc>
            </a:pPr>
            <a:endParaRPr lang="fr-FR" sz="1400" b="1" dirty="0">
              <a:solidFill>
                <a:schemeClr val="tx1"/>
              </a:solidFill>
              <a:latin typeface="Times New Roman" pitchFamily="18" charset="0"/>
              <a:cs typeface="Times New Roman" pitchFamily="18" charset="0"/>
            </a:endParaRPr>
          </a:p>
          <a:p>
            <a:pPr>
              <a:lnSpc>
                <a:spcPct val="150000"/>
              </a:lnSpc>
            </a:pPr>
            <a:r>
              <a:rPr lang="fr-FR" sz="1400" b="1" dirty="0" smtClean="0">
                <a:solidFill>
                  <a:schemeClr val="tx1"/>
                </a:solidFill>
                <a:latin typeface="Times New Roman" pitchFamily="18" charset="0"/>
                <a:cs typeface="Times New Roman" pitchFamily="18" charset="0"/>
              </a:rPr>
              <a:t>Moyenne </a:t>
            </a:r>
            <a:r>
              <a:rPr lang="fr-FR" sz="1400" b="1" dirty="0">
                <a:solidFill>
                  <a:schemeClr val="tx1"/>
                </a:solidFill>
                <a:latin typeface="Times New Roman" pitchFamily="18" charset="0"/>
                <a:cs typeface="Times New Roman" pitchFamily="18" charset="0"/>
              </a:rPr>
              <a:t>du rapport Charge/Masse du produit récupéré dans les cellules </a:t>
            </a:r>
          </a:p>
        </p:txBody>
      </p:sp>
      <p:sp>
        <p:nvSpPr>
          <p:cNvPr id="20" name="Espace réservé du numéro de diapositive 19"/>
          <p:cNvSpPr>
            <a:spLocks noGrp="1"/>
          </p:cNvSpPr>
          <p:nvPr>
            <p:ph type="sldNum" sz="quarter" idx="12"/>
          </p:nvPr>
        </p:nvSpPr>
        <p:spPr/>
        <p:txBody>
          <a:bodyPr/>
          <a:lstStyle/>
          <a:p>
            <a:fld id="{3044B98A-230F-4079-B9A3-A7CB510926E8}" type="slidenum">
              <a:rPr lang="fr-FR" smtClean="0"/>
              <a:pPr/>
              <a:t>38</a:t>
            </a:fld>
            <a:endParaRPr lang="fr-FR" dirty="0"/>
          </a:p>
        </p:txBody>
      </p:sp>
      <p:sp>
        <p:nvSpPr>
          <p:cNvPr id="21" name="Rectangle 20"/>
          <p:cNvSpPr/>
          <p:nvPr/>
        </p:nvSpPr>
        <p:spPr>
          <a:xfrm>
            <a:off x="8882082" y="214290"/>
            <a:ext cx="1785918" cy="369332"/>
          </a:xfrm>
          <a:prstGeom prst="rect">
            <a:avLst/>
          </a:prstGeom>
        </p:spPr>
        <p:txBody>
          <a:bodyPr wrap="square">
            <a:spAutoFit/>
          </a:bodyPr>
          <a:lstStyle/>
          <a:p>
            <a:pPr algn="r"/>
            <a:r>
              <a:rPr lang="fr-FR" b="1" i="1" dirty="0">
                <a:latin typeface="Times New Roman" pitchFamily="18" charset="0"/>
                <a:cs typeface="Times New Roman" pitchFamily="18" charset="0"/>
              </a:rPr>
              <a:t>Partie pratique </a:t>
            </a:r>
          </a:p>
        </p:txBody>
      </p:sp>
      <p:sp>
        <p:nvSpPr>
          <p:cNvPr id="23" name="ZoneTexte 22"/>
          <p:cNvSpPr txBox="1"/>
          <p:nvPr/>
        </p:nvSpPr>
        <p:spPr>
          <a:xfrm>
            <a:off x="1738282" y="1000108"/>
            <a:ext cx="428628" cy="960328"/>
          </a:xfrm>
          <a:prstGeom prst="rect">
            <a:avLst/>
          </a:prstGeom>
          <a:noFill/>
        </p:spPr>
        <p:txBody>
          <a:bodyPr wrap="square" rtlCol="0">
            <a:spAutoFit/>
          </a:bodyPr>
          <a:lstStyle/>
          <a:p>
            <a:pPr algn="ctr">
              <a:lnSpc>
                <a:spcPct val="150000"/>
              </a:lnSpc>
            </a:pPr>
            <a:endParaRPr lang="fr-FR" sz="2000" i="1" dirty="0">
              <a:latin typeface="Times New Roman" pitchFamily="18" charset="0"/>
              <a:cs typeface="Times New Roman" pitchFamily="18" charset="0"/>
            </a:endParaRPr>
          </a:p>
          <a:p>
            <a:pPr algn="ctr">
              <a:lnSpc>
                <a:spcPct val="150000"/>
              </a:lnSpc>
            </a:pPr>
            <a:endParaRPr lang="fr-FR" sz="2000" i="1" dirty="0">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4007768" y="1268760"/>
            <a:ext cx="4536503" cy="3004956"/>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2004311061"/>
              </p:ext>
            </p:extLst>
          </p:nvPr>
        </p:nvGraphicFramePr>
        <p:xfrm>
          <a:off x="1429179" y="1108680"/>
          <a:ext cx="764259" cy="4480560"/>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en-US" dirty="0" smtClean="0"/>
                        <a:t>P</a:t>
                      </a:r>
                    </a:p>
                    <a:p>
                      <a:r>
                        <a:rPr lang="fr-FR" dirty="0" smtClean="0"/>
                        <a:t>A</a:t>
                      </a:r>
                    </a:p>
                    <a:p>
                      <a:r>
                        <a:rPr lang="fr-FR" dirty="0" smtClean="0"/>
                        <a:t>R</a:t>
                      </a:r>
                    </a:p>
                    <a:p>
                      <a:r>
                        <a:rPr lang="fr-FR" dirty="0" smtClean="0"/>
                        <a:t>T</a:t>
                      </a:r>
                    </a:p>
                    <a:p>
                      <a:r>
                        <a:rPr lang="fr-FR" dirty="0" smtClean="0"/>
                        <a:t>I</a:t>
                      </a:r>
                    </a:p>
                    <a:p>
                      <a:r>
                        <a:rPr lang="fr-FR" dirty="0" smtClean="0"/>
                        <a:t>E</a:t>
                      </a:r>
                    </a:p>
                    <a:p>
                      <a:r>
                        <a:rPr lang="fr-FR" dirty="0" smtClean="0"/>
                        <a:t>P</a:t>
                      </a:r>
                    </a:p>
                    <a:p>
                      <a:r>
                        <a:rPr lang="fr-FR" dirty="0" smtClean="0"/>
                        <a:t>R</a:t>
                      </a:r>
                    </a:p>
                    <a:p>
                      <a:r>
                        <a:rPr lang="fr-FR" dirty="0" smtClean="0"/>
                        <a:t>A</a:t>
                      </a:r>
                    </a:p>
                    <a:p>
                      <a:r>
                        <a:rPr lang="fr-FR" dirty="0" smtClean="0"/>
                        <a:t>T</a:t>
                      </a:r>
                    </a:p>
                    <a:p>
                      <a:r>
                        <a:rPr lang="fr-FR" dirty="0" smtClean="0"/>
                        <a:t>I</a:t>
                      </a:r>
                    </a:p>
                    <a:p>
                      <a:r>
                        <a:rPr lang="fr-FR" dirty="0" smtClean="0"/>
                        <a:t>Q</a:t>
                      </a:r>
                    </a:p>
                    <a:p>
                      <a:r>
                        <a:rPr lang="fr-FR" dirty="0" smtClean="0"/>
                        <a:t>U</a:t>
                      </a:r>
                    </a:p>
                    <a:p>
                      <a:r>
                        <a:rPr lang="fr-FR" dirty="0" smtClean="0"/>
                        <a:t>E</a:t>
                      </a:r>
                      <a:endParaRPr lang="en-US" dirty="0" smtClean="0"/>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0.7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3044B98A-230F-4079-B9A3-A7CB510926E8}" type="slidenum">
              <a:rPr lang="fr-FR" smtClean="0"/>
              <a:pPr/>
              <a:t>39</a:t>
            </a:fld>
            <a:endParaRPr lang="fr-FR" dirty="0"/>
          </a:p>
        </p:txBody>
      </p:sp>
      <p:sp>
        <p:nvSpPr>
          <p:cNvPr id="5" name="Rectangle à coins arrondis 7"/>
          <p:cNvSpPr>
            <a:spLocks noGrp="1"/>
          </p:cNvSpPr>
          <p:nvPr>
            <p:ph idx="1"/>
          </p:nvPr>
        </p:nvSpPr>
        <p:spPr>
          <a:xfrm>
            <a:off x="1991544" y="2052918"/>
            <a:ext cx="8058309" cy="419548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ormAutofit fontScale="77500" lnSpcReduction="20000"/>
          </a:bodyPr>
          <a:lstStyle/>
          <a:p>
            <a:pPr marL="0" indent="0" algn="just">
              <a:lnSpc>
                <a:spcPct val="150000"/>
              </a:lnSpc>
              <a:buNone/>
            </a:pPr>
            <a:r>
              <a:rPr lang="fr-FR" b="1" dirty="0">
                <a:latin typeface="Times New Roman" pitchFamily="18" charset="0"/>
                <a:cs typeface="Times New Roman" pitchFamily="18" charset="0"/>
              </a:rPr>
              <a:t>  </a:t>
            </a:r>
            <a:r>
              <a:rPr lang="fr-FR" b="1" dirty="0" smtClean="0">
                <a:latin typeface="Times New Roman" pitchFamily="18" charset="0"/>
                <a:cs typeface="Times New Roman" pitchFamily="18" charset="0"/>
              </a:rPr>
              <a:t>conclusio</a:t>
            </a:r>
            <a:r>
              <a:rPr lang="fr-FR" b="1" dirty="0" smtClean="0">
                <a:latin typeface="Times New Roman" pitchFamily="18" charset="0"/>
                <a:cs typeface="Times New Roman" pitchFamily="18" charset="0"/>
              </a:rPr>
              <a:t>n:</a:t>
            </a:r>
            <a:r>
              <a:rPr lang="en-US" b="1" dirty="0" err="1"/>
              <a:t>Dans</a:t>
            </a:r>
            <a:r>
              <a:rPr lang="en-US" b="1" dirty="0"/>
              <a:t> </a:t>
            </a:r>
            <a:r>
              <a:rPr lang="en-US" b="1" dirty="0" err="1"/>
              <a:t>une</a:t>
            </a:r>
            <a:r>
              <a:rPr lang="en-US" b="1" dirty="0"/>
              <a:t> perspective de </a:t>
            </a:r>
            <a:r>
              <a:rPr lang="en-US" b="1" dirty="0" smtClean="0"/>
              <a:t>development </a:t>
            </a:r>
            <a:r>
              <a:rPr lang="en-US" b="1" dirty="0" err="1"/>
              <a:t>durable.Dans</a:t>
            </a:r>
            <a:r>
              <a:rPr lang="en-US" b="1" dirty="0"/>
              <a:t> </a:t>
            </a:r>
            <a:r>
              <a:rPr lang="en-US" b="1" dirty="0" err="1"/>
              <a:t>une</a:t>
            </a:r>
            <a:r>
              <a:rPr lang="en-US" b="1" dirty="0"/>
              <a:t> perspective de </a:t>
            </a:r>
            <a:r>
              <a:rPr lang="en-US" b="1" dirty="0" smtClean="0"/>
              <a:t>development </a:t>
            </a:r>
            <a:r>
              <a:rPr lang="en-US" b="1" dirty="0"/>
              <a:t>durable, les </a:t>
            </a:r>
            <a:r>
              <a:rPr lang="en-US" b="1" dirty="0" err="1"/>
              <a:t>déchets</a:t>
            </a:r>
            <a:r>
              <a:rPr lang="en-US" b="1" dirty="0"/>
              <a:t> </a:t>
            </a:r>
            <a:r>
              <a:rPr lang="en-US" b="1" dirty="0" err="1"/>
              <a:t>d'équipements</a:t>
            </a:r>
            <a:r>
              <a:rPr lang="en-US" b="1" dirty="0"/>
              <a:t> </a:t>
            </a:r>
            <a:r>
              <a:rPr lang="en-US" b="1" dirty="0" err="1"/>
              <a:t>électriques</a:t>
            </a:r>
            <a:r>
              <a:rPr lang="en-US" b="1" dirty="0"/>
              <a:t> et </a:t>
            </a:r>
            <a:r>
              <a:rPr lang="en-US" b="1" dirty="0" err="1"/>
              <a:t>électroniques</a:t>
            </a:r>
            <a:r>
              <a:rPr lang="en-US" b="1" dirty="0"/>
              <a:t> .</a:t>
            </a:r>
            <a:r>
              <a:rPr lang="en-US" b="1" dirty="0" err="1"/>
              <a:t>Cela</a:t>
            </a:r>
            <a:r>
              <a:rPr lang="en-US" b="1" dirty="0"/>
              <a:t> </a:t>
            </a:r>
            <a:r>
              <a:rPr lang="en-US" b="1" dirty="0" err="1"/>
              <a:t>passe</a:t>
            </a:r>
            <a:r>
              <a:rPr lang="en-US" b="1" dirty="0"/>
              <a:t> par le </a:t>
            </a:r>
            <a:r>
              <a:rPr lang="en-US" b="1" dirty="0" err="1"/>
              <a:t>recyclage</a:t>
            </a:r>
            <a:r>
              <a:rPr lang="en-US" b="1" dirty="0"/>
              <a:t>, qui </a:t>
            </a:r>
            <a:r>
              <a:rPr lang="en-US" b="1" dirty="0" err="1"/>
              <a:t>nécessite</a:t>
            </a:r>
            <a:r>
              <a:rPr lang="en-US" b="1" dirty="0"/>
              <a:t> </a:t>
            </a:r>
            <a:r>
              <a:rPr lang="en-US" b="1" dirty="0" err="1"/>
              <a:t>une</a:t>
            </a:r>
            <a:r>
              <a:rPr lang="en-US" b="1" dirty="0"/>
              <a:t> </a:t>
            </a:r>
            <a:r>
              <a:rPr lang="en-US" b="1" dirty="0" err="1"/>
              <a:t>combinaison</a:t>
            </a:r>
            <a:r>
              <a:rPr lang="en-US" b="1" dirty="0"/>
              <a:t> de multiples </a:t>
            </a:r>
            <a:r>
              <a:rPr lang="en-US" b="1" dirty="0" err="1"/>
              <a:t>procédés</a:t>
            </a:r>
            <a:r>
              <a:rPr lang="en-US" b="1" dirty="0"/>
              <a:t>, </a:t>
            </a:r>
            <a:r>
              <a:rPr lang="en-US" b="1" dirty="0" err="1"/>
              <a:t>dont</a:t>
            </a:r>
            <a:r>
              <a:rPr lang="en-US" b="1" dirty="0"/>
              <a:t> la </a:t>
            </a:r>
            <a:r>
              <a:rPr lang="en-US" b="1" dirty="0" err="1"/>
              <a:t>mise</a:t>
            </a:r>
            <a:r>
              <a:rPr lang="en-US" b="1" dirty="0"/>
              <a:t> au point de </a:t>
            </a:r>
            <a:r>
              <a:rPr lang="en-US" b="1" dirty="0" err="1"/>
              <a:t>procédés</a:t>
            </a:r>
            <a:r>
              <a:rPr lang="en-US" b="1" dirty="0"/>
              <a:t> de tri </a:t>
            </a:r>
            <a:r>
              <a:rPr lang="en-US" b="1" dirty="0" err="1"/>
              <a:t>efficaces,Les</a:t>
            </a:r>
            <a:r>
              <a:rPr lang="en-US" b="1" dirty="0"/>
              <a:t> </a:t>
            </a:r>
            <a:r>
              <a:rPr lang="en-US" b="1" dirty="0" err="1"/>
              <a:t>travaux</a:t>
            </a:r>
            <a:r>
              <a:rPr lang="en-US" b="1" dirty="0"/>
              <a:t> </a:t>
            </a:r>
            <a:r>
              <a:rPr lang="en-US" b="1" dirty="0" err="1"/>
              <a:t>présentés</a:t>
            </a:r>
            <a:r>
              <a:rPr lang="en-US" b="1" dirty="0"/>
              <a:t> </a:t>
            </a:r>
            <a:r>
              <a:rPr lang="en-US" b="1" dirty="0" err="1"/>
              <a:t>dans</a:t>
            </a:r>
            <a:r>
              <a:rPr lang="en-US" b="1" dirty="0"/>
              <a:t> </a:t>
            </a:r>
            <a:r>
              <a:rPr lang="en-US" b="1" dirty="0" err="1"/>
              <a:t>ce</a:t>
            </a:r>
            <a:r>
              <a:rPr lang="en-US" b="1" dirty="0"/>
              <a:t> </a:t>
            </a:r>
            <a:r>
              <a:rPr lang="en-US" b="1" dirty="0" err="1"/>
              <a:t>mémoire</a:t>
            </a:r>
            <a:r>
              <a:rPr lang="en-US" b="1" dirty="0"/>
              <a:t> </a:t>
            </a:r>
            <a:r>
              <a:rPr lang="en-US" b="1" dirty="0" err="1"/>
              <a:t>ont</a:t>
            </a:r>
            <a:r>
              <a:rPr lang="en-US" b="1" dirty="0"/>
              <a:t> </a:t>
            </a:r>
            <a:r>
              <a:rPr lang="en-US" b="1" dirty="0" err="1"/>
              <a:t>été</a:t>
            </a:r>
            <a:r>
              <a:rPr lang="en-US" b="1" dirty="0"/>
              <a:t> </a:t>
            </a:r>
            <a:r>
              <a:rPr lang="en-US" b="1" dirty="0" err="1"/>
              <a:t>effectués</a:t>
            </a:r>
            <a:r>
              <a:rPr lang="en-US" b="1" dirty="0"/>
              <a:t> en </a:t>
            </a:r>
            <a:r>
              <a:rPr lang="en-US" b="1" dirty="0" err="1"/>
              <a:t>utilisant</a:t>
            </a:r>
            <a:r>
              <a:rPr lang="en-US" b="1" dirty="0"/>
              <a:t> </a:t>
            </a:r>
            <a:r>
              <a:rPr lang="en-US" b="1" dirty="0" err="1"/>
              <a:t>deux</a:t>
            </a:r>
            <a:r>
              <a:rPr lang="en-US" b="1" dirty="0"/>
              <a:t> </a:t>
            </a:r>
            <a:r>
              <a:rPr lang="en-US" b="1" dirty="0" err="1"/>
              <a:t>modèles</a:t>
            </a:r>
            <a:r>
              <a:rPr lang="en-US" b="1" dirty="0"/>
              <a:t> de </a:t>
            </a:r>
            <a:r>
              <a:rPr lang="en-US" b="1" dirty="0" err="1"/>
              <a:t>séparateurs</a:t>
            </a:r>
            <a:r>
              <a:rPr lang="en-US" b="1" dirty="0"/>
              <a:t> </a:t>
            </a:r>
            <a:r>
              <a:rPr lang="en-US" b="1" dirty="0" err="1"/>
              <a:t>tribo-électrostatiques</a:t>
            </a:r>
            <a:r>
              <a:rPr lang="en-US" b="1" dirty="0"/>
              <a:t> les plus </a:t>
            </a:r>
            <a:r>
              <a:rPr lang="en-US" b="1" dirty="0" err="1"/>
              <a:t>utilisés</a:t>
            </a:r>
            <a:r>
              <a:rPr lang="en-US" b="1" dirty="0"/>
              <a:t> en </a:t>
            </a:r>
            <a:r>
              <a:rPr lang="en-US" b="1" dirty="0" err="1"/>
              <a:t>laboratoire</a:t>
            </a:r>
            <a:r>
              <a:rPr lang="en-US" b="1" dirty="0"/>
              <a:t> et </a:t>
            </a:r>
            <a:r>
              <a:rPr lang="en-US" b="1" dirty="0" err="1"/>
              <a:t>dans</a:t>
            </a:r>
            <a:r>
              <a:rPr lang="en-US" b="1" dirty="0"/>
              <a:t> </a:t>
            </a:r>
            <a:r>
              <a:rPr lang="en-US" b="1" dirty="0" err="1"/>
              <a:t>l’industrie</a:t>
            </a:r>
            <a:r>
              <a:rPr lang="en-US" b="1" dirty="0"/>
              <a:t>, à savoir le </a:t>
            </a:r>
            <a:r>
              <a:rPr lang="en-US" b="1" dirty="0" err="1"/>
              <a:t>séparateur</a:t>
            </a:r>
            <a:r>
              <a:rPr lang="en-US" b="1" dirty="0"/>
              <a:t> vertical à </a:t>
            </a:r>
            <a:r>
              <a:rPr lang="en-US" b="1" dirty="0" err="1"/>
              <a:t>tapis</a:t>
            </a:r>
            <a:r>
              <a:rPr lang="en-US" b="1" dirty="0"/>
              <a:t> </a:t>
            </a:r>
            <a:r>
              <a:rPr lang="en-US" b="1" dirty="0" err="1"/>
              <a:t>roulant.Pour</a:t>
            </a:r>
            <a:r>
              <a:rPr lang="en-US" b="1" dirty="0"/>
              <a:t> </a:t>
            </a:r>
            <a:r>
              <a:rPr lang="en-US" b="1" dirty="0" err="1"/>
              <a:t>conclure</a:t>
            </a:r>
            <a:r>
              <a:rPr lang="en-US" b="1" dirty="0"/>
              <a:t> </a:t>
            </a:r>
            <a:r>
              <a:rPr lang="en-US" b="1" dirty="0" smtClean="0"/>
              <a:t>Le  but final </a:t>
            </a:r>
            <a:r>
              <a:rPr lang="en-US" b="1" dirty="0" err="1" smtClean="0"/>
              <a:t>étant,en</a:t>
            </a:r>
            <a:r>
              <a:rPr lang="en-US" b="1" dirty="0" smtClean="0"/>
              <a:t> premier </a:t>
            </a:r>
            <a:r>
              <a:rPr lang="en-US" b="1" dirty="0" err="1" smtClean="0"/>
              <a:t>lieu,de</a:t>
            </a:r>
            <a:r>
              <a:rPr lang="en-US" b="1" dirty="0" smtClean="0"/>
              <a:t> </a:t>
            </a:r>
            <a:r>
              <a:rPr lang="en-US" b="1" dirty="0" err="1" smtClean="0"/>
              <a:t>satisfaire</a:t>
            </a:r>
            <a:r>
              <a:rPr lang="en-US" b="1" dirty="0" smtClean="0"/>
              <a:t> au </a:t>
            </a:r>
            <a:r>
              <a:rPr lang="en-US" b="1" dirty="0" err="1" smtClean="0"/>
              <a:t>mieux</a:t>
            </a:r>
            <a:r>
              <a:rPr lang="en-US" b="1" dirty="0" smtClean="0"/>
              <a:t> les </a:t>
            </a:r>
            <a:r>
              <a:rPr lang="en-US" b="1" dirty="0" err="1" smtClean="0"/>
              <a:t>attents</a:t>
            </a:r>
            <a:r>
              <a:rPr lang="en-US" b="1" dirty="0" smtClean="0"/>
              <a:t> des </a:t>
            </a:r>
            <a:r>
              <a:rPr lang="en-US" b="1" dirty="0" err="1" smtClean="0"/>
              <a:t>industriels</a:t>
            </a:r>
            <a:r>
              <a:rPr lang="en-US" b="1" dirty="0" smtClean="0"/>
              <a:t> </a:t>
            </a:r>
            <a:r>
              <a:rPr lang="en-US" b="1" dirty="0" err="1" smtClean="0"/>
              <a:t>désirant</a:t>
            </a:r>
            <a:r>
              <a:rPr lang="en-US" b="1" dirty="0" smtClean="0"/>
              <a:t> des </a:t>
            </a:r>
            <a:r>
              <a:rPr lang="en-US" b="1" dirty="0" err="1" smtClean="0"/>
              <a:t>performanes</a:t>
            </a:r>
            <a:r>
              <a:rPr lang="en-US" b="1" dirty="0" smtClean="0"/>
              <a:t> techniques avec un rapport </a:t>
            </a:r>
            <a:r>
              <a:rPr lang="en-US" b="1" dirty="0" err="1" smtClean="0"/>
              <a:t>qualité</a:t>
            </a:r>
            <a:r>
              <a:rPr lang="en-US" b="1" dirty="0" smtClean="0"/>
              <a:t>/prix </a:t>
            </a:r>
            <a:r>
              <a:rPr lang="en-US" b="1" dirty="0" err="1" smtClean="0"/>
              <a:t>intéressant</a:t>
            </a:r>
            <a:r>
              <a:rPr lang="en-US" b="1" dirty="0"/>
              <a:t>.</a:t>
            </a:r>
            <a:endParaRPr lang="fr-FR" sz="2000" b="1"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261366654"/>
              </p:ext>
            </p:extLst>
          </p:nvPr>
        </p:nvGraphicFramePr>
        <p:xfrm>
          <a:off x="911424" y="2018638"/>
          <a:ext cx="764259" cy="4154804"/>
        </p:xfrm>
        <a:graphic>
          <a:graphicData uri="http://schemas.openxmlformats.org/drawingml/2006/table">
            <a:tbl>
              <a:tblPr firstRow="1" bandRow="1">
                <a:tableStyleId>{5C22544A-7EE6-4342-B048-85BDC9FD1C3A}</a:tableStyleId>
              </a:tblPr>
              <a:tblGrid>
                <a:gridCol w="764259"/>
              </a:tblGrid>
              <a:tr h="4154804">
                <a:tc>
                  <a:txBody>
                    <a:bodyPr/>
                    <a:lstStyle/>
                    <a:p>
                      <a:endParaRPr lang="pt-BR" dirty="0" smtClean="0"/>
                    </a:p>
                    <a:p>
                      <a:r>
                        <a:rPr lang="fr-FR" dirty="0" smtClean="0"/>
                        <a:t>C</a:t>
                      </a:r>
                    </a:p>
                    <a:p>
                      <a:r>
                        <a:rPr lang="fr-FR" dirty="0" smtClean="0"/>
                        <a:t>O</a:t>
                      </a:r>
                    </a:p>
                    <a:p>
                      <a:r>
                        <a:rPr lang="fr-FR" dirty="0" smtClean="0"/>
                        <a:t>N</a:t>
                      </a:r>
                    </a:p>
                    <a:p>
                      <a:r>
                        <a:rPr lang="fr-FR" dirty="0" smtClean="0"/>
                        <a:t>C</a:t>
                      </a:r>
                    </a:p>
                    <a:p>
                      <a:r>
                        <a:rPr lang="fr-FR" dirty="0" smtClean="0"/>
                        <a:t>L</a:t>
                      </a:r>
                    </a:p>
                    <a:p>
                      <a:r>
                        <a:rPr lang="fr-FR" dirty="0" smtClean="0"/>
                        <a:t>U</a:t>
                      </a:r>
                    </a:p>
                    <a:p>
                      <a:r>
                        <a:rPr lang="fr-FR" dirty="0" smtClean="0"/>
                        <a:t>S</a:t>
                      </a:r>
                    </a:p>
                    <a:p>
                      <a:r>
                        <a:rPr lang="fr-FR" dirty="0" smtClean="0"/>
                        <a:t>I</a:t>
                      </a:r>
                    </a:p>
                    <a:p>
                      <a:r>
                        <a:rPr lang="fr-FR" dirty="0" smtClean="0"/>
                        <a:t>O</a:t>
                      </a:r>
                    </a:p>
                    <a:p>
                      <a:r>
                        <a:rPr lang="fr-FR" dirty="0" smtClean="0"/>
                        <a:t>N</a:t>
                      </a:r>
                    </a:p>
                    <a:p>
                      <a:endParaRPr lang="en-US" dirty="0" smtClean="0"/>
                    </a:p>
                    <a:p>
                      <a:endParaRPr lang="en-US" dirty="0"/>
                    </a:p>
                  </a:txBody>
                  <a:tcPr/>
                </a:tc>
              </a:tr>
            </a:tbl>
          </a:graphicData>
        </a:graphic>
      </p:graphicFrame>
      <p:sp>
        <p:nvSpPr>
          <p:cNvPr id="8" name="Rectangle 7"/>
          <p:cNvSpPr/>
          <p:nvPr/>
        </p:nvSpPr>
        <p:spPr>
          <a:xfrm>
            <a:off x="8882082" y="214290"/>
            <a:ext cx="1785918" cy="646331"/>
          </a:xfrm>
          <a:prstGeom prst="rect">
            <a:avLst/>
          </a:prstGeom>
        </p:spPr>
        <p:txBody>
          <a:bodyPr wrap="square">
            <a:spAutoFit/>
          </a:bodyPr>
          <a:lstStyle/>
          <a:p>
            <a:pPr algn="r"/>
            <a:r>
              <a:rPr lang="fr-FR" b="1" i="1" dirty="0" smtClean="0">
                <a:latin typeface="Times New Roman" pitchFamily="18" charset="0"/>
                <a:cs typeface="Times New Roman" pitchFamily="18" charset="0"/>
              </a:rPr>
              <a:t>conclusion générale </a:t>
            </a:r>
            <a:endParaRPr lang="fr-FR" b="1" i="1" dirty="0">
              <a:latin typeface="Times New Roman" pitchFamily="18" charset="0"/>
              <a:cs typeface="Times New Roman" pitchFamily="18" charset="0"/>
            </a:endParaRPr>
          </a:p>
        </p:txBody>
      </p:sp>
      <p:cxnSp>
        <p:nvCxnSpPr>
          <p:cNvPr id="9" name="Connecteur droit 3"/>
          <p:cNvCxnSpPr/>
          <p:nvPr/>
        </p:nvCxnSpPr>
        <p:spPr>
          <a:xfrm flipV="1">
            <a:off x="1835666" y="836712"/>
            <a:ext cx="8580814" cy="23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cteur droit 4"/>
          <p:cNvCxnSpPr/>
          <p:nvPr/>
        </p:nvCxnSpPr>
        <p:spPr>
          <a:xfrm rot="5400000">
            <a:off x="-1592540" y="3437171"/>
            <a:ext cx="6858000"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516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044B98A-230F-4079-B9A3-A7CB510926E8}" type="slidenum">
              <a:rPr lang="fr-FR" smtClean="0"/>
              <a:pPr/>
              <a:t>4</a:t>
            </a:fld>
            <a:endParaRPr lang="fr-FR" dirty="0"/>
          </a:p>
        </p:txBody>
      </p:sp>
      <p:sp>
        <p:nvSpPr>
          <p:cNvPr id="8" name="Rectangle à coins arrondis 7"/>
          <p:cNvSpPr/>
          <p:nvPr/>
        </p:nvSpPr>
        <p:spPr>
          <a:xfrm>
            <a:off x="2738414" y="980728"/>
            <a:ext cx="7572428" cy="44644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15000"/>
              </a:lnSpc>
              <a:spcAft>
                <a:spcPts val="1000"/>
              </a:spcAft>
            </a:pPr>
            <a:r>
              <a:rPr lang="en-US" dirty="0" smtClean="0">
                <a:latin typeface="Calibri" panose="020F0502020204030204" pitchFamily="34" charset="0"/>
                <a:ea typeface="Calibri" panose="020F0502020204030204" pitchFamily="34" charset="0"/>
                <a:cs typeface="Arial" panose="020B0604020202020204" pitchFamily="34" charset="0"/>
              </a:rPr>
              <a:t>Introduction: Les </a:t>
            </a:r>
            <a:r>
              <a:rPr lang="en-US" dirty="0" err="1">
                <a:latin typeface="Calibri" panose="020F0502020204030204" pitchFamily="34" charset="0"/>
                <a:ea typeface="Calibri" panose="020F0502020204030204" pitchFamily="34" charset="0"/>
                <a:cs typeface="Arial" panose="020B0604020202020204" pitchFamily="34" charset="0"/>
              </a:rPr>
              <a:t>déchets</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d'équipements</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électriques</a:t>
            </a:r>
            <a:r>
              <a:rPr lang="en-US" dirty="0">
                <a:latin typeface="Calibri" panose="020F0502020204030204" pitchFamily="34" charset="0"/>
                <a:ea typeface="Calibri" panose="020F0502020204030204" pitchFamily="34" charset="0"/>
                <a:cs typeface="Arial" panose="020B0604020202020204" pitchFamily="34" charset="0"/>
              </a:rPr>
              <a:t> et </a:t>
            </a:r>
            <a:r>
              <a:rPr lang="en-US" dirty="0" err="1">
                <a:latin typeface="Calibri" panose="020F0502020204030204" pitchFamily="34" charset="0"/>
                <a:ea typeface="Calibri" panose="020F0502020204030204" pitchFamily="34" charset="0"/>
                <a:cs typeface="Arial" panose="020B0604020202020204" pitchFamily="34" charset="0"/>
              </a:rPr>
              <a:t>électroniques</a:t>
            </a:r>
            <a:r>
              <a:rPr lang="en-US" dirty="0">
                <a:latin typeface="Calibri" panose="020F0502020204030204" pitchFamily="34" charset="0"/>
                <a:ea typeface="Calibri" panose="020F0502020204030204" pitchFamily="34" charset="0"/>
                <a:cs typeface="Arial" panose="020B0604020202020204" pitchFamily="34" charset="0"/>
              </a:rPr>
              <a:t> (DEEE) </a:t>
            </a:r>
            <a:r>
              <a:rPr lang="en-US" dirty="0" err="1">
                <a:latin typeface="Calibri" panose="020F0502020204030204" pitchFamily="34" charset="0"/>
                <a:ea typeface="Calibri" panose="020F0502020204030204" pitchFamily="34" charset="0"/>
                <a:cs typeface="Arial" panose="020B0604020202020204" pitchFamily="34" charset="0"/>
              </a:rPr>
              <a:t>sont</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une</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catégorie</a:t>
            </a:r>
            <a:r>
              <a:rPr lang="en-US" dirty="0">
                <a:latin typeface="Calibri" panose="020F0502020204030204" pitchFamily="34" charset="0"/>
                <a:ea typeface="Calibri" panose="020F0502020204030204" pitchFamily="34" charset="0"/>
                <a:cs typeface="Arial" panose="020B0604020202020204" pitchFamily="34" charset="0"/>
              </a:rPr>
              <a:t> de </a:t>
            </a:r>
            <a:r>
              <a:rPr lang="en-US" dirty="0" err="1">
                <a:latin typeface="Calibri" panose="020F0502020204030204" pitchFamily="34" charset="0"/>
                <a:ea typeface="Calibri" panose="020F0502020204030204" pitchFamily="34" charset="0"/>
                <a:cs typeface="Arial" panose="020B0604020202020204" pitchFamily="34" charset="0"/>
              </a:rPr>
              <a:t>déchets</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constituée</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d’équipements</a:t>
            </a:r>
            <a:r>
              <a:rPr lang="en-US" dirty="0">
                <a:latin typeface="Calibri" panose="020F0502020204030204" pitchFamily="34" charset="0"/>
                <a:ea typeface="Calibri" panose="020F0502020204030204" pitchFamily="34" charset="0"/>
                <a:cs typeface="Arial" panose="020B0604020202020204" pitchFamily="34" charset="0"/>
              </a:rPr>
              <a:t> en fin de cycle de vie, </a:t>
            </a:r>
            <a:r>
              <a:rPr lang="en-US" dirty="0" err="1">
                <a:latin typeface="Calibri" panose="020F0502020204030204" pitchFamily="34" charset="0"/>
                <a:ea typeface="Calibri" panose="020F0502020204030204" pitchFamily="34" charset="0"/>
                <a:cs typeface="Arial" panose="020B0604020202020204" pitchFamily="34" charset="0"/>
              </a:rPr>
              <a:t>fonctionnant</a:t>
            </a:r>
            <a:r>
              <a:rPr lang="en-US" dirty="0">
                <a:latin typeface="Calibri" panose="020F0502020204030204" pitchFamily="34" charset="0"/>
                <a:ea typeface="Calibri" panose="020F0502020204030204" pitchFamily="34" charset="0"/>
                <a:cs typeface="Arial" panose="020B0604020202020204" pitchFamily="34" charset="0"/>
              </a:rPr>
              <a:t> à </a:t>
            </a:r>
            <a:r>
              <a:rPr lang="en-US" dirty="0" err="1">
                <a:latin typeface="Calibri" panose="020F0502020204030204" pitchFamily="34" charset="0"/>
                <a:ea typeface="Calibri" panose="020F0502020204030204" pitchFamily="34" charset="0"/>
                <a:cs typeface="Arial" panose="020B0604020202020204" pitchFamily="34" charset="0"/>
              </a:rPr>
              <a:t>l'électricité</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ou</a:t>
            </a:r>
            <a:r>
              <a:rPr lang="en-US" dirty="0">
                <a:latin typeface="Calibri" panose="020F0502020204030204" pitchFamily="34" charset="0"/>
                <a:ea typeface="Calibri" panose="020F0502020204030204" pitchFamily="34" charset="0"/>
                <a:cs typeface="Arial" panose="020B0604020202020204" pitchFamily="34" charset="0"/>
              </a:rPr>
              <a:t> via des champs </a:t>
            </a:r>
            <a:r>
              <a:rPr lang="en-US" dirty="0" err="1">
                <a:latin typeface="Calibri" panose="020F0502020204030204" pitchFamily="34" charset="0"/>
                <a:ea typeface="Calibri" panose="020F0502020204030204" pitchFamily="34" charset="0"/>
                <a:cs typeface="Arial" panose="020B0604020202020204" pitchFamily="34" charset="0"/>
              </a:rPr>
              <a:t>électromagnétiques.C'est</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une</a:t>
            </a:r>
            <a:r>
              <a:rPr lang="en-US" dirty="0">
                <a:latin typeface="Calibri" panose="020F0502020204030204" pitchFamily="34" charset="0"/>
                <a:ea typeface="Calibri" panose="020F0502020204030204" pitchFamily="34" charset="0"/>
                <a:cs typeface="Arial" panose="020B0604020202020204" pitchFamily="34" charset="0"/>
              </a:rPr>
              <a:t> source de pollution et un danger pour la nature, </a:t>
            </a:r>
            <a:r>
              <a:rPr lang="en-US" dirty="0" err="1">
                <a:latin typeface="Calibri" panose="020F0502020204030204" pitchFamily="34" charset="0"/>
                <a:ea typeface="Calibri" panose="020F0502020204030204" pitchFamily="34" charset="0"/>
                <a:cs typeface="Arial" panose="020B0604020202020204" pitchFamily="34" charset="0"/>
              </a:rPr>
              <a:t>c'est</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pourquoi</a:t>
            </a:r>
            <a:r>
              <a:rPr lang="en-US" dirty="0">
                <a:latin typeface="Calibri" panose="020F0502020204030204" pitchFamily="34" charset="0"/>
                <a:ea typeface="Calibri" panose="020F0502020204030204" pitchFamily="34" charset="0"/>
                <a:cs typeface="Arial" panose="020B0604020202020204" pitchFamily="34" charset="0"/>
              </a:rPr>
              <a:t> de </a:t>
            </a:r>
            <a:r>
              <a:rPr lang="en-US" dirty="0" err="1">
                <a:latin typeface="Calibri" panose="020F0502020204030204" pitchFamily="34" charset="0"/>
                <a:ea typeface="Calibri" panose="020F0502020204030204" pitchFamily="34" charset="0"/>
                <a:cs typeface="Arial" panose="020B0604020202020204" pitchFamily="34" charset="0"/>
              </a:rPr>
              <a:t>nombreux</a:t>
            </a:r>
            <a:r>
              <a:rPr lang="en-US" dirty="0">
                <a:latin typeface="Calibri" panose="020F0502020204030204" pitchFamily="34" charset="0"/>
                <a:ea typeface="Calibri" panose="020F0502020204030204" pitchFamily="34" charset="0"/>
                <a:cs typeface="Arial" panose="020B0604020202020204" pitchFamily="34" charset="0"/>
              </a:rPr>
              <a:t> pays </a:t>
            </a:r>
            <a:r>
              <a:rPr lang="en-US" dirty="0" err="1">
                <a:latin typeface="Calibri" panose="020F0502020204030204" pitchFamily="34" charset="0"/>
                <a:ea typeface="Calibri" panose="020F0502020204030204" pitchFamily="34" charset="0"/>
                <a:cs typeface="Arial" panose="020B0604020202020204" pitchFamily="34" charset="0"/>
              </a:rPr>
              <a:t>industrialisés</a:t>
            </a:r>
            <a:r>
              <a:rPr lang="en-US" dirty="0">
                <a:latin typeface="Calibri" panose="020F0502020204030204" pitchFamily="34" charset="0"/>
                <a:ea typeface="Calibri" panose="020F0502020204030204" pitchFamily="34" charset="0"/>
                <a:cs typeface="Arial" panose="020B0604020202020204" pitchFamily="34" charset="0"/>
              </a:rPr>
              <a:t> se </a:t>
            </a:r>
            <a:r>
              <a:rPr lang="en-US" dirty="0" err="1">
                <a:latin typeface="Calibri" panose="020F0502020204030204" pitchFamily="34" charset="0"/>
                <a:ea typeface="Calibri" panose="020F0502020204030204" pitchFamily="34" charset="0"/>
                <a:cs typeface="Arial" panose="020B0604020202020204" pitchFamily="34" charset="0"/>
              </a:rPr>
              <a:t>développent</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dans</a:t>
            </a:r>
            <a:r>
              <a:rPr lang="en-US" dirty="0">
                <a:latin typeface="Calibri" panose="020F0502020204030204" pitchFamily="34" charset="0"/>
                <a:ea typeface="Calibri" panose="020F0502020204030204" pitchFamily="34" charset="0"/>
                <a:cs typeface="Arial" panose="020B0604020202020204" pitchFamily="34" charset="0"/>
              </a:rPr>
              <a:t> le </a:t>
            </a:r>
            <a:r>
              <a:rPr lang="en-US" dirty="0" err="1">
                <a:latin typeface="Calibri" panose="020F0502020204030204" pitchFamily="34" charset="0"/>
                <a:ea typeface="Calibri" panose="020F0502020204030204" pitchFamily="34" charset="0"/>
                <a:cs typeface="Arial" panose="020B0604020202020204" pitchFamily="34" charset="0"/>
              </a:rPr>
              <a:t>domaine</a:t>
            </a:r>
            <a:r>
              <a:rPr lang="en-US" dirty="0">
                <a:latin typeface="Calibri" panose="020F0502020204030204" pitchFamily="34" charset="0"/>
                <a:ea typeface="Calibri" panose="020F0502020204030204" pitchFamily="34" charset="0"/>
                <a:cs typeface="Arial" panose="020B0604020202020204" pitchFamily="34" charset="0"/>
              </a:rPr>
              <a:t> du </a:t>
            </a:r>
            <a:r>
              <a:rPr lang="en-US" dirty="0" err="1">
                <a:latin typeface="Calibri" panose="020F0502020204030204" pitchFamily="34" charset="0"/>
                <a:ea typeface="Calibri" panose="020F0502020204030204" pitchFamily="34" charset="0"/>
                <a:cs typeface="Arial" panose="020B0604020202020204" pitchFamily="34" charset="0"/>
              </a:rPr>
              <a:t>recyclage.Il</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existe</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une</a:t>
            </a:r>
            <a:r>
              <a:rPr lang="en-US" dirty="0">
                <a:latin typeface="Calibri" panose="020F0502020204030204" pitchFamily="34" charset="0"/>
                <a:ea typeface="Calibri" panose="020F0502020204030204" pitchFamily="34" charset="0"/>
                <a:cs typeface="Arial" panose="020B0604020202020204" pitchFamily="34" charset="0"/>
              </a:rPr>
              <a:t> concurrence </a:t>
            </a:r>
            <a:r>
              <a:rPr lang="en-US" dirty="0" err="1">
                <a:latin typeface="Calibri" panose="020F0502020204030204" pitchFamily="34" charset="0"/>
                <a:ea typeface="Calibri" panose="020F0502020204030204" pitchFamily="34" charset="0"/>
                <a:cs typeface="Arial" panose="020B0604020202020204" pitchFamily="34" charset="0"/>
              </a:rPr>
              <a:t>dans</a:t>
            </a:r>
            <a:r>
              <a:rPr lang="en-US" dirty="0">
                <a:latin typeface="Calibri" panose="020F0502020204030204" pitchFamily="34" charset="0"/>
                <a:ea typeface="Calibri" panose="020F0502020204030204" pitchFamily="34" charset="0"/>
                <a:cs typeface="Arial" panose="020B0604020202020204" pitchFamily="34" charset="0"/>
              </a:rPr>
              <a:t> le </a:t>
            </a:r>
            <a:r>
              <a:rPr lang="en-US" dirty="0" err="1">
                <a:latin typeface="Calibri" panose="020F0502020204030204" pitchFamily="34" charset="0"/>
                <a:ea typeface="Calibri" panose="020F0502020204030204" pitchFamily="34" charset="0"/>
                <a:cs typeface="Arial" panose="020B0604020202020204" pitchFamily="34" charset="0"/>
              </a:rPr>
              <a:t>développement</a:t>
            </a:r>
            <a:r>
              <a:rPr lang="en-US" dirty="0">
                <a:latin typeface="Calibri" panose="020F0502020204030204" pitchFamily="34" charset="0"/>
                <a:ea typeface="Calibri" panose="020F0502020204030204" pitchFamily="34" charset="0"/>
                <a:cs typeface="Arial" panose="020B0604020202020204" pitchFamily="34" charset="0"/>
              </a:rPr>
              <a:t> des </a:t>
            </a:r>
            <a:r>
              <a:rPr lang="en-US" dirty="0" err="1">
                <a:latin typeface="Calibri" panose="020F0502020204030204" pitchFamily="34" charset="0"/>
                <a:ea typeface="Calibri" panose="020F0502020204030204" pitchFamily="34" charset="0"/>
                <a:cs typeface="Arial" panose="020B0604020202020204" pitchFamily="34" charset="0"/>
              </a:rPr>
              <a:t>dispositifs</a:t>
            </a:r>
            <a:r>
              <a:rPr lang="en-US" dirty="0">
                <a:latin typeface="Calibri" panose="020F0502020204030204" pitchFamily="34" charset="0"/>
                <a:ea typeface="Calibri" panose="020F0502020204030204" pitchFamily="34" charset="0"/>
                <a:cs typeface="Arial" panose="020B0604020202020204" pitchFamily="34" charset="0"/>
              </a:rPr>
              <a:t> de </a:t>
            </a:r>
            <a:r>
              <a:rPr lang="en-US" dirty="0" err="1">
                <a:latin typeface="Calibri" panose="020F0502020204030204" pitchFamily="34" charset="0"/>
                <a:ea typeface="Calibri" panose="020F0502020204030204" pitchFamily="34" charset="0"/>
                <a:cs typeface="Arial" panose="020B0604020202020204" pitchFamily="34" charset="0"/>
              </a:rPr>
              <a:t>séparation</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électrostatique</a:t>
            </a:r>
            <a:r>
              <a:rPr lang="en-US" dirty="0">
                <a:latin typeface="Calibri" panose="020F0502020204030204" pitchFamily="34" charset="0"/>
                <a:ea typeface="Calibri" panose="020F0502020204030204" pitchFamily="34" charset="0"/>
                <a:cs typeface="Arial" panose="020B0604020202020204" pitchFamily="34" charset="0"/>
              </a:rPr>
              <a:t>. Le principal </a:t>
            </a:r>
            <a:r>
              <a:rPr lang="en-US" dirty="0" err="1">
                <a:latin typeface="Calibri" panose="020F0502020204030204" pitchFamily="34" charset="0"/>
                <a:ea typeface="Calibri" panose="020F0502020204030204" pitchFamily="34" charset="0"/>
                <a:cs typeface="Arial" panose="020B0604020202020204" pitchFamily="34" charset="0"/>
              </a:rPr>
              <a:t>objectif</a:t>
            </a:r>
            <a:r>
              <a:rPr lang="en-US" dirty="0">
                <a:latin typeface="Calibri" panose="020F0502020204030204" pitchFamily="34" charset="0"/>
                <a:ea typeface="Calibri" panose="020F0502020204030204" pitchFamily="34" charset="0"/>
                <a:cs typeface="Arial" panose="020B0604020202020204" pitchFamily="34" charset="0"/>
              </a:rPr>
              <a:t> de </a:t>
            </a:r>
            <a:r>
              <a:rPr lang="en-US" dirty="0" err="1">
                <a:latin typeface="Calibri" panose="020F0502020204030204" pitchFamily="34" charset="0"/>
                <a:ea typeface="Calibri" panose="020F0502020204030204" pitchFamily="34" charset="0"/>
                <a:cs typeface="Arial" panose="020B0604020202020204" pitchFamily="34" charset="0"/>
              </a:rPr>
              <a:t>ce</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mémoire</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est</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d’améliorer</a:t>
            </a:r>
            <a:r>
              <a:rPr lang="en-US" dirty="0">
                <a:latin typeface="Calibri" panose="020F0502020204030204" pitchFamily="34" charset="0"/>
                <a:ea typeface="Calibri" panose="020F0502020204030204" pitchFamily="34" charset="0"/>
                <a:cs typeface="Arial" panose="020B0604020202020204" pitchFamily="34" charset="0"/>
              </a:rPr>
              <a:t> les techniques de </a:t>
            </a:r>
            <a:r>
              <a:rPr lang="en-US" dirty="0" err="1">
                <a:latin typeface="Calibri" panose="020F0502020204030204" pitchFamily="34" charset="0"/>
                <a:ea typeface="Calibri" panose="020F0502020204030204" pitchFamily="34" charset="0"/>
                <a:cs typeface="Arial" panose="020B0604020202020204" pitchFamily="34" charset="0"/>
              </a:rPr>
              <a:t>séparation</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électrostatique</a:t>
            </a:r>
            <a:r>
              <a:rPr lang="en-US" dirty="0">
                <a:latin typeface="Calibri" panose="020F0502020204030204" pitchFamily="34" charset="0"/>
                <a:ea typeface="Calibri" panose="020F0502020204030204" pitchFamily="34" charset="0"/>
                <a:cs typeface="Arial" panose="020B0604020202020204" pitchFamily="34" charset="0"/>
              </a:rPr>
              <a:t> à </a:t>
            </a:r>
            <a:r>
              <a:rPr lang="en-US" dirty="0" err="1">
                <a:latin typeface="Calibri" panose="020F0502020204030204" pitchFamily="34" charset="0"/>
                <a:ea typeface="Calibri" panose="020F0502020204030204" pitchFamily="34" charset="0"/>
                <a:cs typeface="Arial" panose="020B0604020202020204" pitchFamily="34" charset="0"/>
              </a:rPr>
              <a:t>tapis</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roulant</a:t>
            </a:r>
            <a:r>
              <a:rPr lang="en-US" dirty="0">
                <a:latin typeface="Calibri" panose="020F0502020204030204" pitchFamily="34" charset="0"/>
                <a:ea typeface="Calibri" panose="020F0502020204030204" pitchFamily="34" charset="0"/>
                <a:cs typeface="Arial" panose="020B0604020202020204" pitchFamily="34" charset="0"/>
              </a:rPr>
              <a:t> par </a:t>
            </a:r>
            <a:r>
              <a:rPr lang="en-US" dirty="0" err="1">
                <a:latin typeface="Calibri" panose="020F0502020204030204" pitchFamily="34" charset="0"/>
                <a:ea typeface="Calibri" panose="020F0502020204030204" pitchFamily="34" charset="0"/>
                <a:cs typeface="Arial" panose="020B0604020202020204" pitchFamily="34" charset="0"/>
              </a:rPr>
              <a:t>l’étude</a:t>
            </a:r>
            <a:r>
              <a:rPr lang="en-US" dirty="0">
                <a:latin typeface="Calibri" panose="020F0502020204030204" pitchFamily="34" charset="0"/>
                <a:ea typeface="Calibri" panose="020F0502020204030204" pitchFamily="34" charset="0"/>
                <a:cs typeface="Arial" panose="020B0604020202020204" pitchFamily="34" charset="0"/>
              </a:rPr>
              <a:t> et </a:t>
            </a:r>
            <a:r>
              <a:rPr lang="en-US" dirty="0" err="1">
                <a:latin typeface="Calibri" panose="020F0502020204030204" pitchFamily="34" charset="0"/>
                <a:ea typeface="Calibri" panose="020F0502020204030204" pitchFamily="34" charset="0"/>
                <a:cs typeface="Arial" panose="020B0604020202020204" pitchFamily="34" charset="0"/>
              </a:rPr>
              <a:t>l’analyse</a:t>
            </a:r>
            <a:r>
              <a:rPr lang="en-US" dirty="0">
                <a:latin typeface="Calibri" panose="020F0502020204030204" pitchFamily="34" charset="0"/>
                <a:ea typeface="Calibri" panose="020F0502020204030204" pitchFamily="34" charset="0"/>
                <a:cs typeface="Arial" panose="020B0604020202020204" pitchFamily="34" charset="0"/>
              </a:rPr>
              <a:t> des </a:t>
            </a:r>
            <a:r>
              <a:rPr lang="en-US" dirty="0" err="1">
                <a:latin typeface="Calibri" panose="020F0502020204030204" pitchFamily="34" charset="0"/>
                <a:ea typeface="Calibri" panose="020F0502020204030204" pitchFamily="34" charset="0"/>
                <a:cs typeface="Arial" panose="020B0604020202020204" pitchFamily="34" charset="0"/>
              </a:rPr>
              <a:t>trajectoires</a:t>
            </a:r>
            <a:r>
              <a:rPr lang="en-US" dirty="0">
                <a:latin typeface="Calibri" panose="020F0502020204030204" pitchFamily="34" charset="0"/>
                <a:ea typeface="Calibri" panose="020F0502020204030204" pitchFamily="34" charset="0"/>
                <a:cs typeface="Arial" panose="020B0604020202020204" pitchFamily="34" charset="0"/>
              </a:rPr>
              <a:t> des </a:t>
            </a:r>
            <a:r>
              <a:rPr lang="en-US" dirty="0" err="1">
                <a:latin typeface="Calibri" panose="020F0502020204030204" pitchFamily="34" charset="0"/>
                <a:ea typeface="Calibri" panose="020F0502020204030204" pitchFamily="34" charset="0"/>
                <a:cs typeface="Arial" panose="020B0604020202020204" pitchFamily="34" charset="0"/>
              </a:rPr>
              <a:t>particules</a:t>
            </a:r>
            <a:r>
              <a:rPr lang="en-US" dirty="0">
                <a:latin typeface="Calibri" panose="020F0502020204030204" pitchFamily="34" charset="0"/>
                <a:ea typeface="Calibri" panose="020F0502020204030204" pitchFamily="34" charset="0"/>
                <a:cs typeface="Arial" panose="020B0604020202020204" pitchFamily="34" charset="0"/>
              </a:rPr>
              <a:t>. Notre </a:t>
            </a:r>
            <a:r>
              <a:rPr lang="en-US" dirty="0" err="1">
                <a:latin typeface="Calibri" panose="020F0502020204030204" pitchFamily="34" charset="0"/>
                <a:ea typeface="Calibri" panose="020F0502020204030204" pitchFamily="34" charset="0"/>
                <a:cs typeface="Arial" panose="020B0604020202020204" pitchFamily="34" charset="0"/>
              </a:rPr>
              <a:t>manuscrit</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organisé</a:t>
            </a:r>
            <a:r>
              <a:rPr lang="en-US" dirty="0">
                <a:latin typeface="Calibri" panose="020F0502020204030204" pitchFamily="34" charset="0"/>
                <a:ea typeface="Calibri" panose="020F0502020204030204" pitchFamily="34" charset="0"/>
                <a:cs typeface="Arial" panose="020B0604020202020204" pitchFamily="34" charset="0"/>
              </a:rPr>
              <a:t> en </a:t>
            </a:r>
            <a:r>
              <a:rPr lang="en-US" dirty="0" err="1">
                <a:latin typeface="Calibri" panose="020F0502020204030204" pitchFamily="34" charset="0"/>
                <a:ea typeface="Calibri" panose="020F0502020204030204" pitchFamily="34" charset="0"/>
                <a:cs typeface="Arial" panose="020B0604020202020204" pitchFamily="34" charset="0"/>
              </a:rPr>
              <a:t>trois</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chapitres</a:t>
            </a:r>
            <a:r>
              <a:rPr lang="en-US" dirty="0">
                <a:latin typeface="Calibri" panose="020F0502020204030204" pitchFamily="34" charset="0"/>
                <a:ea typeface="Calibri" panose="020F0502020204030204" pitchFamily="34"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Connecteur droit 8"/>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9024959" y="214290"/>
            <a:ext cx="1571636" cy="400110"/>
          </a:xfrm>
          <a:prstGeom prst="rect">
            <a:avLst/>
          </a:prstGeom>
          <a:noFill/>
        </p:spPr>
        <p:txBody>
          <a:bodyPr wrap="square" rtlCol="0">
            <a:spAutoFit/>
          </a:bodyPr>
          <a:lstStyle/>
          <a:p>
            <a:r>
              <a:rPr lang="fr-FR" sz="2000" b="1" i="1" dirty="0">
                <a:latin typeface="Times New Roman" pitchFamily="18" charset="0"/>
                <a:cs typeface="Times New Roman" pitchFamily="18" charset="0"/>
              </a:rPr>
              <a:t>Introduction</a:t>
            </a:r>
          </a:p>
        </p:txBody>
      </p:sp>
      <p:sp>
        <p:nvSpPr>
          <p:cNvPr id="13" name="Rectangle 12"/>
          <p:cNvSpPr/>
          <p:nvPr/>
        </p:nvSpPr>
        <p:spPr>
          <a:xfrm>
            <a:off x="2595538" y="3929066"/>
            <a:ext cx="248786" cy="400110"/>
          </a:xfrm>
          <a:prstGeom prst="rect">
            <a:avLst/>
          </a:prstGeom>
        </p:spPr>
        <p:txBody>
          <a:bodyPr wrap="none">
            <a:spAutoFit/>
          </a:bodyPr>
          <a:lstStyle/>
          <a:p>
            <a:r>
              <a:rPr lang="fr-FR" sz="2000" b="1" dirty="0" smtClean="0">
                <a:solidFill>
                  <a:srgbClr val="002060"/>
                </a:solidFill>
                <a:latin typeface="Times New Roman" pitchFamily="18" charset="0"/>
                <a:cs typeface="Times New Roman" pitchFamily="18" charset="0"/>
              </a:rPr>
              <a:t> </a:t>
            </a:r>
            <a:endParaRPr lang="fr-FR" sz="2000" b="1" dirty="0">
              <a:solidFill>
                <a:srgbClr val="002060"/>
              </a:solidFill>
              <a:latin typeface="Times New Roman" pitchFamily="18" charset="0"/>
              <a:cs typeface="Times New Roman"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129152068"/>
              </p:ext>
            </p:extLst>
          </p:nvPr>
        </p:nvGraphicFramePr>
        <p:xfrm>
          <a:off x="1429179" y="1050386"/>
          <a:ext cx="764259" cy="4154804"/>
        </p:xfrm>
        <a:graphic>
          <a:graphicData uri="http://schemas.openxmlformats.org/drawingml/2006/table">
            <a:tbl>
              <a:tblPr firstRow="1" bandRow="1">
                <a:tableStyleId>{5C22544A-7EE6-4342-B048-85BDC9FD1C3A}</a:tableStyleId>
              </a:tblPr>
              <a:tblGrid>
                <a:gridCol w="764259"/>
              </a:tblGrid>
              <a:tr h="4154804">
                <a:tc>
                  <a:txBody>
                    <a:bodyPr/>
                    <a:lstStyle/>
                    <a:p>
                      <a:r>
                        <a:rPr lang="pt-BR" dirty="0" smtClean="0"/>
                        <a:t>I</a:t>
                      </a:r>
                      <a:r>
                        <a:rPr lang="pt-BR" baseline="0" dirty="0" smtClean="0"/>
                        <a:t> </a:t>
                      </a:r>
                    </a:p>
                    <a:p>
                      <a:r>
                        <a:rPr lang="pt-BR" baseline="0" dirty="0" smtClean="0"/>
                        <a:t>N</a:t>
                      </a:r>
                    </a:p>
                    <a:p>
                      <a:r>
                        <a:rPr lang="pt-BR" baseline="0" dirty="0" smtClean="0"/>
                        <a:t>T</a:t>
                      </a:r>
                    </a:p>
                    <a:p>
                      <a:r>
                        <a:rPr lang="pt-BR" baseline="0" dirty="0" smtClean="0"/>
                        <a:t>R</a:t>
                      </a:r>
                    </a:p>
                    <a:p>
                      <a:r>
                        <a:rPr lang="pt-BR" baseline="0" dirty="0" smtClean="0"/>
                        <a:t>O</a:t>
                      </a:r>
                    </a:p>
                    <a:p>
                      <a:r>
                        <a:rPr lang="pt-BR" baseline="0" dirty="0" smtClean="0"/>
                        <a:t>D</a:t>
                      </a:r>
                    </a:p>
                    <a:p>
                      <a:r>
                        <a:rPr lang="pt-BR" baseline="0" dirty="0" smtClean="0"/>
                        <a:t>U</a:t>
                      </a:r>
                    </a:p>
                    <a:p>
                      <a:r>
                        <a:rPr lang="pt-BR" baseline="0" dirty="0" smtClean="0"/>
                        <a:t>T</a:t>
                      </a:r>
                    </a:p>
                    <a:p>
                      <a:r>
                        <a:rPr lang="pt-BR" baseline="0" dirty="0" smtClean="0"/>
                        <a:t>I</a:t>
                      </a:r>
                    </a:p>
                    <a:p>
                      <a:r>
                        <a:rPr lang="pt-BR" baseline="0" dirty="0" smtClean="0"/>
                        <a:t>O</a:t>
                      </a:r>
                    </a:p>
                    <a:p>
                      <a:r>
                        <a:rPr lang="pt-BR" baseline="0" dirty="0" smtClean="0"/>
                        <a:t>N</a:t>
                      </a:r>
                    </a:p>
                    <a:p>
                      <a:endParaRPr lang="pt-BR" dirty="0" smtClean="0"/>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044B98A-230F-4079-B9A3-A7CB510926E8}" type="slidenum">
              <a:rPr lang="fr-FR" smtClean="0"/>
              <a:pPr/>
              <a:t>40</a:t>
            </a:fld>
            <a:endParaRPr lang="fr-FR" dirty="0"/>
          </a:p>
        </p:txBody>
      </p:sp>
      <p:sp>
        <p:nvSpPr>
          <p:cNvPr id="5" name="Rectangle à coins arrondis 7"/>
          <p:cNvSpPr>
            <a:spLocks noGrp="1"/>
          </p:cNvSpPr>
          <p:nvPr>
            <p:ph type="ctrTitle"/>
          </p:nvPr>
        </p:nvSpPr>
        <p:spPr>
          <a:xfrm>
            <a:off x="1847528" y="679572"/>
            <a:ext cx="8825658" cy="56886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smtClean="0">
                <a:latin typeface="Times New Roman" pitchFamily="18" charset="0"/>
                <a:cs typeface="Times New Roman" pitchFamily="18" charset="0"/>
              </a:rPr>
              <a:t> </a:t>
            </a:r>
            <a:r>
              <a:rPr lang="fr-FR" sz="2000" b="1" dirty="0" err="1" smtClean="0">
                <a:latin typeface="Times New Roman" pitchFamily="18" charset="0"/>
                <a:cs typeface="Times New Roman" pitchFamily="18" charset="0"/>
              </a:rPr>
              <a:t>perspectives:</a:t>
            </a:r>
            <a:r>
              <a:rPr lang="fr-FR" sz="2000" dirty="0" err="1" smtClean="0">
                <a:latin typeface="Franklin Gothic Demi Cond" panose="020B0706030402020204" pitchFamily="34" charset="0"/>
              </a:rPr>
              <a:t>Plusieurs</a:t>
            </a:r>
            <a:r>
              <a:rPr lang="fr-FR" sz="2000" dirty="0" smtClean="0">
                <a:latin typeface="Franklin Gothic Demi Cond" panose="020B0706030402020204" pitchFamily="34" charset="0"/>
              </a:rPr>
              <a:t> </a:t>
            </a:r>
            <a:r>
              <a:rPr lang="fr-FR" sz="2000" dirty="0">
                <a:latin typeface="Franklin Gothic Demi Cond" panose="020B0706030402020204" pitchFamily="34" charset="0"/>
              </a:rPr>
              <a:t>perspectives intéressantes sont envisageables à savoir :</a:t>
            </a:r>
            <a:r>
              <a:rPr lang="en-US" sz="2000" dirty="0">
                <a:latin typeface="Franklin Gothic Demi Cond" panose="020B0706030402020204" pitchFamily="34" charset="0"/>
              </a:rPr>
              <a:t/>
            </a:r>
            <a:br>
              <a:rPr lang="en-US" sz="2000" dirty="0">
                <a:latin typeface="Franklin Gothic Demi Cond" panose="020B0706030402020204" pitchFamily="34" charset="0"/>
              </a:rPr>
            </a:br>
            <a:r>
              <a:rPr lang="fr-FR" sz="2000" dirty="0">
                <a:latin typeface="Franklin Gothic Demi Cond" panose="020B0706030402020204" pitchFamily="34" charset="0"/>
              </a:rPr>
              <a:t>L’amélioration en continu des performances des séparateurs électrostatiques pour préserver les ressources naturelles en épuisant au maximum dans les produits en fin de cycle de vie.</a:t>
            </a:r>
            <a:r>
              <a:rPr lang="en-US" sz="2000" dirty="0">
                <a:latin typeface="Franklin Gothic Demi Cond" panose="020B0706030402020204" pitchFamily="34" charset="0"/>
              </a:rPr>
              <a:t/>
            </a:r>
            <a:br>
              <a:rPr lang="en-US" sz="2000" dirty="0">
                <a:latin typeface="Franklin Gothic Demi Cond" panose="020B0706030402020204" pitchFamily="34" charset="0"/>
              </a:rPr>
            </a:br>
            <a:r>
              <a:rPr lang="fr-FR" sz="2000" dirty="0">
                <a:latin typeface="Franklin Gothic Demi Cond" panose="020B0706030402020204" pitchFamily="34" charset="0"/>
              </a:rPr>
              <a:t>Réduction de l’énergie lors des processus de séparation et de recyclage pour préserver au maximum la nature et en faire bon usage.</a:t>
            </a:r>
            <a:r>
              <a:rPr lang="en-US" sz="2000" dirty="0">
                <a:latin typeface="Franklin Gothic Demi Cond" panose="020B0706030402020204" pitchFamily="34" charset="0"/>
              </a:rPr>
              <a:t/>
            </a:r>
            <a:br>
              <a:rPr lang="en-US" sz="2000" dirty="0">
                <a:latin typeface="Franklin Gothic Demi Cond" panose="020B0706030402020204" pitchFamily="34" charset="0"/>
              </a:rPr>
            </a:br>
            <a:r>
              <a:rPr lang="fr-FR" sz="2000" dirty="0">
                <a:latin typeface="Franklin Gothic Demi Cond" panose="020B0706030402020204" pitchFamily="34" charset="0"/>
              </a:rPr>
              <a:t>Effectuer un travail similaire de simulation pour des particules de taille de l’ordre du </a:t>
            </a:r>
            <a:r>
              <a:rPr lang="fr-FR" sz="2000" dirty="0" smtClean="0">
                <a:latin typeface="Franklin Gothic Demi Cond" panose="020B0706030402020204" pitchFamily="34" charset="0"/>
              </a:rPr>
              <a:t>centimètre.</a:t>
            </a:r>
            <a:r>
              <a:rPr lang="en-US" sz="2000" dirty="0">
                <a:latin typeface="Franklin Gothic Demi Cond" panose="020B0706030402020204" pitchFamily="34" charset="0"/>
              </a:rPr>
              <a:t/>
            </a:r>
            <a:br>
              <a:rPr lang="en-US" sz="2000" dirty="0">
                <a:latin typeface="Franklin Gothic Demi Cond" panose="020B0706030402020204" pitchFamily="34" charset="0"/>
              </a:rPr>
            </a:br>
            <a:r>
              <a:rPr lang="en-US" sz="2000" dirty="0">
                <a:latin typeface="Franklin Gothic Demi Cond" panose="020B0706030402020204" pitchFamily="34" charset="0"/>
              </a:rPr>
              <a:t> </a:t>
            </a:r>
            <a:r>
              <a:rPr lang="en-US" sz="2000" dirty="0"/>
              <a:t/>
            </a:r>
            <a:br>
              <a:rPr lang="en-US" sz="2000" dirty="0"/>
            </a:br>
            <a:endParaRPr lang="fr-FR" sz="2000" b="1" dirty="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65127832"/>
              </p:ext>
            </p:extLst>
          </p:nvPr>
        </p:nvGraphicFramePr>
        <p:xfrm>
          <a:off x="911424" y="1484784"/>
          <a:ext cx="764259" cy="3931920"/>
        </p:xfrm>
        <a:graphic>
          <a:graphicData uri="http://schemas.openxmlformats.org/drawingml/2006/table">
            <a:tbl>
              <a:tblPr firstRow="1" bandRow="1">
                <a:tableStyleId>{5C22544A-7EE6-4342-B048-85BDC9FD1C3A}</a:tableStyleId>
              </a:tblPr>
              <a:tblGrid>
                <a:gridCol w="764259"/>
              </a:tblGrid>
              <a:tr h="3292596">
                <a:tc>
                  <a:txBody>
                    <a:bodyPr/>
                    <a:lstStyle/>
                    <a:p>
                      <a:endParaRPr lang="pt-BR" dirty="0" smtClean="0"/>
                    </a:p>
                    <a:p>
                      <a:r>
                        <a:rPr lang="fr-FR" dirty="0" smtClean="0"/>
                        <a:t>P</a:t>
                      </a:r>
                    </a:p>
                    <a:p>
                      <a:r>
                        <a:rPr lang="fr-FR" dirty="0" smtClean="0"/>
                        <a:t>E</a:t>
                      </a:r>
                    </a:p>
                    <a:p>
                      <a:r>
                        <a:rPr lang="fr-FR" dirty="0" smtClean="0"/>
                        <a:t>R</a:t>
                      </a:r>
                    </a:p>
                    <a:p>
                      <a:r>
                        <a:rPr lang="fr-FR" dirty="0" smtClean="0"/>
                        <a:t>S</a:t>
                      </a:r>
                    </a:p>
                    <a:p>
                      <a:r>
                        <a:rPr lang="fr-FR" dirty="0" smtClean="0"/>
                        <a:t>P</a:t>
                      </a:r>
                    </a:p>
                    <a:p>
                      <a:r>
                        <a:rPr lang="fr-FR" dirty="0" smtClean="0"/>
                        <a:t>E</a:t>
                      </a:r>
                    </a:p>
                    <a:p>
                      <a:r>
                        <a:rPr lang="fr-FR" dirty="0" smtClean="0"/>
                        <a:t>C</a:t>
                      </a:r>
                    </a:p>
                    <a:p>
                      <a:r>
                        <a:rPr lang="fr-FR" dirty="0" smtClean="0"/>
                        <a:t>T</a:t>
                      </a:r>
                    </a:p>
                    <a:p>
                      <a:r>
                        <a:rPr lang="fr-FR" dirty="0" smtClean="0"/>
                        <a:t>I</a:t>
                      </a:r>
                    </a:p>
                    <a:p>
                      <a:r>
                        <a:rPr lang="fr-FR" dirty="0" smtClean="0"/>
                        <a:t>V</a:t>
                      </a:r>
                    </a:p>
                    <a:p>
                      <a:r>
                        <a:rPr lang="fr-FR" dirty="0" smtClean="0"/>
                        <a:t>E</a:t>
                      </a:r>
                    </a:p>
                    <a:p>
                      <a:r>
                        <a:rPr lang="fr-FR" dirty="0" smtClean="0"/>
                        <a:t>S</a:t>
                      </a:r>
                      <a:endParaRPr lang="en-US" dirty="0" smtClean="0"/>
                    </a:p>
                    <a:p>
                      <a:endParaRPr lang="en-US" dirty="0"/>
                    </a:p>
                  </a:txBody>
                  <a:tcPr/>
                </a:tc>
              </a:tr>
            </a:tbl>
          </a:graphicData>
        </a:graphic>
      </p:graphicFrame>
      <p:sp>
        <p:nvSpPr>
          <p:cNvPr id="7" name="Rectangle 6"/>
          <p:cNvSpPr/>
          <p:nvPr/>
        </p:nvSpPr>
        <p:spPr>
          <a:xfrm>
            <a:off x="8882082" y="214290"/>
            <a:ext cx="1785918" cy="369332"/>
          </a:xfrm>
          <a:prstGeom prst="rect">
            <a:avLst/>
          </a:prstGeom>
        </p:spPr>
        <p:txBody>
          <a:bodyPr wrap="square">
            <a:spAutoFit/>
          </a:bodyPr>
          <a:lstStyle/>
          <a:p>
            <a:pPr algn="r"/>
            <a:r>
              <a:rPr lang="fr-FR" b="1" i="1" dirty="0" smtClean="0">
                <a:latin typeface="Times New Roman" pitchFamily="18" charset="0"/>
                <a:cs typeface="Times New Roman" pitchFamily="18" charset="0"/>
              </a:rPr>
              <a:t>Perspectives </a:t>
            </a:r>
            <a:endParaRPr lang="fr-FR" b="1" i="1" dirty="0">
              <a:latin typeface="Times New Roman" pitchFamily="18" charset="0"/>
              <a:cs typeface="Times New Roman" pitchFamily="18" charset="0"/>
            </a:endParaRPr>
          </a:p>
        </p:txBody>
      </p:sp>
    </p:spTree>
    <p:extLst>
      <p:ext uri="{BB962C8B-B14F-4D97-AF65-F5344CB8AC3E}">
        <p14:creationId xmlns:p14="http://schemas.microsoft.com/office/powerpoint/2010/main" val="242108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1442" name="Picture 4" descr="Image1"/>
          <p:cNvPicPr>
            <a:picLocks noChangeAspect="1" noChangeArrowheads="1" noCrop="1"/>
          </p:cNvPicPr>
          <p:nvPr/>
        </p:nvPicPr>
        <p:blipFill>
          <a:blip r:embed="rId3" cstate="print"/>
          <a:srcRect/>
          <a:stretch>
            <a:fillRect/>
          </a:stretch>
        </p:blipFill>
        <p:spPr bwMode="auto">
          <a:xfrm>
            <a:off x="1524000" y="0"/>
            <a:ext cx="9144000" cy="6858000"/>
          </a:xfrm>
          <a:prstGeom prst="rect">
            <a:avLst/>
          </a:prstGeom>
          <a:noFill/>
          <a:ln w="9525">
            <a:noFill/>
            <a:miter lim="800000"/>
            <a:headEnd/>
            <a:tailEnd/>
          </a:ln>
        </p:spPr>
      </p:pic>
      <p:sp>
        <p:nvSpPr>
          <p:cNvPr id="862213" name="Text Box 5"/>
          <p:cNvSpPr txBox="1">
            <a:spLocks noChangeArrowheads="1"/>
          </p:cNvSpPr>
          <p:nvPr/>
        </p:nvSpPr>
        <p:spPr bwMode="auto">
          <a:xfrm>
            <a:off x="2027238" y="2420938"/>
            <a:ext cx="8640762" cy="2774950"/>
          </a:xfrm>
          <a:prstGeom prst="rect">
            <a:avLst/>
          </a:prstGeom>
          <a:noFill/>
          <a:ln w="9525" algn="ctr">
            <a:noFill/>
            <a:miter lim="800000"/>
            <a:headEnd/>
            <a:tailEnd/>
          </a:ln>
          <a:effectLst/>
        </p:spPr>
        <p:txBody>
          <a:bodyPr>
            <a:spAutoFit/>
          </a:bodyPr>
          <a:lstStyle/>
          <a:p>
            <a:pPr marL="88900" indent="88900" algn="ctr">
              <a:spcBef>
                <a:spcPct val="50000"/>
              </a:spcBef>
              <a:defRPr/>
            </a:pPr>
            <a:r>
              <a:rPr lang="fr-FR" sz="8800" b="1" i="1" dirty="0">
                <a:solidFill>
                  <a:srgbClr val="66FFFF"/>
                </a:solidFill>
                <a:effectLst>
                  <a:outerShdw blurRad="38100" dist="38100" dir="2700000" algn="tl">
                    <a:srgbClr val="000000"/>
                  </a:outerShdw>
                </a:effectLst>
                <a:latin typeface="Arial" pitchFamily="34" charset="0"/>
                <a:cs typeface="Times New Roman" pitchFamily="18" charset="0"/>
              </a:rPr>
              <a:t>Merci pour votre attention</a:t>
            </a:r>
            <a:r>
              <a:rPr lang="fr-FR" i="1" dirty="0">
                <a:solidFill>
                  <a:srgbClr val="66FFFF"/>
                </a:solidFill>
                <a:latin typeface="Arial" pitchFamily="34" charset="0"/>
                <a:cs typeface="Times New Roman" pitchFamily="18" charset="0"/>
              </a:rPr>
              <a:t>  </a:t>
            </a:r>
          </a:p>
        </p:txBody>
      </p:sp>
      <p:sp>
        <p:nvSpPr>
          <p:cNvPr id="9" name="Espace réservé du numéro de diapositive 8"/>
          <p:cNvSpPr>
            <a:spLocks noGrp="1"/>
          </p:cNvSpPr>
          <p:nvPr>
            <p:ph type="sldNum" sz="quarter" idx="12"/>
          </p:nvPr>
        </p:nvSpPr>
        <p:spPr/>
        <p:txBody>
          <a:bodyPr/>
          <a:lstStyle/>
          <a:p>
            <a:fld id="{3044B98A-230F-4079-B9A3-A7CB510926E8}" type="slidenum">
              <a:rPr lang="fr-FR" smtClean="0"/>
              <a:pPr/>
              <a:t>41</a:t>
            </a:fld>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862213">
                                            <p:txEl>
                                              <p:pRg st="0" end="0"/>
                                            </p:txEl>
                                          </p:spTgt>
                                        </p:tgtEl>
                                        <p:attrNameLst>
                                          <p:attrName>style.visibility</p:attrName>
                                        </p:attrNameLst>
                                      </p:cBhvr>
                                      <p:to>
                                        <p:strVal val="visible"/>
                                      </p:to>
                                    </p:set>
                                    <p:set>
                                      <p:cBhvr>
                                        <p:cTn id="7" dur="228" fill="hold">
                                          <p:stCondLst>
                                            <p:cond delay="0"/>
                                          </p:stCondLst>
                                        </p:cTn>
                                        <p:tgtEl>
                                          <p:spTgt spid="862213">
                                            <p:txEl>
                                              <p:pRg st="0" end="0"/>
                                            </p:txEl>
                                          </p:spTgt>
                                        </p:tgtEl>
                                        <p:attrNameLst>
                                          <p:attrName>style.rotation</p:attrName>
                                        </p:attrNameLst>
                                      </p:cBhvr>
                                      <p:to>
                                        <p:strVal val="-45.0"/>
                                      </p:to>
                                    </p:set>
                                    <p:anim calcmode="lin" valueType="num">
                                      <p:cBhvr>
                                        <p:cTn id="8" dur="228" fill="hold">
                                          <p:stCondLst>
                                            <p:cond delay="228"/>
                                          </p:stCondLst>
                                        </p:cTn>
                                        <p:tgtEl>
                                          <p:spTgt spid="86221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862213">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86221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86221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ZoneTexte 6"/>
          <p:cNvSpPr txBox="1"/>
          <p:nvPr/>
        </p:nvSpPr>
        <p:spPr>
          <a:xfrm>
            <a:off x="4095736" y="4357694"/>
            <a:ext cx="5214974" cy="369332"/>
          </a:xfrm>
          <a:prstGeom prst="rect">
            <a:avLst/>
          </a:prstGeom>
          <a:noFill/>
        </p:spPr>
        <p:txBody>
          <a:bodyPr wrap="square" rtlCol="0">
            <a:spAutoFit/>
          </a:bodyPr>
          <a:lstStyle/>
          <a:p>
            <a:endParaRPr lang="fr-FR" dirty="0"/>
          </a:p>
        </p:txBody>
      </p:sp>
      <p:cxnSp>
        <p:nvCxnSpPr>
          <p:cNvPr id="17" name="Connecteur droit 16"/>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ZoneTexte 17"/>
          <p:cNvSpPr txBox="1"/>
          <p:nvPr/>
        </p:nvSpPr>
        <p:spPr>
          <a:xfrm>
            <a:off x="7524761" y="214290"/>
            <a:ext cx="3071835" cy="400110"/>
          </a:xfrm>
          <a:prstGeom prst="rect">
            <a:avLst/>
          </a:prstGeom>
          <a:noFill/>
        </p:spPr>
        <p:txBody>
          <a:bodyPr wrap="square" rtlCol="0">
            <a:spAutoFit/>
          </a:bodyPr>
          <a:lstStyle/>
          <a:p>
            <a:pPr algn="r"/>
            <a:r>
              <a:rPr lang="fr-FR" sz="2000" b="1" i="1" dirty="0" smtClean="0">
                <a:latin typeface="Times New Roman" pitchFamily="18" charset="0"/>
                <a:cs typeface="Times New Roman" pitchFamily="18" charset="0"/>
              </a:rPr>
              <a:t>Séparateur électrostatique</a:t>
            </a:r>
            <a:endParaRPr lang="fr-FR" sz="2000" b="1" i="1" dirty="0">
              <a:latin typeface="Times New Roman" pitchFamily="18" charset="0"/>
              <a:cs typeface="Times New Roman" pitchFamily="18" charset="0"/>
            </a:endParaRPr>
          </a:p>
        </p:txBody>
      </p:sp>
      <p:sp>
        <p:nvSpPr>
          <p:cNvPr id="20" name="Rectangle à coins arrondis 19"/>
          <p:cNvSpPr/>
          <p:nvPr/>
        </p:nvSpPr>
        <p:spPr>
          <a:xfrm>
            <a:off x="3253869" y="4018952"/>
            <a:ext cx="6898708" cy="28117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endParaRPr lang="fr-FR" b="1" dirty="0" smtClean="0">
              <a:latin typeface="Times New Roman" pitchFamily="18" charset="0"/>
              <a:cs typeface="Times New Roman" pitchFamily="18" charset="0"/>
            </a:endParaRPr>
          </a:p>
          <a:p>
            <a:pPr algn="ctr">
              <a:lnSpc>
                <a:spcPct val="150000"/>
              </a:lnSpc>
            </a:pPr>
            <a:endParaRPr lang="fr-FR" b="1" dirty="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endParaRPr lang="fr-FR" b="1" dirty="0">
              <a:latin typeface="Times New Roman" pitchFamily="18" charset="0"/>
              <a:cs typeface="Times New Roman" pitchFamily="18" charset="0"/>
            </a:endParaRPr>
          </a:p>
          <a:p>
            <a:pPr algn="ctr">
              <a:lnSpc>
                <a:spcPct val="150000"/>
              </a:lnSpc>
            </a:pPr>
            <a:endParaRPr lang="fr-FR" b="1" dirty="0" smtClean="0">
              <a:latin typeface="Times New Roman" pitchFamily="18" charset="0"/>
              <a:cs typeface="Times New Roman" pitchFamily="18" charset="0"/>
            </a:endParaRPr>
          </a:p>
          <a:p>
            <a:pPr algn="ctr">
              <a:lnSpc>
                <a:spcPct val="150000"/>
              </a:lnSpc>
            </a:pPr>
            <a:endParaRPr lang="fr-FR" b="1" dirty="0">
              <a:latin typeface="Times New Roman" pitchFamily="18" charset="0"/>
              <a:cs typeface="Times New Roman" pitchFamily="18" charset="0"/>
            </a:endParaRPr>
          </a:p>
          <a:p>
            <a:pPr algn="ctr">
              <a:lnSpc>
                <a:spcPct val="150000"/>
              </a:lnSpc>
            </a:pPr>
            <a:r>
              <a:rPr lang="fr-FR" b="1" dirty="0" smtClean="0">
                <a:solidFill>
                  <a:schemeClr val="tx1"/>
                </a:solidFill>
                <a:latin typeface="Times New Roman" pitchFamily="18" charset="0"/>
                <a:cs typeface="Times New Roman" pitchFamily="18" charset="0"/>
              </a:rPr>
              <a:t>1-Séparateur </a:t>
            </a:r>
            <a:r>
              <a:rPr lang="fr-FR" b="1" dirty="0">
                <a:solidFill>
                  <a:schemeClr val="tx1"/>
                </a:solidFill>
                <a:latin typeface="Times New Roman" pitchFamily="18" charset="0"/>
                <a:cs typeface="Times New Roman" pitchFamily="18" charset="0"/>
              </a:rPr>
              <a:t>à chute libre</a:t>
            </a:r>
            <a:endParaRPr lang="fr-FR" dirty="0">
              <a:solidFill>
                <a:schemeClr val="tx1"/>
              </a:solidFill>
            </a:endParaRPr>
          </a:p>
        </p:txBody>
      </p:sp>
      <p:sp>
        <p:nvSpPr>
          <p:cNvPr id="15" name="Espace réservé du numéro de diapositive 14"/>
          <p:cNvSpPr>
            <a:spLocks noGrp="1"/>
          </p:cNvSpPr>
          <p:nvPr>
            <p:ph type="sldNum" sz="quarter" idx="12"/>
          </p:nvPr>
        </p:nvSpPr>
        <p:spPr/>
        <p:txBody>
          <a:bodyPr/>
          <a:lstStyle/>
          <a:p>
            <a:fld id="{3044B98A-230F-4079-B9A3-A7CB510926E8}" type="slidenum">
              <a:rPr lang="fr-FR" smtClean="0"/>
              <a:pPr/>
              <a:t>5</a:t>
            </a:fld>
            <a:endParaRPr lang="fr-FR" dirty="0"/>
          </a:p>
        </p:txBody>
      </p:sp>
      <p:sp>
        <p:nvSpPr>
          <p:cNvPr id="13" name="Rectangle à coins arrondis 12"/>
          <p:cNvSpPr/>
          <p:nvPr/>
        </p:nvSpPr>
        <p:spPr>
          <a:xfrm>
            <a:off x="3061880" y="547165"/>
            <a:ext cx="6643734" cy="27860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fr-FR" b="1" dirty="0" smtClean="0">
                <a:latin typeface="Times New Roman" pitchFamily="18" charset="0"/>
                <a:cs typeface="Times New Roman" pitchFamily="18" charset="0"/>
              </a:rPr>
              <a:t>Pour recycler les </a:t>
            </a:r>
            <a:r>
              <a:rPr lang="fr-FR" b="1" dirty="0" err="1" smtClean="0">
                <a:latin typeface="Times New Roman" pitchFamily="18" charset="0"/>
                <a:cs typeface="Times New Roman" pitchFamily="18" charset="0"/>
              </a:rPr>
              <a:t>matérieux</a:t>
            </a:r>
            <a:r>
              <a:rPr lang="fr-FR" b="1" dirty="0" smtClean="0">
                <a:latin typeface="Times New Roman" pitchFamily="18" charset="0"/>
                <a:cs typeface="Times New Roman" pitchFamily="18" charset="0"/>
              </a:rPr>
              <a:t> granulaires chargés </a:t>
            </a:r>
            <a:r>
              <a:rPr lang="fr-FR" b="1" dirty="0" err="1" smtClean="0">
                <a:latin typeface="Times New Roman" pitchFamily="18" charset="0"/>
                <a:cs typeface="Times New Roman" pitchFamily="18" charset="0"/>
              </a:rPr>
              <a:t>électriqument</a:t>
            </a:r>
            <a:r>
              <a:rPr lang="fr-FR" b="1" dirty="0" smtClean="0">
                <a:latin typeface="Times New Roman" pitchFamily="18" charset="0"/>
                <a:cs typeface="Times New Roman" pitchFamily="18" charset="0"/>
              </a:rPr>
              <a:t> nous utilisons une technologie de séparation électrostatique non polluante en chargeant le mélange </a:t>
            </a:r>
            <a:r>
              <a:rPr lang="fr-FR" b="1" dirty="0" err="1" smtClean="0">
                <a:latin typeface="Times New Roman" pitchFamily="18" charset="0"/>
                <a:cs typeface="Times New Roman" pitchFamily="18" charset="0"/>
              </a:rPr>
              <a:t>granulaire,puis</a:t>
            </a:r>
            <a:r>
              <a:rPr lang="fr-FR" b="1" dirty="0" smtClean="0">
                <a:latin typeface="Times New Roman" pitchFamily="18" charset="0"/>
                <a:cs typeface="Times New Roman" pitchFamily="18" charset="0"/>
              </a:rPr>
              <a:t> en appliquant un champ intense pour séparer les particules selon leur signe de charge grâce à la force électrique </a:t>
            </a:r>
            <a:endParaRPr lang="fr-FR" b="1" dirty="0">
              <a:latin typeface="Times New Roman" pitchFamily="18" charset="0"/>
              <a:cs typeface="Times New Roman" pitchFamily="18" charset="0"/>
            </a:endParaRPr>
          </a:p>
        </p:txBody>
      </p:sp>
      <p:sp>
        <p:nvSpPr>
          <p:cNvPr id="24" name="ZoneTexte 23"/>
          <p:cNvSpPr txBox="1"/>
          <p:nvPr/>
        </p:nvSpPr>
        <p:spPr>
          <a:xfrm>
            <a:off x="4295800" y="3676895"/>
            <a:ext cx="5688632" cy="369332"/>
          </a:xfrm>
          <a:prstGeom prst="rect">
            <a:avLst/>
          </a:prstGeom>
          <a:noFill/>
        </p:spPr>
        <p:txBody>
          <a:bodyPr wrap="square" rtlCol="0">
            <a:spAutoFit/>
          </a:bodyPr>
          <a:lstStyle/>
          <a:p>
            <a:pPr algn="just"/>
            <a:r>
              <a:rPr lang="fr-FR" b="1" dirty="0" err="1" smtClean="0">
                <a:solidFill>
                  <a:srgbClr val="FF0000"/>
                </a:solidFill>
              </a:rPr>
              <a:t>Lesdéférents</a:t>
            </a:r>
            <a:r>
              <a:rPr lang="fr-FR" b="1" dirty="0" smtClean="0">
                <a:solidFill>
                  <a:srgbClr val="FF0000"/>
                </a:solidFill>
              </a:rPr>
              <a:t> </a:t>
            </a:r>
            <a:r>
              <a:rPr lang="fr-FR" b="1" dirty="0" err="1" smtClean="0">
                <a:solidFill>
                  <a:srgbClr val="FF0000"/>
                </a:solidFill>
              </a:rPr>
              <a:t>typesde</a:t>
            </a:r>
            <a:r>
              <a:rPr lang="fr-FR" b="1" dirty="0" smtClean="0">
                <a:solidFill>
                  <a:srgbClr val="FF0000"/>
                </a:solidFill>
              </a:rPr>
              <a:t> </a:t>
            </a:r>
            <a:r>
              <a:rPr lang="fr-FR" b="1" dirty="0">
                <a:solidFill>
                  <a:srgbClr val="FF0000"/>
                </a:solidFill>
              </a:rPr>
              <a:t>séparateur électrostatique </a:t>
            </a:r>
            <a:endParaRPr lang="fr-FR" dirty="0"/>
          </a:p>
        </p:txBody>
      </p:sp>
      <p:sp>
        <p:nvSpPr>
          <p:cNvPr id="25" name="Flèche vers le bas 24"/>
          <p:cNvSpPr/>
          <p:nvPr/>
        </p:nvSpPr>
        <p:spPr>
          <a:xfrm>
            <a:off x="6127713" y="3327127"/>
            <a:ext cx="432618" cy="2978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1" name="Connecteur droit 10"/>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5519936" y="4157870"/>
            <a:ext cx="2520280" cy="2331373"/>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3390200941"/>
              </p:ext>
            </p:extLst>
          </p:nvPr>
        </p:nvGraphicFramePr>
        <p:xfrm>
          <a:off x="1429179" y="1050386"/>
          <a:ext cx="764259" cy="4206240"/>
        </p:xfrm>
        <a:graphic>
          <a:graphicData uri="http://schemas.openxmlformats.org/drawingml/2006/table">
            <a:tbl>
              <a:tblPr firstRow="1" bandRow="1">
                <a:tableStyleId>{5C22544A-7EE6-4342-B048-85BDC9FD1C3A}</a:tableStyleId>
              </a:tblPr>
              <a:tblGrid>
                <a:gridCol w="764259"/>
              </a:tblGrid>
              <a:tr h="4154804">
                <a:tc>
                  <a:txBody>
                    <a:bodyPr/>
                    <a:lstStyle/>
                    <a:p>
                      <a:r>
                        <a:rPr lang="pt-BR" dirty="0" smtClean="0"/>
                        <a:t>S</a:t>
                      </a:r>
                    </a:p>
                    <a:p>
                      <a:r>
                        <a:rPr lang="pt-BR" dirty="0" smtClean="0"/>
                        <a:t>É</a:t>
                      </a:r>
                    </a:p>
                    <a:p>
                      <a:r>
                        <a:rPr lang="pt-BR" dirty="0" smtClean="0"/>
                        <a:t>p</a:t>
                      </a:r>
                    </a:p>
                    <a:p>
                      <a:r>
                        <a:rPr lang="pt-BR" dirty="0" smtClean="0"/>
                        <a:t>A</a:t>
                      </a:r>
                    </a:p>
                    <a:p>
                      <a:r>
                        <a:rPr lang="pt-BR" dirty="0" smtClean="0"/>
                        <a:t>R</a:t>
                      </a:r>
                    </a:p>
                    <a:p>
                      <a:r>
                        <a:rPr lang="pt-BR" dirty="0" smtClean="0"/>
                        <a:t>a</a:t>
                      </a:r>
                    </a:p>
                    <a:p>
                      <a:r>
                        <a:rPr lang="pt-BR" dirty="0" smtClean="0"/>
                        <a:t>T</a:t>
                      </a:r>
                    </a:p>
                    <a:p>
                      <a:r>
                        <a:rPr lang="pt-BR" dirty="0" smtClean="0"/>
                        <a:t>e</a:t>
                      </a:r>
                    </a:p>
                    <a:p>
                      <a:r>
                        <a:rPr lang="pt-BR" dirty="0" smtClean="0"/>
                        <a:t>U</a:t>
                      </a:r>
                    </a:p>
                    <a:p>
                      <a:r>
                        <a:rPr lang="pt-BR" dirty="0" smtClean="0"/>
                        <a:t>r</a:t>
                      </a:r>
                    </a:p>
                    <a:p>
                      <a:endParaRPr lang="pt-BR" dirty="0" smtClean="0"/>
                    </a:p>
                    <a:p>
                      <a:r>
                        <a:rPr lang="pt-BR" dirty="0" smtClean="0"/>
                        <a:t>é</a:t>
                      </a:r>
                    </a:p>
                    <a:p>
                      <a:r>
                        <a:rPr lang="pt-BR" dirty="0" smtClean="0"/>
                        <a:t>L</a:t>
                      </a:r>
                    </a:p>
                    <a:p>
                      <a:r>
                        <a:rPr lang="pt-BR" dirty="0" smtClean="0"/>
                        <a:t>c</a:t>
                      </a:r>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55" presetClass="entr" presetSubtype="0" fill="hold" grpId="0" nodeType="withEffect">
                                  <p:stCondLst>
                                    <p:cond delay="0"/>
                                  </p:stCondLst>
                                  <p:childTnLst>
                                    <p:set>
                                      <p:cBhvr>
                                        <p:cTn id="10" dur="1" fill="hold">
                                          <p:stCondLst>
                                            <p:cond delay="0"/>
                                          </p:stCondLst>
                                        </p:cTn>
                                        <p:tgtEl>
                                          <p:spTgt spid="13">
                                            <p:bg/>
                                          </p:spTgt>
                                        </p:tgtEl>
                                        <p:attrNameLst>
                                          <p:attrName>style.visibility</p:attrName>
                                        </p:attrNameLst>
                                      </p:cBhvr>
                                      <p:to>
                                        <p:strVal val="visible"/>
                                      </p:to>
                                    </p:set>
                                    <p:anim calcmode="lin" valueType="num">
                                      <p:cBhvr>
                                        <p:cTn id="11" dur="500" fill="hold"/>
                                        <p:tgtEl>
                                          <p:spTgt spid="13">
                                            <p:bg/>
                                          </p:spTgt>
                                        </p:tgtEl>
                                        <p:attrNameLst>
                                          <p:attrName>ppt_w</p:attrName>
                                        </p:attrNameLst>
                                      </p:cBhvr>
                                      <p:tavLst>
                                        <p:tav tm="0">
                                          <p:val>
                                            <p:strVal val="#ppt_w*0.70"/>
                                          </p:val>
                                        </p:tav>
                                        <p:tav tm="100000">
                                          <p:val>
                                            <p:strVal val="#ppt_w"/>
                                          </p:val>
                                        </p:tav>
                                      </p:tavLst>
                                    </p:anim>
                                    <p:anim calcmode="lin" valueType="num">
                                      <p:cBhvr>
                                        <p:cTn id="12" dur="500" fill="hold"/>
                                        <p:tgtEl>
                                          <p:spTgt spid="13">
                                            <p:bg/>
                                          </p:spTgt>
                                        </p:tgtEl>
                                        <p:attrNameLst>
                                          <p:attrName>ppt_h</p:attrName>
                                        </p:attrNameLst>
                                      </p:cBhvr>
                                      <p:tavLst>
                                        <p:tav tm="0">
                                          <p:val>
                                            <p:strVal val="#ppt_h"/>
                                          </p:val>
                                        </p:tav>
                                        <p:tav tm="100000">
                                          <p:val>
                                            <p:strVal val="#ppt_h"/>
                                          </p:val>
                                        </p:tav>
                                      </p:tavLst>
                                    </p:anim>
                                    <p:animEffect transition="in" filter="fade">
                                      <p:cBhvr>
                                        <p:cTn id="13" dur="500"/>
                                        <p:tgtEl>
                                          <p:spTgt spid="13">
                                            <p:bg/>
                                          </p:spTgt>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 calcmode="lin" valueType="num">
                                      <p:cBhvr>
                                        <p:cTn id="16" dur="5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17" dur="5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slide(fromTop)">
                                      <p:cBhvr>
                                        <p:cTn id="23" dur="500"/>
                                        <p:tgtEl>
                                          <p:spTgt spid="25"/>
                                        </p:tgtEl>
                                      </p:cBhvr>
                                    </p:animEffect>
                                  </p:childTnLst>
                                </p:cTn>
                              </p:par>
                            </p:childTnLst>
                          </p:cTn>
                        </p:par>
                        <p:par>
                          <p:cTn id="24" fill="hold">
                            <p:stCondLst>
                              <p:cond delay="500"/>
                            </p:stCondLst>
                            <p:childTnLst>
                              <p:par>
                                <p:cTn id="25" presetID="12" presetClass="entr" presetSubtype="4"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lide(fromBottom)">
                                      <p:cBhvr>
                                        <p:cTn id="27" dur="500"/>
                                        <p:tgtEl>
                                          <p:spTgt spid="24"/>
                                        </p:tgtEl>
                                      </p:cBhvr>
                                    </p:animEffect>
                                  </p:childTnLst>
                                </p:cTn>
                              </p:par>
                            </p:childTnLst>
                          </p:cTn>
                        </p:par>
                        <p:par>
                          <p:cTn id="28" fill="hold">
                            <p:stCondLst>
                              <p:cond delay="1000"/>
                            </p:stCondLst>
                            <p:childTnLst>
                              <p:par>
                                <p:cTn id="29" presetID="55"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strVal val="#ppt_w*0.70"/>
                                          </p:val>
                                        </p:tav>
                                        <p:tav tm="100000">
                                          <p:val>
                                            <p:strVal val="#ppt_w"/>
                                          </p:val>
                                        </p:tav>
                                      </p:tavLst>
                                    </p:anim>
                                    <p:anim calcmode="lin" valueType="num">
                                      <p:cBhvr>
                                        <p:cTn id="32" dur="500" fill="hold"/>
                                        <p:tgtEl>
                                          <p:spTgt spid="20"/>
                                        </p:tgtEl>
                                        <p:attrNameLst>
                                          <p:attrName>ppt_h</p:attrName>
                                        </p:attrNameLst>
                                      </p:cBhvr>
                                      <p:tavLst>
                                        <p:tav tm="0">
                                          <p:val>
                                            <p:strVal val="#ppt_h"/>
                                          </p:val>
                                        </p:tav>
                                        <p:tav tm="100000">
                                          <p:val>
                                            <p:strVal val="#ppt_h"/>
                                          </p:val>
                                        </p:tav>
                                      </p:tavLst>
                                    </p:anim>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13" grpId="0" build="allAtOnce" animBg="1"/>
      <p:bldP spid="24" grpId="0"/>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044B98A-230F-4079-B9A3-A7CB510926E8}" type="slidenum">
              <a:rPr lang="fr-FR" smtClean="0"/>
              <a:pPr/>
              <a:t>6</a:t>
            </a:fld>
            <a:endParaRPr lang="fr-FR" dirty="0"/>
          </a:p>
        </p:txBody>
      </p:sp>
      <p:cxnSp>
        <p:nvCxnSpPr>
          <p:cNvPr id="7" name="Connecteur droit 6"/>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à coins arrondis 9"/>
          <p:cNvSpPr/>
          <p:nvPr/>
        </p:nvSpPr>
        <p:spPr>
          <a:xfrm>
            <a:off x="3148869" y="1430300"/>
            <a:ext cx="6272250" cy="46434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r>
              <a:rPr lang="fr-FR" b="1" dirty="0">
                <a:latin typeface="Times New Roman" pitchFamily="18" charset="0"/>
                <a:cs typeface="Times New Roman" pitchFamily="18" charset="0"/>
              </a:rPr>
              <a:t> </a:t>
            </a:r>
            <a:r>
              <a:rPr lang="fr-FR" b="1" dirty="0" smtClean="0">
                <a:latin typeface="Times New Roman" pitchFamily="18" charset="0"/>
                <a:cs typeface="Times New Roman" pitchFamily="18" charset="0"/>
              </a:rPr>
              <a:t>          </a:t>
            </a:r>
            <a:r>
              <a:rPr lang="fr-FR" b="1" dirty="0" smtClean="0">
                <a:solidFill>
                  <a:schemeClr val="tx1"/>
                </a:solidFill>
                <a:latin typeface="Times New Roman" pitchFamily="18" charset="0"/>
                <a:cs typeface="Times New Roman" pitchFamily="18" charset="0"/>
              </a:rPr>
              <a:t>2.Separateure </a:t>
            </a:r>
            <a:r>
              <a:rPr lang="fr-FR" b="1" dirty="0">
                <a:solidFill>
                  <a:schemeClr val="tx1"/>
                </a:solidFill>
                <a:latin typeface="Times New Roman" pitchFamily="18" charset="0"/>
                <a:cs typeface="Times New Roman" pitchFamily="18" charset="0"/>
              </a:rPr>
              <a:t>ture </a:t>
            </a:r>
            <a:r>
              <a:rPr lang="fr-FR" b="1" dirty="0" err="1">
                <a:solidFill>
                  <a:schemeClr val="tx1"/>
                </a:solidFill>
                <a:latin typeface="Times New Roman" pitchFamily="18" charset="0"/>
                <a:cs typeface="Times New Roman" pitchFamily="18" charset="0"/>
              </a:rPr>
              <a:t>achute</a:t>
            </a:r>
            <a:r>
              <a:rPr lang="fr-FR" b="1" dirty="0">
                <a:solidFill>
                  <a:schemeClr val="tx1"/>
                </a:solidFill>
                <a:latin typeface="Times New Roman" pitchFamily="18" charset="0"/>
                <a:cs typeface="Times New Roman" pitchFamily="18" charset="0"/>
              </a:rPr>
              <a:t> libre triboélectrique</a:t>
            </a:r>
          </a:p>
        </p:txBody>
      </p:sp>
      <p:pic>
        <p:nvPicPr>
          <p:cNvPr id="3" name="Picture 2"/>
          <p:cNvPicPr>
            <a:picLocks noChangeAspect="1"/>
          </p:cNvPicPr>
          <p:nvPr/>
        </p:nvPicPr>
        <p:blipFill>
          <a:blip r:embed="rId2"/>
          <a:stretch>
            <a:fillRect/>
          </a:stretch>
        </p:blipFill>
        <p:spPr>
          <a:xfrm>
            <a:off x="4718249" y="1459321"/>
            <a:ext cx="2601887" cy="3924879"/>
          </a:xfrm>
          <a:prstGeom prst="rect">
            <a:avLst/>
          </a:prstGeom>
        </p:spPr>
      </p:pic>
      <p:sp>
        <p:nvSpPr>
          <p:cNvPr id="4" name="Rectangle 3"/>
          <p:cNvSpPr/>
          <p:nvPr/>
        </p:nvSpPr>
        <p:spPr>
          <a:xfrm>
            <a:off x="7577137" y="345024"/>
            <a:ext cx="2786019" cy="369332"/>
          </a:xfrm>
          <a:prstGeom prst="rect">
            <a:avLst/>
          </a:prstGeom>
        </p:spPr>
        <p:txBody>
          <a:bodyPr wrap="none">
            <a:spAutoFit/>
          </a:bodyPr>
          <a:lstStyle/>
          <a:p>
            <a:pPr algn="r"/>
            <a:r>
              <a:rPr lang="fr-FR" b="1" i="1" dirty="0">
                <a:latin typeface="Times New Roman" pitchFamily="18" charset="0"/>
                <a:cs typeface="Times New Roman" pitchFamily="18" charset="0"/>
              </a:rPr>
              <a:t>Séparateur électrostatique</a:t>
            </a:r>
          </a:p>
        </p:txBody>
      </p:sp>
      <p:graphicFrame>
        <p:nvGraphicFramePr>
          <p:cNvPr id="12" name="Table 11"/>
          <p:cNvGraphicFramePr>
            <a:graphicFrameLocks noGrp="1"/>
          </p:cNvGraphicFramePr>
          <p:nvPr>
            <p:extLst>
              <p:ext uri="{D42A27DB-BD31-4B8C-83A1-F6EECF244321}">
                <p14:modId xmlns:p14="http://schemas.microsoft.com/office/powerpoint/2010/main" val="3390200941"/>
              </p:ext>
            </p:extLst>
          </p:nvPr>
        </p:nvGraphicFramePr>
        <p:xfrm>
          <a:off x="1429179" y="1050386"/>
          <a:ext cx="764259" cy="4206240"/>
        </p:xfrm>
        <a:graphic>
          <a:graphicData uri="http://schemas.openxmlformats.org/drawingml/2006/table">
            <a:tbl>
              <a:tblPr firstRow="1" bandRow="1">
                <a:tableStyleId>{5C22544A-7EE6-4342-B048-85BDC9FD1C3A}</a:tableStyleId>
              </a:tblPr>
              <a:tblGrid>
                <a:gridCol w="764259"/>
              </a:tblGrid>
              <a:tr h="4154804">
                <a:tc>
                  <a:txBody>
                    <a:bodyPr/>
                    <a:lstStyle/>
                    <a:p>
                      <a:r>
                        <a:rPr lang="pt-BR" dirty="0" smtClean="0"/>
                        <a:t>S</a:t>
                      </a:r>
                    </a:p>
                    <a:p>
                      <a:r>
                        <a:rPr lang="pt-BR" dirty="0" smtClean="0"/>
                        <a:t>É</a:t>
                      </a:r>
                    </a:p>
                    <a:p>
                      <a:r>
                        <a:rPr lang="pt-BR" dirty="0" smtClean="0"/>
                        <a:t>p</a:t>
                      </a:r>
                    </a:p>
                    <a:p>
                      <a:r>
                        <a:rPr lang="pt-BR" dirty="0" smtClean="0"/>
                        <a:t>A</a:t>
                      </a:r>
                    </a:p>
                    <a:p>
                      <a:r>
                        <a:rPr lang="pt-BR" dirty="0" smtClean="0"/>
                        <a:t>R</a:t>
                      </a:r>
                    </a:p>
                    <a:p>
                      <a:r>
                        <a:rPr lang="pt-BR" dirty="0" smtClean="0"/>
                        <a:t>a</a:t>
                      </a:r>
                    </a:p>
                    <a:p>
                      <a:r>
                        <a:rPr lang="pt-BR" dirty="0" smtClean="0"/>
                        <a:t>T</a:t>
                      </a:r>
                    </a:p>
                    <a:p>
                      <a:r>
                        <a:rPr lang="pt-BR" dirty="0" smtClean="0"/>
                        <a:t>e</a:t>
                      </a:r>
                    </a:p>
                    <a:p>
                      <a:r>
                        <a:rPr lang="pt-BR" dirty="0" smtClean="0"/>
                        <a:t>U</a:t>
                      </a:r>
                    </a:p>
                    <a:p>
                      <a:r>
                        <a:rPr lang="pt-BR" dirty="0" smtClean="0"/>
                        <a:t>r</a:t>
                      </a:r>
                    </a:p>
                    <a:p>
                      <a:endParaRPr lang="pt-BR" dirty="0" smtClean="0"/>
                    </a:p>
                    <a:p>
                      <a:r>
                        <a:rPr lang="pt-BR" dirty="0" smtClean="0"/>
                        <a:t>é</a:t>
                      </a:r>
                    </a:p>
                    <a:p>
                      <a:r>
                        <a:rPr lang="pt-BR" dirty="0" smtClean="0"/>
                        <a:t>L</a:t>
                      </a:r>
                    </a:p>
                    <a:p>
                      <a:r>
                        <a:rPr lang="pt-BR" dirty="0" smtClean="0"/>
                        <a:t>c</a:t>
                      </a:r>
                    </a:p>
                    <a:p>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044B98A-230F-4079-B9A3-A7CB510926E8}" type="slidenum">
              <a:rPr lang="fr-FR" smtClean="0"/>
              <a:pPr/>
              <a:t>7</a:t>
            </a:fld>
            <a:endParaRPr lang="fr-FR" dirty="0"/>
          </a:p>
        </p:txBody>
      </p:sp>
      <p:cxnSp>
        <p:nvCxnSpPr>
          <p:cNvPr id="7" name="Connecteur droit 6"/>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à coins arrondis 9"/>
          <p:cNvSpPr/>
          <p:nvPr/>
        </p:nvSpPr>
        <p:spPr>
          <a:xfrm>
            <a:off x="3095604" y="1589282"/>
            <a:ext cx="6715172" cy="40719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endParaRPr lang="fr-FR" b="1" dirty="0" smtClean="0">
              <a:latin typeface="Times New Roman" pitchFamily="18" charset="0"/>
              <a:cs typeface="Times New Roman" pitchFamily="18" charset="0"/>
            </a:endParaRPr>
          </a:p>
          <a:p>
            <a:pPr algn="just">
              <a:lnSpc>
                <a:spcPct val="150000"/>
              </a:lnSpc>
            </a:pPr>
            <a:endParaRPr lang="fr-FR" b="1" dirty="0">
              <a:latin typeface="Times New Roman" pitchFamily="18" charset="0"/>
              <a:cs typeface="Times New Roman" pitchFamily="18" charset="0"/>
            </a:endParaRPr>
          </a:p>
          <a:p>
            <a:pPr algn="just">
              <a:lnSpc>
                <a:spcPct val="150000"/>
              </a:lnSpc>
            </a:pPr>
            <a:r>
              <a:rPr lang="fr-FR" b="1" dirty="0" smtClean="0">
                <a:latin typeface="Times New Roman" pitchFamily="18" charset="0"/>
                <a:cs typeface="Times New Roman" pitchFamily="18" charset="0"/>
              </a:rPr>
              <a:t>     </a:t>
            </a:r>
          </a:p>
          <a:p>
            <a:pPr algn="just">
              <a:lnSpc>
                <a:spcPct val="150000"/>
              </a:lnSpc>
            </a:pPr>
            <a:r>
              <a:rPr lang="fr-FR" b="1" dirty="0">
                <a:solidFill>
                  <a:schemeClr val="tx1"/>
                </a:solidFill>
                <a:latin typeface="Times New Roman" pitchFamily="18" charset="0"/>
                <a:cs typeface="Times New Roman" pitchFamily="18" charset="0"/>
              </a:rPr>
              <a:t> </a:t>
            </a:r>
            <a:r>
              <a:rPr lang="fr-FR" b="1" dirty="0" smtClean="0">
                <a:solidFill>
                  <a:schemeClr val="tx1"/>
                </a:solidFill>
                <a:latin typeface="Times New Roman" pitchFamily="18" charset="0"/>
                <a:cs typeface="Times New Roman" pitchFamily="18" charset="0"/>
              </a:rPr>
              <a:t>           </a:t>
            </a:r>
          </a:p>
          <a:p>
            <a:pPr algn="just">
              <a:lnSpc>
                <a:spcPct val="150000"/>
              </a:lnSpc>
            </a:pPr>
            <a:r>
              <a:rPr lang="fr-FR" b="1" dirty="0" smtClean="0">
                <a:solidFill>
                  <a:schemeClr val="tx1"/>
                </a:solidFill>
                <a:latin typeface="Times New Roman" pitchFamily="18" charset="0"/>
                <a:cs typeface="Times New Roman" pitchFamily="18" charset="0"/>
              </a:rPr>
              <a:t>       </a:t>
            </a:r>
          </a:p>
          <a:p>
            <a:pPr algn="just">
              <a:lnSpc>
                <a:spcPct val="150000"/>
              </a:lnSpc>
            </a:pPr>
            <a:r>
              <a:rPr lang="fr-FR" b="1" dirty="0">
                <a:solidFill>
                  <a:schemeClr val="tx1"/>
                </a:solidFill>
                <a:latin typeface="Times New Roman" pitchFamily="18" charset="0"/>
                <a:cs typeface="Times New Roman" pitchFamily="18" charset="0"/>
              </a:rPr>
              <a:t> </a:t>
            </a:r>
            <a:r>
              <a:rPr lang="fr-FR" b="1" dirty="0" smtClean="0">
                <a:solidFill>
                  <a:schemeClr val="tx1"/>
                </a:solidFill>
                <a:latin typeface="Times New Roman" pitchFamily="18" charset="0"/>
                <a:cs typeface="Times New Roman" pitchFamily="18" charset="0"/>
              </a:rPr>
              <a:t>            3.Séparateur électrostatique </a:t>
            </a:r>
            <a:r>
              <a:rPr lang="fr-FR" b="1" dirty="0">
                <a:solidFill>
                  <a:schemeClr val="tx1"/>
                </a:solidFill>
                <a:latin typeface="Times New Roman" pitchFamily="18" charset="0"/>
                <a:cs typeface="Times New Roman" pitchFamily="18" charset="0"/>
              </a:rPr>
              <a:t>à convoyeur</a:t>
            </a:r>
          </a:p>
        </p:txBody>
      </p:sp>
      <p:pic>
        <p:nvPicPr>
          <p:cNvPr id="3" name="Picture 2"/>
          <p:cNvPicPr>
            <a:picLocks noChangeAspect="1"/>
          </p:cNvPicPr>
          <p:nvPr/>
        </p:nvPicPr>
        <p:blipFill>
          <a:blip r:embed="rId2"/>
          <a:stretch>
            <a:fillRect/>
          </a:stretch>
        </p:blipFill>
        <p:spPr>
          <a:xfrm>
            <a:off x="4039523" y="1872519"/>
            <a:ext cx="5041616" cy="1897197"/>
          </a:xfrm>
          <a:prstGeom prst="rect">
            <a:avLst/>
          </a:prstGeom>
        </p:spPr>
      </p:pic>
      <p:pic>
        <p:nvPicPr>
          <p:cNvPr id="4" name="Picture 3"/>
          <p:cNvPicPr>
            <a:picLocks noChangeAspect="1"/>
          </p:cNvPicPr>
          <p:nvPr/>
        </p:nvPicPr>
        <p:blipFill>
          <a:blip r:embed="rId3"/>
          <a:stretch>
            <a:fillRect/>
          </a:stretch>
        </p:blipFill>
        <p:spPr>
          <a:xfrm>
            <a:off x="4022677" y="3920976"/>
            <a:ext cx="5153910" cy="142522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172695520"/>
              </p:ext>
            </p:extLst>
          </p:nvPr>
        </p:nvGraphicFramePr>
        <p:xfrm>
          <a:off x="1429179" y="1050386"/>
          <a:ext cx="764259" cy="4206240"/>
        </p:xfrm>
        <a:graphic>
          <a:graphicData uri="http://schemas.openxmlformats.org/drawingml/2006/table">
            <a:tbl>
              <a:tblPr firstRow="1" bandRow="1">
                <a:tableStyleId>{5C22544A-7EE6-4342-B048-85BDC9FD1C3A}</a:tableStyleId>
              </a:tblPr>
              <a:tblGrid>
                <a:gridCol w="764259"/>
              </a:tblGrid>
              <a:tr h="4154804">
                <a:tc>
                  <a:txBody>
                    <a:bodyPr/>
                    <a:lstStyle/>
                    <a:p>
                      <a:r>
                        <a:rPr lang="pt-BR" dirty="0" smtClean="0"/>
                        <a:t>S</a:t>
                      </a:r>
                    </a:p>
                    <a:p>
                      <a:r>
                        <a:rPr lang="pt-BR" dirty="0" smtClean="0"/>
                        <a:t>É</a:t>
                      </a:r>
                    </a:p>
                    <a:p>
                      <a:r>
                        <a:rPr lang="pt-BR" dirty="0" smtClean="0"/>
                        <a:t>p</a:t>
                      </a:r>
                    </a:p>
                    <a:p>
                      <a:r>
                        <a:rPr lang="pt-BR" dirty="0" smtClean="0"/>
                        <a:t>A</a:t>
                      </a:r>
                    </a:p>
                    <a:p>
                      <a:r>
                        <a:rPr lang="pt-BR" dirty="0" smtClean="0"/>
                        <a:t>R</a:t>
                      </a:r>
                    </a:p>
                    <a:p>
                      <a:r>
                        <a:rPr lang="pt-BR" dirty="0" smtClean="0"/>
                        <a:t>a</a:t>
                      </a:r>
                    </a:p>
                    <a:p>
                      <a:r>
                        <a:rPr lang="pt-BR" dirty="0" smtClean="0"/>
                        <a:t>T</a:t>
                      </a:r>
                    </a:p>
                    <a:p>
                      <a:r>
                        <a:rPr lang="pt-BR" dirty="0" smtClean="0"/>
                        <a:t>e</a:t>
                      </a:r>
                    </a:p>
                    <a:p>
                      <a:r>
                        <a:rPr lang="pt-BR" dirty="0" smtClean="0"/>
                        <a:t>U</a:t>
                      </a:r>
                    </a:p>
                    <a:p>
                      <a:r>
                        <a:rPr lang="pt-BR" dirty="0" smtClean="0"/>
                        <a:t>r</a:t>
                      </a:r>
                    </a:p>
                    <a:p>
                      <a:endParaRPr lang="pt-BR" dirty="0" smtClean="0"/>
                    </a:p>
                    <a:p>
                      <a:r>
                        <a:rPr lang="pt-BR" dirty="0" smtClean="0"/>
                        <a:t>é</a:t>
                      </a:r>
                    </a:p>
                    <a:p>
                      <a:r>
                        <a:rPr lang="pt-BR" dirty="0" smtClean="0"/>
                        <a:t>L</a:t>
                      </a:r>
                    </a:p>
                    <a:p>
                      <a:r>
                        <a:rPr lang="pt-BR" dirty="0" smtClean="0"/>
                        <a:t>c</a:t>
                      </a:r>
                    </a:p>
                    <a:p>
                      <a:endParaRPr lang="en-US" dirty="0"/>
                    </a:p>
                  </a:txBody>
                  <a:tcPr/>
                </a:tc>
              </a:tr>
            </a:tbl>
          </a:graphicData>
        </a:graphic>
      </p:graphicFrame>
      <p:sp>
        <p:nvSpPr>
          <p:cNvPr id="12" name="Rectangle 11"/>
          <p:cNvSpPr/>
          <p:nvPr/>
        </p:nvSpPr>
        <p:spPr>
          <a:xfrm>
            <a:off x="7688129" y="295922"/>
            <a:ext cx="2786019" cy="369332"/>
          </a:xfrm>
          <a:prstGeom prst="rect">
            <a:avLst/>
          </a:prstGeom>
        </p:spPr>
        <p:txBody>
          <a:bodyPr wrap="none">
            <a:spAutoFit/>
          </a:bodyPr>
          <a:lstStyle/>
          <a:p>
            <a:pPr algn="r"/>
            <a:r>
              <a:rPr lang="fr-FR" b="1" i="1" dirty="0">
                <a:latin typeface="Times New Roman" pitchFamily="18" charset="0"/>
                <a:cs typeface="Times New Roman" pitchFamily="18" charset="0"/>
              </a:rPr>
              <a:t>Séparateur électrostatique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044B98A-230F-4079-B9A3-A7CB510926E8}" type="slidenum">
              <a:rPr lang="fr-FR" smtClean="0"/>
              <a:pPr/>
              <a:t>8</a:t>
            </a:fld>
            <a:endParaRPr lang="fr-FR" dirty="0"/>
          </a:p>
        </p:txBody>
      </p:sp>
      <p:cxnSp>
        <p:nvCxnSpPr>
          <p:cNvPr id="7" name="Connecteur droit 6"/>
          <p:cNvCxnSpPr/>
          <p:nvPr/>
        </p:nvCxnSpPr>
        <p:spPr>
          <a:xfrm>
            <a:off x="2452662" y="714356"/>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095736" y="5000637"/>
            <a:ext cx="5424254" cy="1384995"/>
          </a:xfrm>
          <a:prstGeom prst="rect">
            <a:avLst/>
          </a:prstGeom>
        </p:spPr>
        <p:txBody>
          <a:bodyPr wrap="square">
            <a:spAutoFit/>
          </a:bodyPr>
          <a:lstStyle/>
          <a:p>
            <a:pPr algn="ctr"/>
            <a:endParaRPr lang="fr-FR" sz="2800" b="1" dirty="0">
              <a:latin typeface="Times New Roman" pitchFamily="18" charset="0"/>
              <a:cs typeface="Times New Roman" pitchFamily="18" charset="0"/>
            </a:endParaRPr>
          </a:p>
          <a:p>
            <a:pPr algn="ctr"/>
            <a:r>
              <a:rPr lang="fr-FR" sz="2800" dirty="0" smtClean="0">
                <a:latin typeface="Times New Roman" pitchFamily="18" charset="0"/>
                <a:cs typeface="Times New Roman" pitchFamily="18" charset="0"/>
              </a:rPr>
              <a:t>.</a:t>
            </a:r>
            <a:endParaRPr lang="fr-FR" sz="2800" dirty="0">
              <a:latin typeface="Times New Roman" pitchFamily="18" charset="0"/>
              <a:cs typeface="Times New Roman" pitchFamily="18" charset="0"/>
            </a:endParaRPr>
          </a:p>
          <a:p>
            <a:pPr algn="ctr"/>
            <a:endParaRPr lang="fr-FR" sz="2800" dirty="0">
              <a:latin typeface="Times New Roman" pitchFamily="18" charset="0"/>
              <a:cs typeface="Times New Roman" pitchFamily="18" charset="0"/>
            </a:endParaRPr>
          </a:p>
        </p:txBody>
      </p:sp>
      <p:sp>
        <p:nvSpPr>
          <p:cNvPr id="10" name="Rectangle 9"/>
          <p:cNvSpPr/>
          <p:nvPr/>
        </p:nvSpPr>
        <p:spPr>
          <a:xfrm>
            <a:off x="5453058" y="285728"/>
            <a:ext cx="5214974" cy="400110"/>
          </a:xfrm>
          <a:prstGeom prst="rect">
            <a:avLst/>
          </a:prstGeom>
        </p:spPr>
        <p:txBody>
          <a:bodyPr wrap="square">
            <a:spAutoFit/>
          </a:bodyPr>
          <a:lstStyle/>
          <a:p>
            <a:pPr algn="r"/>
            <a:r>
              <a:rPr lang="fr-FR" sz="2000" b="1" i="1" dirty="0">
                <a:latin typeface="Times New Roman" pitchFamily="18" charset="0"/>
                <a:cs typeface="Times New Roman" pitchFamily="18" charset="0"/>
              </a:rPr>
              <a:t>Séparateur électrostatique</a:t>
            </a:r>
          </a:p>
        </p:txBody>
      </p:sp>
      <p:pic>
        <p:nvPicPr>
          <p:cNvPr id="3" name="Picture 2"/>
          <p:cNvPicPr>
            <a:picLocks noChangeAspect="1"/>
          </p:cNvPicPr>
          <p:nvPr/>
        </p:nvPicPr>
        <p:blipFill>
          <a:blip r:embed="rId2"/>
          <a:stretch>
            <a:fillRect/>
          </a:stretch>
        </p:blipFill>
        <p:spPr>
          <a:xfrm>
            <a:off x="2483807" y="1386663"/>
            <a:ext cx="7224386" cy="4084674"/>
          </a:xfrm>
          <a:prstGeom prst="rect">
            <a:avLst/>
          </a:prstGeom>
        </p:spPr>
      </p:pic>
      <p:sp>
        <p:nvSpPr>
          <p:cNvPr id="4" name="Rectangle 3"/>
          <p:cNvSpPr/>
          <p:nvPr/>
        </p:nvSpPr>
        <p:spPr>
          <a:xfrm>
            <a:off x="4295800" y="1772816"/>
            <a:ext cx="4104456" cy="3693319"/>
          </a:xfrm>
          <a:prstGeom prst="rect">
            <a:avLst/>
          </a:prstGeom>
          <a:noFill/>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4.Séparateur </a:t>
            </a:r>
            <a:r>
              <a:rPr lang="en-US" dirty="0"/>
              <a:t>à </a:t>
            </a:r>
            <a:r>
              <a:rPr lang="en-US" dirty="0" err="1"/>
              <a:t>cylindre</a:t>
            </a:r>
            <a:r>
              <a:rPr lang="en-US" dirty="0"/>
              <a:t> </a:t>
            </a:r>
            <a:r>
              <a:rPr lang="en-US" dirty="0" err="1"/>
              <a:t>tournant</a:t>
            </a:r>
            <a:endParaRPr lang="en-US" dirty="0"/>
          </a:p>
        </p:txBody>
      </p:sp>
      <p:pic>
        <p:nvPicPr>
          <p:cNvPr id="6" name="Picture 5"/>
          <p:cNvPicPr>
            <a:picLocks noChangeAspect="1"/>
          </p:cNvPicPr>
          <p:nvPr/>
        </p:nvPicPr>
        <p:blipFill>
          <a:blip r:embed="rId3"/>
          <a:stretch>
            <a:fillRect/>
          </a:stretch>
        </p:blipFill>
        <p:spPr>
          <a:xfrm>
            <a:off x="4018121" y="1680870"/>
            <a:ext cx="5873520" cy="3496260"/>
          </a:xfrm>
          <a:prstGeom prst="rect">
            <a:avLst/>
          </a:prstGeom>
        </p:spPr>
      </p:pic>
      <p:pic>
        <p:nvPicPr>
          <p:cNvPr id="5" name="Picture 4"/>
          <p:cNvPicPr>
            <a:picLocks noChangeAspect="1"/>
          </p:cNvPicPr>
          <p:nvPr/>
        </p:nvPicPr>
        <p:blipFill>
          <a:blip r:embed="rId4"/>
          <a:stretch>
            <a:fillRect/>
          </a:stretch>
        </p:blipFill>
        <p:spPr>
          <a:xfrm>
            <a:off x="1553985" y="1213301"/>
            <a:ext cx="798645" cy="426757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044B98A-230F-4079-B9A3-A7CB510926E8}" type="slidenum">
              <a:rPr lang="fr-FR" smtClean="0"/>
              <a:pPr/>
              <a:t>9</a:t>
            </a:fld>
            <a:endParaRPr lang="fr-FR" dirty="0"/>
          </a:p>
        </p:txBody>
      </p:sp>
      <p:sp>
        <p:nvSpPr>
          <p:cNvPr id="5" name="Rectangle 4"/>
          <p:cNvSpPr/>
          <p:nvPr/>
        </p:nvSpPr>
        <p:spPr>
          <a:xfrm>
            <a:off x="7464152" y="239630"/>
            <a:ext cx="3042884" cy="369332"/>
          </a:xfrm>
          <a:prstGeom prst="rect">
            <a:avLst/>
          </a:prstGeom>
        </p:spPr>
        <p:txBody>
          <a:bodyPr wrap="square">
            <a:spAutoFit/>
          </a:bodyPr>
          <a:lstStyle/>
          <a:p>
            <a:pPr algn="r"/>
            <a:r>
              <a:rPr lang="fr-FR" b="1" i="1" dirty="0">
                <a:latin typeface="Times New Roman" pitchFamily="18" charset="0"/>
                <a:cs typeface="Times New Roman" pitchFamily="18" charset="0"/>
              </a:rPr>
              <a:t>Séparateur électrostatique</a:t>
            </a:r>
          </a:p>
        </p:txBody>
      </p:sp>
      <p:cxnSp>
        <p:nvCxnSpPr>
          <p:cNvPr id="7" name="Connecteur droit 6"/>
          <p:cNvCxnSpPr/>
          <p:nvPr/>
        </p:nvCxnSpPr>
        <p:spPr>
          <a:xfrm>
            <a:off x="2452662" y="721058"/>
            <a:ext cx="82153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rot="5400000">
            <a:off x="-975544"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1738282" y="500043"/>
            <a:ext cx="642942" cy="1032975"/>
          </a:xfrm>
          <a:prstGeom prst="rect">
            <a:avLst/>
          </a:prstGeom>
          <a:noFill/>
        </p:spPr>
        <p:txBody>
          <a:bodyPr wrap="square" rtlCol="0">
            <a:spAutoFit/>
          </a:bodyPr>
          <a:lstStyle/>
          <a:p>
            <a:pPr algn="ct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a:p>
            <a:pPr algn="ctr">
              <a:lnSpc>
                <a:spcPct val="150000"/>
              </a:lnSpc>
            </a:pPr>
            <a:endParaRPr lang="fr-FR" sz="1600" b="1" i="1" dirty="0">
              <a:latin typeface="Times New Roman" pitchFamily="18" charset="0"/>
              <a:cs typeface="Times New Roman" pitchFamily="18" charset="0"/>
            </a:endParaRPr>
          </a:p>
        </p:txBody>
      </p:sp>
      <p:sp>
        <p:nvSpPr>
          <p:cNvPr id="11" name="Rectangle à coins arrondis 10"/>
          <p:cNvSpPr/>
          <p:nvPr/>
        </p:nvSpPr>
        <p:spPr>
          <a:xfrm>
            <a:off x="2881290" y="1157234"/>
            <a:ext cx="7215238" cy="40719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50000"/>
              </a:lnSpc>
            </a:pPr>
            <a:endParaRPr lang="fr-FR" b="1" dirty="0" smtClean="0">
              <a:latin typeface="Times New Roman" pitchFamily="18" charset="0"/>
              <a:cs typeface="Times New Roman" pitchFamily="18" charset="0"/>
            </a:endParaRPr>
          </a:p>
          <a:p>
            <a:pPr>
              <a:lnSpc>
                <a:spcPct val="150000"/>
              </a:lnSpc>
            </a:pPr>
            <a:endParaRPr lang="fr-FR" b="1" dirty="0">
              <a:latin typeface="Times New Roman" pitchFamily="18" charset="0"/>
              <a:cs typeface="Times New Roman" pitchFamily="18" charset="0"/>
            </a:endParaRPr>
          </a:p>
          <a:p>
            <a:pPr>
              <a:lnSpc>
                <a:spcPct val="150000"/>
              </a:lnSpc>
            </a:pPr>
            <a:endParaRPr lang="fr-FR" b="1" dirty="0" smtClean="0">
              <a:latin typeface="Times New Roman" pitchFamily="18" charset="0"/>
              <a:cs typeface="Times New Roman" pitchFamily="18" charset="0"/>
            </a:endParaRPr>
          </a:p>
          <a:p>
            <a:pPr>
              <a:lnSpc>
                <a:spcPct val="150000"/>
              </a:lnSpc>
            </a:pPr>
            <a:endParaRPr lang="fr-FR" b="1" dirty="0">
              <a:latin typeface="Times New Roman" pitchFamily="18" charset="0"/>
              <a:cs typeface="Times New Roman" pitchFamily="18" charset="0"/>
            </a:endParaRPr>
          </a:p>
          <a:p>
            <a:pPr>
              <a:lnSpc>
                <a:spcPct val="150000"/>
              </a:lnSpc>
            </a:pPr>
            <a:endParaRPr lang="fr-FR" b="1" dirty="0" smtClean="0">
              <a:latin typeface="Times New Roman" pitchFamily="18" charset="0"/>
              <a:cs typeface="Times New Roman" pitchFamily="18" charset="0"/>
            </a:endParaRPr>
          </a:p>
          <a:p>
            <a:pPr>
              <a:lnSpc>
                <a:spcPct val="150000"/>
              </a:lnSpc>
            </a:pPr>
            <a:endParaRPr lang="fr-FR" b="1" dirty="0">
              <a:latin typeface="Times New Roman" pitchFamily="18" charset="0"/>
              <a:cs typeface="Times New Roman" pitchFamily="18" charset="0"/>
            </a:endParaRPr>
          </a:p>
          <a:p>
            <a:pPr>
              <a:lnSpc>
                <a:spcPct val="150000"/>
              </a:lnSpc>
            </a:pPr>
            <a:endParaRPr lang="fr-FR" b="1" dirty="0" smtClean="0">
              <a:latin typeface="Times New Roman" pitchFamily="18" charset="0"/>
              <a:cs typeface="Times New Roman" pitchFamily="18" charset="0"/>
            </a:endParaRPr>
          </a:p>
          <a:p>
            <a:pPr>
              <a:lnSpc>
                <a:spcPct val="150000"/>
              </a:lnSpc>
            </a:pPr>
            <a:endParaRPr lang="fr-FR" b="1" dirty="0">
              <a:latin typeface="Times New Roman" pitchFamily="18" charset="0"/>
              <a:cs typeface="Times New Roman" pitchFamily="18" charset="0"/>
            </a:endParaRPr>
          </a:p>
          <a:p>
            <a:pPr>
              <a:lnSpc>
                <a:spcPct val="150000"/>
              </a:lnSpc>
            </a:pPr>
            <a:r>
              <a:rPr lang="fr-FR" b="1" dirty="0" smtClean="0">
                <a:latin typeface="Times New Roman" pitchFamily="18" charset="0"/>
                <a:cs typeface="Times New Roman" pitchFamily="18" charset="0"/>
              </a:rPr>
              <a:t> </a:t>
            </a:r>
          </a:p>
          <a:p>
            <a:pPr>
              <a:lnSpc>
                <a:spcPct val="150000"/>
              </a:lnSpc>
            </a:pPr>
            <a:r>
              <a:rPr lang="fr-FR" b="1" dirty="0">
                <a:latin typeface="Times New Roman" pitchFamily="18" charset="0"/>
                <a:cs typeface="Times New Roman" pitchFamily="18" charset="0"/>
              </a:rPr>
              <a:t> </a:t>
            </a:r>
            <a:r>
              <a:rPr lang="fr-FR" b="1" dirty="0" smtClean="0">
                <a:latin typeface="Times New Roman" pitchFamily="18" charset="0"/>
                <a:cs typeface="Times New Roman" pitchFamily="18" charset="0"/>
              </a:rPr>
              <a:t>                           </a:t>
            </a:r>
            <a:r>
              <a:rPr lang="fr-FR" b="1" dirty="0" smtClean="0">
                <a:solidFill>
                  <a:schemeClr val="tx1"/>
                </a:solidFill>
                <a:latin typeface="Times New Roman" pitchFamily="18" charset="0"/>
                <a:cs typeface="Times New Roman" pitchFamily="18" charset="0"/>
              </a:rPr>
              <a:t>4.séparateur </a:t>
            </a:r>
            <a:r>
              <a:rPr lang="fr-FR" b="1" dirty="0">
                <a:solidFill>
                  <a:schemeClr val="tx1"/>
                </a:solidFill>
                <a:latin typeface="Times New Roman" pitchFamily="18" charset="0"/>
                <a:cs typeface="Times New Roman" pitchFamily="18" charset="0"/>
              </a:rPr>
              <a:t>à tapis roulant</a:t>
            </a:r>
          </a:p>
          <a:p>
            <a:pPr marL="1714500" lvl="3" indent="-342900">
              <a:lnSpc>
                <a:spcPct val="150000"/>
              </a:lnSpc>
            </a:pPr>
            <a:endParaRPr lang="fr-FR" b="1" dirty="0">
              <a:latin typeface="Times New Roman" pitchFamily="18" charset="0"/>
              <a:cs typeface="Times New Roman" pitchFamily="18" charset="0"/>
            </a:endParaRPr>
          </a:p>
        </p:txBody>
      </p:sp>
      <p:pic>
        <p:nvPicPr>
          <p:cNvPr id="3" name="Picture 2"/>
          <p:cNvPicPr>
            <a:picLocks noChangeAspect="1"/>
          </p:cNvPicPr>
          <p:nvPr/>
        </p:nvPicPr>
        <p:blipFill>
          <a:blip r:embed="rId2"/>
          <a:stretch>
            <a:fillRect/>
          </a:stretch>
        </p:blipFill>
        <p:spPr>
          <a:xfrm>
            <a:off x="3949679" y="1238552"/>
            <a:ext cx="4738609" cy="3473154"/>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07211482"/>
              </p:ext>
            </p:extLst>
          </p:nvPr>
        </p:nvGraphicFramePr>
        <p:xfrm>
          <a:off x="1429179" y="1050386"/>
          <a:ext cx="764259" cy="4206240"/>
        </p:xfrm>
        <a:graphic>
          <a:graphicData uri="http://schemas.openxmlformats.org/drawingml/2006/table">
            <a:tbl>
              <a:tblPr firstRow="1" bandRow="1">
                <a:tableStyleId>{5C22544A-7EE6-4342-B048-85BDC9FD1C3A}</a:tableStyleId>
              </a:tblPr>
              <a:tblGrid>
                <a:gridCol w="764259"/>
              </a:tblGrid>
              <a:tr h="4154804">
                <a:tc>
                  <a:txBody>
                    <a:bodyPr/>
                    <a:lstStyle/>
                    <a:p>
                      <a:r>
                        <a:rPr lang="pt-BR" dirty="0" smtClean="0"/>
                        <a:t>S</a:t>
                      </a:r>
                    </a:p>
                    <a:p>
                      <a:r>
                        <a:rPr lang="pt-BR" dirty="0" smtClean="0"/>
                        <a:t>É</a:t>
                      </a:r>
                    </a:p>
                    <a:p>
                      <a:r>
                        <a:rPr lang="pt-BR" dirty="0" smtClean="0"/>
                        <a:t>p</a:t>
                      </a:r>
                    </a:p>
                    <a:p>
                      <a:r>
                        <a:rPr lang="pt-BR" dirty="0" smtClean="0"/>
                        <a:t>A</a:t>
                      </a:r>
                    </a:p>
                    <a:p>
                      <a:r>
                        <a:rPr lang="pt-BR" dirty="0" smtClean="0"/>
                        <a:t>R</a:t>
                      </a:r>
                    </a:p>
                    <a:p>
                      <a:r>
                        <a:rPr lang="pt-BR" dirty="0" smtClean="0"/>
                        <a:t>a</a:t>
                      </a:r>
                    </a:p>
                    <a:p>
                      <a:r>
                        <a:rPr lang="pt-BR" dirty="0" smtClean="0"/>
                        <a:t>T</a:t>
                      </a:r>
                    </a:p>
                    <a:p>
                      <a:r>
                        <a:rPr lang="pt-BR" dirty="0" smtClean="0"/>
                        <a:t>e</a:t>
                      </a:r>
                    </a:p>
                    <a:p>
                      <a:r>
                        <a:rPr lang="pt-BR" dirty="0" smtClean="0"/>
                        <a:t>U</a:t>
                      </a:r>
                    </a:p>
                    <a:p>
                      <a:r>
                        <a:rPr lang="pt-BR" dirty="0" smtClean="0"/>
                        <a:t>r</a:t>
                      </a:r>
                    </a:p>
                    <a:p>
                      <a:endParaRPr lang="pt-BR" dirty="0" smtClean="0"/>
                    </a:p>
                    <a:p>
                      <a:r>
                        <a:rPr lang="pt-BR" dirty="0" smtClean="0"/>
                        <a:t>é</a:t>
                      </a:r>
                    </a:p>
                    <a:p>
                      <a:r>
                        <a:rPr lang="pt-BR" dirty="0" smtClean="0"/>
                        <a:t>L</a:t>
                      </a:r>
                    </a:p>
                    <a:p>
                      <a:r>
                        <a:rPr lang="pt-BR" dirty="0" smtClean="0"/>
                        <a:t>c</a:t>
                      </a:r>
                    </a:p>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uiExpand="1"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9411</TotalTime>
  <Words>1926</Words>
  <Application>Microsoft Office PowerPoint</Application>
  <PresentationFormat>Widescreen</PresentationFormat>
  <Paragraphs>1134</Paragraphs>
  <Slides>41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Century Gothic</vt:lpstr>
      <vt:lpstr>Franklin Gothic Demi Cond</vt:lpstr>
      <vt:lpstr>Times New Roman</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perspectives:Plusieurs perspectives intéressantes sont envisageables à savoir : L’amélioration en continu des performances des séparateurs électrostatiques pour préserver les ressources naturelles en épuisant au maximum dans les produits en fin de cycle de vie. Réduction de l’énergie lors des processus de séparation et de recyclage pour préserver au maximum la nature et en faire bon usage. Effectuer un travail similaire de simulation pour des particules de taille de l’ordre du centimètre.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zed</dc:creator>
  <cp:lastModifiedBy>R-Soft22-KX</cp:lastModifiedBy>
  <cp:revision>772</cp:revision>
  <dcterms:created xsi:type="dcterms:W3CDTF">2011-12-09T08:44:51Z</dcterms:created>
  <dcterms:modified xsi:type="dcterms:W3CDTF">2022-06-07T22:19:58Z</dcterms:modified>
</cp:coreProperties>
</file>