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5"/>
  </p:notesMasterIdLst>
  <p:sldIdLst>
    <p:sldId id="318" r:id="rId2"/>
    <p:sldId id="256" r:id="rId3"/>
    <p:sldId id="257" r:id="rId4"/>
    <p:sldId id="319" r:id="rId5"/>
    <p:sldId id="320" r:id="rId6"/>
    <p:sldId id="321" r:id="rId7"/>
    <p:sldId id="260" r:id="rId8"/>
    <p:sldId id="271" r:id="rId9"/>
    <p:sldId id="323" r:id="rId10"/>
    <p:sldId id="324" r:id="rId11"/>
    <p:sldId id="325" r:id="rId12"/>
    <p:sldId id="328" r:id="rId13"/>
    <p:sldId id="330" r:id="rId14"/>
    <p:sldId id="332" r:id="rId15"/>
    <p:sldId id="329" r:id="rId16"/>
    <p:sldId id="333" r:id="rId17"/>
    <p:sldId id="335" r:id="rId18"/>
    <p:sldId id="336" r:id="rId19"/>
    <p:sldId id="337" r:id="rId20"/>
    <p:sldId id="338" r:id="rId21"/>
    <p:sldId id="283" r:id="rId22"/>
    <p:sldId id="284" r:id="rId23"/>
    <p:sldId id="339" r:id="rId24"/>
    <p:sldId id="306" r:id="rId25"/>
    <p:sldId id="313" r:id="rId26"/>
    <p:sldId id="315" r:id="rId27"/>
    <p:sldId id="317" r:id="rId28"/>
    <p:sldId id="341" r:id="rId29"/>
    <p:sldId id="346" r:id="rId30"/>
    <p:sldId id="348" r:id="rId31"/>
    <p:sldId id="349" r:id="rId32"/>
    <p:sldId id="350" r:id="rId33"/>
    <p:sldId id="351" r:id="rId34"/>
  </p:sldIdLst>
  <p:sldSz cx="9144000" cy="5143500" type="screen16x9"/>
  <p:notesSz cx="6858000" cy="9144000"/>
  <p:embeddedFontLst>
    <p:embeddedFont>
      <p:font typeface="Montserrat ExtraLight" charset="0"/>
      <p:regular r:id="rId36"/>
      <p:bold r:id="rId37"/>
      <p:italic r:id="rId38"/>
      <p:boldItalic r:id="rId39"/>
    </p:embeddedFont>
    <p:embeddedFont>
      <p:font typeface="Montserrat ExtraBold" charset="0"/>
      <p:bold r:id="rId40"/>
      <p:boldItalic r:id="rId41"/>
    </p:embeddedFont>
    <p:embeddedFont>
      <p:font typeface="Georgia" pitchFamily="18" charset="0"/>
      <p:regular r:id="rId42"/>
      <p:bold r:id="rId43"/>
      <p:italic r:id="rId44"/>
      <p:boldItalic r:id="rId45"/>
    </p:embeddedFont>
    <p:embeddedFont>
      <p:font typeface="Montserrat"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BD33019C-B082-4C98-A0D5-728A82871ED9}">
  <a:tblStyle styleId="{BD33019C-B082-4C98-A0D5-728A82871E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57" autoAdjust="0"/>
    <p:restoredTop sz="94624" autoAdjust="0"/>
  </p:normalViewPr>
  <p:slideViewPr>
    <p:cSldViewPr>
      <p:cViewPr>
        <p:scale>
          <a:sx n="102" d="100"/>
          <a:sy n="102" d="100"/>
        </p:scale>
        <p:origin x="-444" y="66"/>
      </p:cViewPr>
      <p:guideLst>
        <p:guide orient="horz" pos="1620"/>
        <p:guide pos="2880"/>
      </p:guideLst>
    </p:cSldViewPr>
  </p:slideViewPr>
  <p:outlineViewPr>
    <p:cViewPr>
      <p:scale>
        <a:sx n="33" d="100"/>
        <a:sy n="33" d="100"/>
      </p:scale>
      <p:origin x="0" y="2718"/>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 xmlns:p14="http://schemas.microsoft.com/office/powerpoint/2010/main" val="21738371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f9262ee2f_0_26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f9262ee2f_0_26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7f9262ee2f_0_26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6" name="Google Shape;2126;g7f9262ee2f_0_26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7f9262ee2f_0_26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7f9262ee2f_0_26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729023341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729023341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f9262ee2f_0_24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f9262ee2f_0_24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7f9262ee2f_0_26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1" name="Google Shape;2001;g7f9262ee2f_0_26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75900" y="1950100"/>
            <a:ext cx="4792200" cy="644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3600" b="1">
                <a:solidFill>
                  <a:schemeClr val="lt1"/>
                </a:solidFill>
              </a:defRPr>
            </a:lvl1pPr>
            <a:lvl2pPr lvl="1" algn="ctr">
              <a:spcBef>
                <a:spcPts val="0"/>
              </a:spcBef>
              <a:spcAft>
                <a:spcPts val="0"/>
              </a:spcAft>
              <a:buClr>
                <a:schemeClr val="lt1"/>
              </a:buClr>
              <a:buSzPts val="3600"/>
              <a:buNone/>
              <a:defRPr sz="3600" b="1">
                <a:solidFill>
                  <a:schemeClr val="lt1"/>
                </a:solidFill>
              </a:defRPr>
            </a:lvl2pPr>
            <a:lvl3pPr lvl="2" algn="ctr">
              <a:spcBef>
                <a:spcPts val="0"/>
              </a:spcBef>
              <a:spcAft>
                <a:spcPts val="0"/>
              </a:spcAft>
              <a:buClr>
                <a:schemeClr val="lt1"/>
              </a:buClr>
              <a:buSzPts val="3600"/>
              <a:buNone/>
              <a:defRPr sz="3600" b="1">
                <a:solidFill>
                  <a:schemeClr val="lt1"/>
                </a:solidFill>
              </a:defRPr>
            </a:lvl3pPr>
            <a:lvl4pPr lvl="3" algn="ctr">
              <a:spcBef>
                <a:spcPts val="0"/>
              </a:spcBef>
              <a:spcAft>
                <a:spcPts val="0"/>
              </a:spcAft>
              <a:buClr>
                <a:schemeClr val="lt1"/>
              </a:buClr>
              <a:buSzPts val="3600"/>
              <a:buNone/>
              <a:defRPr sz="3600" b="1">
                <a:solidFill>
                  <a:schemeClr val="lt1"/>
                </a:solidFill>
              </a:defRPr>
            </a:lvl4pPr>
            <a:lvl5pPr lvl="4" algn="ctr">
              <a:spcBef>
                <a:spcPts val="0"/>
              </a:spcBef>
              <a:spcAft>
                <a:spcPts val="0"/>
              </a:spcAft>
              <a:buClr>
                <a:schemeClr val="lt1"/>
              </a:buClr>
              <a:buSzPts val="3600"/>
              <a:buNone/>
              <a:defRPr sz="3600" b="1">
                <a:solidFill>
                  <a:schemeClr val="lt1"/>
                </a:solidFill>
              </a:defRPr>
            </a:lvl5pPr>
            <a:lvl6pPr lvl="5" algn="ctr">
              <a:spcBef>
                <a:spcPts val="0"/>
              </a:spcBef>
              <a:spcAft>
                <a:spcPts val="0"/>
              </a:spcAft>
              <a:buClr>
                <a:schemeClr val="lt1"/>
              </a:buClr>
              <a:buSzPts val="3600"/>
              <a:buNone/>
              <a:defRPr sz="3600" b="1">
                <a:solidFill>
                  <a:schemeClr val="lt1"/>
                </a:solidFill>
              </a:defRPr>
            </a:lvl6pPr>
            <a:lvl7pPr lvl="6" algn="ctr">
              <a:spcBef>
                <a:spcPts val="0"/>
              </a:spcBef>
              <a:spcAft>
                <a:spcPts val="0"/>
              </a:spcAft>
              <a:buClr>
                <a:schemeClr val="lt1"/>
              </a:buClr>
              <a:buSzPts val="3600"/>
              <a:buNone/>
              <a:defRPr sz="3600" b="1">
                <a:solidFill>
                  <a:schemeClr val="lt1"/>
                </a:solidFill>
              </a:defRPr>
            </a:lvl7pPr>
            <a:lvl8pPr lvl="7" algn="ctr">
              <a:spcBef>
                <a:spcPts val="0"/>
              </a:spcBef>
              <a:spcAft>
                <a:spcPts val="0"/>
              </a:spcAft>
              <a:buClr>
                <a:schemeClr val="lt1"/>
              </a:buClr>
              <a:buSzPts val="3600"/>
              <a:buNone/>
              <a:defRPr sz="3600" b="1">
                <a:solidFill>
                  <a:schemeClr val="lt1"/>
                </a:solidFill>
              </a:defRPr>
            </a:lvl8pPr>
            <a:lvl9pPr lvl="8" algn="ctr">
              <a:spcBef>
                <a:spcPts val="0"/>
              </a:spcBef>
              <a:spcAft>
                <a:spcPts val="0"/>
              </a:spcAft>
              <a:buClr>
                <a:schemeClr val="lt1"/>
              </a:buClr>
              <a:buSzPts val="3600"/>
              <a:buNone/>
              <a:defRPr sz="3600" b="1">
                <a:solidFill>
                  <a:schemeClr val="lt1"/>
                </a:solidFill>
              </a:defRPr>
            </a:lvl9pPr>
          </a:lstStyle>
          <a:p>
            <a:endParaRPr/>
          </a:p>
        </p:txBody>
      </p:sp>
      <p:sp>
        <p:nvSpPr>
          <p:cNvPr id="10" name="Google Shape;10;p2"/>
          <p:cNvSpPr txBox="1">
            <a:spLocks noGrp="1"/>
          </p:cNvSpPr>
          <p:nvPr>
            <p:ph type="subTitle" idx="1"/>
          </p:nvPr>
        </p:nvSpPr>
        <p:spPr>
          <a:xfrm>
            <a:off x="2044200" y="3704650"/>
            <a:ext cx="5055600" cy="46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1">
  <p:cSld name="CAPTION_ONLY_1_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Four Columns">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3" name="Google Shape;93;p25"/>
          <p:cNvSpPr txBox="1">
            <a:spLocks noGrp="1"/>
          </p:cNvSpPr>
          <p:nvPr>
            <p:ph type="title" idx="2"/>
          </p:nvPr>
        </p:nvSpPr>
        <p:spPr>
          <a:xfrm>
            <a:off x="89838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4" name="Google Shape;94;p25"/>
          <p:cNvSpPr txBox="1">
            <a:spLocks noGrp="1"/>
          </p:cNvSpPr>
          <p:nvPr>
            <p:ph type="subTitle" idx="1"/>
          </p:nvPr>
        </p:nvSpPr>
        <p:spPr>
          <a:xfrm>
            <a:off x="89838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5" name="Google Shape;95;p25"/>
          <p:cNvSpPr txBox="1">
            <a:spLocks noGrp="1"/>
          </p:cNvSpPr>
          <p:nvPr>
            <p:ph type="title" idx="3"/>
          </p:nvPr>
        </p:nvSpPr>
        <p:spPr>
          <a:xfrm>
            <a:off x="279026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6" name="Google Shape;96;p25"/>
          <p:cNvSpPr txBox="1">
            <a:spLocks noGrp="1"/>
          </p:cNvSpPr>
          <p:nvPr>
            <p:ph type="subTitle" idx="4"/>
          </p:nvPr>
        </p:nvSpPr>
        <p:spPr>
          <a:xfrm>
            <a:off x="279026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7" name="Google Shape;97;p25"/>
          <p:cNvSpPr txBox="1">
            <a:spLocks noGrp="1"/>
          </p:cNvSpPr>
          <p:nvPr>
            <p:ph type="title" idx="5"/>
          </p:nvPr>
        </p:nvSpPr>
        <p:spPr>
          <a:xfrm>
            <a:off x="468213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8" name="Google Shape;98;p25"/>
          <p:cNvSpPr txBox="1">
            <a:spLocks noGrp="1"/>
          </p:cNvSpPr>
          <p:nvPr>
            <p:ph type="subTitle" idx="6"/>
          </p:nvPr>
        </p:nvSpPr>
        <p:spPr>
          <a:xfrm>
            <a:off x="468213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9" name="Google Shape;99;p25"/>
          <p:cNvSpPr txBox="1">
            <a:spLocks noGrp="1"/>
          </p:cNvSpPr>
          <p:nvPr>
            <p:ph type="title" idx="7"/>
          </p:nvPr>
        </p:nvSpPr>
        <p:spPr>
          <a:xfrm>
            <a:off x="657401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00" name="Google Shape;100;p25"/>
          <p:cNvSpPr txBox="1">
            <a:spLocks noGrp="1"/>
          </p:cNvSpPr>
          <p:nvPr>
            <p:ph type="subTitle" idx="8"/>
          </p:nvPr>
        </p:nvSpPr>
        <p:spPr>
          <a:xfrm>
            <a:off x="657401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Numbers">
  <p:cSld name="CAPTION_ONLY_1_1_1_1">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hasCustomPrompt="1"/>
          </p:nvPr>
        </p:nvSpPr>
        <p:spPr>
          <a:xfrm>
            <a:off x="4996800" y="6618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3" name="Google Shape;103;p26"/>
          <p:cNvSpPr txBox="1">
            <a:spLocks noGrp="1"/>
          </p:cNvSpPr>
          <p:nvPr>
            <p:ph type="subTitle" idx="1"/>
          </p:nvPr>
        </p:nvSpPr>
        <p:spPr>
          <a:xfrm>
            <a:off x="4911000" y="12658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04" name="Google Shape;104;p26"/>
          <p:cNvSpPr txBox="1">
            <a:spLocks noGrp="1"/>
          </p:cNvSpPr>
          <p:nvPr>
            <p:ph type="title" idx="2" hasCustomPrompt="1"/>
          </p:nvPr>
        </p:nvSpPr>
        <p:spPr>
          <a:xfrm>
            <a:off x="4996800" y="209919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5" name="Google Shape;105;p26"/>
          <p:cNvSpPr txBox="1">
            <a:spLocks noGrp="1"/>
          </p:cNvSpPr>
          <p:nvPr>
            <p:ph type="subTitle" idx="3"/>
          </p:nvPr>
        </p:nvSpPr>
        <p:spPr>
          <a:xfrm>
            <a:off x="4911000" y="270320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06" name="Google Shape;106;p26"/>
          <p:cNvSpPr txBox="1">
            <a:spLocks noGrp="1"/>
          </p:cNvSpPr>
          <p:nvPr>
            <p:ph type="title" idx="4" hasCustomPrompt="1"/>
          </p:nvPr>
        </p:nvSpPr>
        <p:spPr>
          <a:xfrm>
            <a:off x="4996800" y="35365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 name="Google Shape;107;p26"/>
          <p:cNvSpPr txBox="1">
            <a:spLocks noGrp="1"/>
          </p:cNvSpPr>
          <p:nvPr>
            <p:ph type="subTitle" idx="5"/>
          </p:nvPr>
        </p:nvSpPr>
        <p:spPr>
          <a:xfrm>
            <a:off x="4911000" y="41405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Four Columns 1">
  <p:cSld name="TITLE_1_1_2_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938500" y="445025"/>
            <a:ext cx="50436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24" name="Google Shape;124;p28"/>
          <p:cNvSpPr txBox="1">
            <a:spLocks noGrp="1"/>
          </p:cNvSpPr>
          <p:nvPr>
            <p:ph type="title" idx="2"/>
          </p:nvPr>
        </p:nvSpPr>
        <p:spPr>
          <a:xfrm>
            <a:off x="1338238" y="2359825"/>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25" name="Google Shape;125;p28"/>
          <p:cNvSpPr txBox="1">
            <a:spLocks noGrp="1"/>
          </p:cNvSpPr>
          <p:nvPr>
            <p:ph type="subTitle" idx="1"/>
          </p:nvPr>
        </p:nvSpPr>
        <p:spPr>
          <a:xfrm>
            <a:off x="1338238" y="1713051"/>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26" name="Google Shape;126;p28"/>
          <p:cNvSpPr txBox="1">
            <a:spLocks noGrp="1"/>
          </p:cNvSpPr>
          <p:nvPr>
            <p:ph type="title" idx="3"/>
          </p:nvPr>
        </p:nvSpPr>
        <p:spPr>
          <a:xfrm>
            <a:off x="1338238" y="3988950"/>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27" name="Google Shape;127;p28"/>
          <p:cNvSpPr txBox="1">
            <a:spLocks noGrp="1"/>
          </p:cNvSpPr>
          <p:nvPr>
            <p:ph type="subTitle" idx="4"/>
          </p:nvPr>
        </p:nvSpPr>
        <p:spPr>
          <a:xfrm>
            <a:off x="1338238" y="3342176"/>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28" name="Google Shape;128;p28"/>
          <p:cNvSpPr txBox="1">
            <a:spLocks noGrp="1"/>
          </p:cNvSpPr>
          <p:nvPr>
            <p:ph type="title" idx="5"/>
          </p:nvPr>
        </p:nvSpPr>
        <p:spPr>
          <a:xfrm>
            <a:off x="5078163" y="2359825"/>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29" name="Google Shape;129;p28"/>
          <p:cNvSpPr txBox="1">
            <a:spLocks noGrp="1"/>
          </p:cNvSpPr>
          <p:nvPr>
            <p:ph type="subTitle" idx="6"/>
          </p:nvPr>
        </p:nvSpPr>
        <p:spPr>
          <a:xfrm>
            <a:off x="5078163" y="1713051"/>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30" name="Google Shape;130;p28"/>
          <p:cNvSpPr txBox="1">
            <a:spLocks noGrp="1"/>
          </p:cNvSpPr>
          <p:nvPr>
            <p:ph type="title" idx="7"/>
          </p:nvPr>
        </p:nvSpPr>
        <p:spPr>
          <a:xfrm>
            <a:off x="5078163" y="3988950"/>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31" name="Google Shape;131;p28"/>
          <p:cNvSpPr txBox="1">
            <a:spLocks noGrp="1"/>
          </p:cNvSpPr>
          <p:nvPr>
            <p:ph type="subTitle" idx="8"/>
          </p:nvPr>
        </p:nvSpPr>
        <p:spPr>
          <a:xfrm>
            <a:off x="5078163" y="3342176"/>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1">
  <p:cSld name="TITLE_ONLY_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7" name="Google Shape;137;p30"/>
          <p:cNvSpPr txBox="1">
            <a:spLocks noGrp="1"/>
          </p:cNvSpPr>
          <p:nvPr>
            <p:ph type="subTitle" idx="1"/>
          </p:nvPr>
        </p:nvSpPr>
        <p:spPr>
          <a:xfrm>
            <a:off x="93850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2">
  <p:cSld name="CAPTION_ONLY_2">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0" name="Google Shape;140;p31"/>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762670" y="3177750"/>
            <a:ext cx="3068700" cy="59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3" name="Google Shape;13;p3"/>
          <p:cNvSpPr txBox="1">
            <a:spLocks noGrp="1"/>
          </p:cNvSpPr>
          <p:nvPr>
            <p:ph type="title" idx="2" hasCustomPrompt="1"/>
          </p:nvPr>
        </p:nvSpPr>
        <p:spPr>
          <a:xfrm>
            <a:off x="1048270" y="3287500"/>
            <a:ext cx="2412900" cy="9315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7200"/>
              <a:buNone/>
              <a:defRPr sz="7200">
                <a:solidFill>
                  <a:schemeClr val="lt1"/>
                </a:solidFill>
              </a:defRPr>
            </a:lvl2pPr>
            <a:lvl3pPr lvl="2" algn="ctr" rtl="0">
              <a:spcBef>
                <a:spcPts val="0"/>
              </a:spcBef>
              <a:spcAft>
                <a:spcPts val="0"/>
              </a:spcAft>
              <a:buClr>
                <a:schemeClr val="lt1"/>
              </a:buClr>
              <a:buSzPts val="7200"/>
              <a:buNone/>
              <a:defRPr sz="7200">
                <a:solidFill>
                  <a:schemeClr val="lt1"/>
                </a:solidFill>
              </a:defRPr>
            </a:lvl3pPr>
            <a:lvl4pPr lvl="3" algn="ctr" rtl="0">
              <a:spcBef>
                <a:spcPts val="0"/>
              </a:spcBef>
              <a:spcAft>
                <a:spcPts val="0"/>
              </a:spcAft>
              <a:buClr>
                <a:schemeClr val="lt1"/>
              </a:buClr>
              <a:buSzPts val="7200"/>
              <a:buNone/>
              <a:defRPr sz="7200">
                <a:solidFill>
                  <a:schemeClr val="lt1"/>
                </a:solidFill>
              </a:defRPr>
            </a:lvl4pPr>
            <a:lvl5pPr lvl="4" algn="ctr" rtl="0">
              <a:spcBef>
                <a:spcPts val="0"/>
              </a:spcBef>
              <a:spcAft>
                <a:spcPts val="0"/>
              </a:spcAft>
              <a:buClr>
                <a:schemeClr val="lt1"/>
              </a:buClr>
              <a:buSzPts val="7200"/>
              <a:buNone/>
              <a:defRPr sz="7200">
                <a:solidFill>
                  <a:schemeClr val="lt1"/>
                </a:solidFill>
              </a:defRPr>
            </a:lvl5pPr>
            <a:lvl6pPr lvl="5" algn="ctr" rtl="0">
              <a:spcBef>
                <a:spcPts val="0"/>
              </a:spcBef>
              <a:spcAft>
                <a:spcPts val="0"/>
              </a:spcAft>
              <a:buClr>
                <a:schemeClr val="lt1"/>
              </a:buClr>
              <a:buSzPts val="7200"/>
              <a:buNone/>
              <a:defRPr sz="7200">
                <a:solidFill>
                  <a:schemeClr val="lt1"/>
                </a:solidFill>
              </a:defRPr>
            </a:lvl6pPr>
            <a:lvl7pPr lvl="6" algn="ctr" rtl="0">
              <a:spcBef>
                <a:spcPts val="0"/>
              </a:spcBef>
              <a:spcAft>
                <a:spcPts val="0"/>
              </a:spcAft>
              <a:buClr>
                <a:schemeClr val="lt1"/>
              </a:buClr>
              <a:buSzPts val="7200"/>
              <a:buNone/>
              <a:defRPr sz="7200">
                <a:solidFill>
                  <a:schemeClr val="lt1"/>
                </a:solidFill>
              </a:defRPr>
            </a:lvl7pPr>
            <a:lvl8pPr lvl="7" algn="ctr" rtl="0">
              <a:spcBef>
                <a:spcPts val="0"/>
              </a:spcBef>
              <a:spcAft>
                <a:spcPts val="0"/>
              </a:spcAft>
              <a:buClr>
                <a:schemeClr val="lt1"/>
              </a:buClr>
              <a:buSzPts val="7200"/>
              <a:buNone/>
              <a:defRPr sz="7200">
                <a:solidFill>
                  <a:schemeClr val="lt1"/>
                </a:solidFill>
              </a:defRPr>
            </a:lvl8pPr>
            <a:lvl9pPr lvl="8" algn="ctr" rtl="0">
              <a:spcBef>
                <a:spcPts val="0"/>
              </a:spcBef>
              <a:spcAft>
                <a:spcPts val="0"/>
              </a:spcAft>
              <a:buClr>
                <a:schemeClr val="lt1"/>
              </a:buClr>
              <a:buSzPts val="7200"/>
              <a:buNone/>
              <a:defRPr sz="7200">
                <a:solidFill>
                  <a:schemeClr val="lt1"/>
                </a:solidFill>
              </a:defRPr>
            </a:lvl9pPr>
          </a:lstStyle>
          <a:p>
            <a:r>
              <a:t>xx%</a:t>
            </a:r>
          </a:p>
        </p:txBody>
      </p:sp>
      <p:sp>
        <p:nvSpPr>
          <p:cNvPr id="14" name="Google Shape;14;p3"/>
          <p:cNvSpPr txBox="1">
            <a:spLocks noGrp="1"/>
          </p:cNvSpPr>
          <p:nvPr>
            <p:ph type="subTitle" idx="1"/>
          </p:nvPr>
        </p:nvSpPr>
        <p:spPr>
          <a:xfrm>
            <a:off x="3762670" y="3720650"/>
            <a:ext cx="3068700" cy="46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400"/>
              <a:buNone/>
              <a:defRPr sz="24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7" name="Google Shape;17;p4"/>
          <p:cNvSpPr txBox="1">
            <a:spLocks noGrp="1"/>
          </p:cNvSpPr>
          <p:nvPr>
            <p:ph type="body" idx="1"/>
          </p:nvPr>
        </p:nvSpPr>
        <p:spPr>
          <a:xfrm>
            <a:off x="938500" y="1659275"/>
            <a:ext cx="4946400" cy="276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938500" y="1769575"/>
            <a:ext cx="28716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3" name="Google Shape;33;p9"/>
          <p:cNvSpPr txBox="1">
            <a:spLocks noGrp="1"/>
          </p:cNvSpPr>
          <p:nvPr>
            <p:ph type="body" idx="2"/>
          </p:nvPr>
        </p:nvSpPr>
        <p:spPr>
          <a:xfrm>
            <a:off x="4703375" y="909600"/>
            <a:ext cx="3468900" cy="33243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34" name="Google Shape;34;p9"/>
          <p:cNvSpPr txBox="1">
            <a:spLocks noGrp="1"/>
          </p:cNvSpPr>
          <p:nvPr>
            <p:ph type="title"/>
          </p:nvPr>
        </p:nvSpPr>
        <p:spPr>
          <a:xfrm>
            <a:off x="938500" y="445025"/>
            <a:ext cx="32238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Bullet Points">
  <p:cSld name="CAPTION_ONLY_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3" name="Google Shape;43;p13"/>
          <p:cNvSpPr txBox="1">
            <a:spLocks noGrp="1"/>
          </p:cNvSpPr>
          <p:nvPr>
            <p:ph type="body" idx="1"/>
          </p:nvPr>
        </p:nvSpPr>
        <p:spPr>
          <a:xfrm>
            <a:off x="938500" y="1246025"/>
            <a:ext cx="7172100" cy="3039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chemeClr val="lt1"/>
              </a:buClr>
              <a:buSzPts val="1150"/>
              <a:buChar char="●"/>
              <a:defRPr sz="1150">
                <a:solidFill>
                  <a:schemeClr val="lt1"/>
                </a:solidFill>
              </a:defRPr>
            </a:lvl1pPr>
            <a:lvl2pPr marL="914400" lvl="1" indent="-301625" rtl="0">
              <a:spcBef>
                <a:spcPts val="1600"/>
              </a:spcBef>
              <a:spcAft>
                <a:spcPts val="0"/>
              </a:spcAft>
              <a:buClr>
                <a:schemeClr val="lt1"/>
              </a:buClr>
              <a:buSzPts val="1150"/>
              <a:buChar char="○"/>
              <a:defRPr sz="1150">
                <a:solidFill>
                  <a:schemeClr val="lt1"/>
                </a:solidFill>
              </a:defRPr>
            </a:lvl2pPr>
            <a:lvl3pPr marL="1371600" lvl="2" indent="-301625" rtl="0">
              <a:spcBef>
                <a:spcPts val="1600"/>
              </a:spcBef>
              <a:spcAft>
                <a:spcPts val="0"/>
              </a:spcAft>
              <a:buClr>
                <a:schemeClr val="lt1"/>
              </a:buClr>
              <a:buSzPts val="1150"/>
              <a:buChar char="■"/>
              <a:defRPr sz="1150">
                <a:solidFill>
                  <a:schemeClr val="lt1"/>
                </a:solidFill>
              </a:defRPr>
            </a:lvl3pPr>
            <a:lvl4pPr marL="1828800" lvl="3" indent="-301625" rtl="0">
              <a:spcBef>
                <a:spcPts val="1600"/>
              </a:spcBef>
              <a:spcAft>
                <a:spcPts val="0"/>
              </a:spcAft>
              <a:buClr>
                <a:schemeClr val="lt1"/>
              </a:buClr>
              <a:buSzPts val="1150"/>
              <a:buChar char="●"/>
              <a:defRPr sz="1150">
                <a:solidFill>
                  <a:schemeClr val="lt1"/>
                </a:solidFill>
              </a:defRPr>
            </a:lvl4pPr>
            <a:lvl5pPr marL="2286000" lvl="4" indent="-301625" rtl="0">
              <a:spcBef>
                <a:spcPts val="1600"/>
              </a:spcBef>
              <a:spcAft>
                <a:spcPts val="0"/>
              </a:spcAft>
              <a:buClr>
                <a:schemeClr val="lt1"/>
              </a:buClr>
              <a:buSzPts val="1150"/>
              <a:buChar char="○"/>
              <a:defRPr sz="1150">
                <a:solidFill>
                  <a:schemeClr val="lt1"/>
                </a:solidFill>
              </a:defRPr>
            </a:lvl5pPr>
            <a:lvl6pPr marL="2743200" lvl="5" indent="-301625" rtl="0">
              <a:spcBef>
                <a:spcPts val="1600"/>
              </a:spcBef>
              <a:spcAft>
                <a:spcPts val="0"/>
              </a:spcAft>
              <a:buClr>
                <a:schemeClr val="lt1"/>
              </a:buClr>
              <a:buSzPts val="1150"/>
              <a:buChar char="■"/>
              <a:defRPr sz="1150">
                <a:solidFill>
                  <a:schemeClr val="lt1"/>
                </a:solidFill>
              </a:defRPr>
            </a:lvl6pPr>
            <a:lvl7pPr marL="3200400" lvl="6" indent="-301625" rtl="0">
              <a:spcBef>
                <a:spcPts val="1600"/>
              </a:spcBef>
              <a:spcAft>
                <a:spcPts val="0"/>
              </a:spcAft>
              <a:buClr>
                <a:schemeClr val="lt1"/>
              </a:buClr>
              <a:buSzPts val="1150"/>
              <a:buChar char="●"/>
              <a:defRPr sz="1150">
                <a:solidFill>
                  <a:schemeClr val="lt1"/>
                </a:solidFill>
              </a:defRPr>
            </a:lvl7pPr>
            <a:lvl8pPr marL="3657600" lvl="7" indent="-301625" rtl="0">
              <a:spcBef>
                <a:spcPts val="1600"/>
              </a:spcBef>
              <a:spcAft>
                <a:spcPts val="0"/>
              </a:spcAft>
              <a:buClr>
                <a:schemeClr val="lt1"/>
              </a:buClr>
              <a:buSzPts val="1150"/>
              <a:buChar char="○"/>
              <a:defRPr sz="1150">
                <a:solidFill>
                  <a:schemeClr val="lt1"/>
                </a:solidFill>
              </a:defRPr>
            </a:lvl8pPr>
            <a:lvl9pPr marL="4114800" lvl="8" indent="-301625" rtl="0">
              <a:spcBef>
                <a:spcPts val="1600"/>
              </a:spcBef>
              <a:spcAft>
                <a:spcPts val="1600"/>
              </a:spcAft>
              <a:buClr>
                <a:schemeClr val="lt1"/>
              </a:buClr>
              <a:buSzPts val="1150"/>
              <a:buChar char="■"/>
              <a:defRPr sz="115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ctrTitle"/>
          </p:nvPr>
        </p:nvSpPr>
        <p:spPr>
          <a:xfrm>
            <a:off x="1850525" y="1157925"/>
            <a:ext cx="5442900" cy="260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3000" b="1">
                <a:solidFill>
                  <a:schemeClr val="lt1"/>
                </a:solidFill>
              </a:defRPr>
            </a:lvl1pPr>
            <a:lvl2pPr lvl="1" algn="ctr" rtl="0">
              <a:spcBef>
                <a:spcPts val="0"/>
              </a:spcBef>
              <a:spcAft>
                <a:spcPts val="0"/>
              </a:spcAft>
              <a:buClr>
                <a:schemeClr val="lt1"/>
              </a:buClr>
              <a:buSzPts val="3000"/>
              <a:buNone/>
              <a:defRPr sz="3000" b="1">
                <a:solidFill>
                  <a:schemeClr val="lt1"/>
                </a:solidFill>
              </a:defRPr>
            </a:lvl2pPr>
            <a:lvl3pPr lvl="2" algn="ctr" rtl="0">
              <a:spcBef>
                <a:spcPts val="0"/>
              </a:spcBef>
              <a:spcAft>
                <a:spcPts val="0"/>
              </a:spcAft>
              <a:buClr>
                <a:schemeClr val="lt1"/>
              </a:buClr>
              <a:buSzPts val="3000"/>
              <a:buNone/>
              <a:defRPr sz="3000" b="1">
                <a:solidFill>
                  <a:schemeClr val="lt1"/>
                </a:solidFill>
              </a:defRPr>
            </a:lvl3pPr>
            <a:lvl4pPr lvl="3" algn="ctr" rtl="0">
              <a:spcBef>
                <a:spcPts val="0"/>
              </a:spcBef>
              <a:spcAft>
                <a:spcPts val="0"/>
              </a:spcAft>
              <a:buClr>
                <a:schemeClr val="lt1"/>
              </a:buClr>
              <a:buSzPts val="3000"/>
              <a:buNone/>
              <a:defRPr sz="3000" b="1">
                <a:solidFill>
                  <a:schemeClr val="lt1"/>
                </a:solidFill>
              </a:defRPr>
            </a:lvl4pPr>
            <a:lvl5pPr lvl="4" algn="ctr" rtl="0">
              <a:spcBef>
                <a:spcPts val="0"/>
              </a:spcBef>
              <a:spcAft>
                <a:spcPts val="0"/>
              </a:spcAft>
              <a:buClr>
                <a:schemeClr val="lt1"/>
              </a:buClr>
              <a:buSzPts val="3000"/>
              <a:buNone/>
              <a:defRPr sz="3000" b="1">
                <a:solidFill>
                  <a:schemeClr val="lt1"/>
                </a:solidFill>
              </a:defRPr>
            </a:lvl5pPr>
            <a:lvl6pPr lvl="5" algn="ctr" rtl="0">
              <a:spcBef>
                <a:spcPts val="0"/>
              </a:spcBef>
              <a:spcAft>
                <a:spcPts val="0"/>
              </a:spcAft>
              <a:buClr>
                <a:schemeClr val="lt1"/>
              </a:buClr>
              <a:buSzPts val="3000"/>
              <a:buNone/>
              <a:defRPr sz="3000" b="1">
                <a:solidFill>
                  <a:schemeClr val="lt1"/>
                </a:solidFill>
              </a:defRPr>
            </a:lvl6pPr>
            <a:lvl7pPr lvl="6" algn="ctr" rtl="0">
              <a:spcBef>
                <a:spcPts val="0"/>
              </a:spcBef>
              <a:spcAft>
                <a:spcPts val="0"/>
              </a:spcAft>
              <a:buClr>
                <a:schemeClr val="lt1"/>
              </a:buClr>
              <a:buSzPts val="3000"/>
              <a:buNone/>
              <a:defRPr sz="3000" b="1">
                <a:solidFill>
                  <a:schemeClr val="lt1"/>
                </a:solidFill>
              </a:defRPr>
            </a:lvl7pPr>
            <a:lvl8pPr lvl="7" algn="ctr" rtl="0">
              <a:spcBef>
                <a:spcPts val="0"/>
              </a:spcBef>
              <a:spcAft>
                <a:spcPts val="0"/>
              </a:spcAft>
              <a:buClr>
                <a:schemeClr val="lt1"/>
              </a:buClr>
              <a:buSzPts val="3000"/>
              <a:buNone/>
              <a:defRPr sz="3000" b="1">
                <a:solidFill>
                  <a:schemeClr val="lt1"/>
                </a:solidFill>
              </a:defRPr>
            </a:lvl8pPr>
            <a:lvl9pPr lvl="8" algn="ctr" rtl="0">
              <a:spcBef>
                <a:spcPts val="0"/>
              </a:spcBef>
              <a:spcAft>
                <a:spcPts val="0"/>
              </a:spcAft>
              <a:buClr>
                <a:schemeClr val="lt1"/>
              </a:buClr>
              <a:buSzPts val="3000"/>
              <a:buNone/>
              <a:defRPr sz="3000" b="1">
                <a:solidFill>
                  <a:schemeClr val="lt1"/>
                </a:solidFill>
              </a:defRPr>
            </a:lvl9pPr>
          </a:lstStyle>
          <a:p>
            <a:endParaRPr/>
          </a:p>
        </p:txBody>
      </p:sp>
      <p:sp>
        <p:nvSpPr>
          <p:cNvPr id="59" name="Google Shape;59;p16"/>
          <p:cNvSpPr txBox="1">
            <a:spLocks noGrp="1"/>
          </p:cNvSpPr>
          <p:nvPr>
            <p:ph type="subTitle" idx="1"/>
          </p:nvPr>
        </p:nvSpPr>
        <p:spPr>
          <a:xfrm>
            <a:off x="2481900" y="3945600"/>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1937338"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2" name="Google Shape;62;p17"/>
          <p:cNvSpPr txBox="1">
            <a:spLocks noGrp="1"/>
          </p:cNvSpPr>
          <p:nvPr>
            <p:ph type="subTitle" idx="1"/>
          </p:nvPr>
        </p:nvSpPr>
        <p:spPr>
          <a:xfrm>
            <a:off x="1937338"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3" name="Google Shape;63;p17"/>
          <p:cNvSpPr txBox="1">
            <a:spLocks noGrp="1"/>
          </p:cNvSpPr>
          <p:nvPr>
            <p:ph type="title" idx="2"/>
          </p:nvPr>
        </p:nvSpPr>
        <p:spPr>
          <a:xfrm>
            <a:off x="4816563"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4" name="Google Shape;64;p17"/>
          <p:cNvSpPr txBox="1">
            <a:spLocks noGrp="1"/>
          </p:cNvSpPr>
          <p:nvPr>
            <p:ph type="subTitle" idx="3"/>
          </p:nvPr>
        </p:nvSpPr>
        <p:spPr>
          <a:xfrm>
            <a:off x="4816563"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5" name="Google Shape;65;p17"/>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text">
  <p:cSld name="TITLE_1_1_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273500" y="1369000"/>
            <a:ext cx="6597000" cy="210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45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76" name="Google Shape;76;p19"/>
          <p:cNvSpPr txBox="1">
            <a:spLocks noGrp="1"/>
          </p:cNvSpPr>
          <p:nvPr>
            <p:ph type="subTitle" idx="1"/>
          </p:nvPr>
        </p:nvSpPr>
        <p:spPr>
          <a:xfrm>
            <a:off x="2481900" y="2519525"/>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59" r:id="rId6"/>
    <p:sldLayoutId id="2147483662" r:id="rId7"/>
    <p:sldLayoutId id="2147483663" r:id="rId8"/>
    <p:sldLayoutId id="2147483665" r:id="rId9"/>
    <p:sldLayoutId id="2147483667" r:id="rId10"/>
    <p:sldLayoutId id="2147483671" r:id="rId11"/>
    <p:sldLayoutId id="2147483672" r:id="rId12"/>
    <p:sldLayoutId id="2147483674" r:id="rId13"/>
    <p:sldLayoutId id="2147483676" r:id="rId14"/>
    <p:sldLayoutId id="214748367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HP\Desktop\Soyez+les+bienvenu(e)s.jpg"/>
          <p:cNvPicPr>
            <a:picLocks noChangeAspect="1" noChangeArrowheads="1"/>
          </p:cNvPicPr>
          <p:nvPr/>
        </p:nvPicPr>
        <p:blipFill>
          <a:blip r:embed="rId2"/>
          <a:srcRect/>
          <a:stretch>
            <a:fillRect/>
          </a:stretch>
        </p:blipFill>
        <p:spPr bwMode="auto">
          <a:xfrm>
            <a:off x="-32" y="-24"/>
            <a:ext cx="9144000" cy="686032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285720" y="498460"/>
            <a:ext cx="4071966"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0" y="0"/>
            <a:ext cx="4500594" cy="285752"/>
          </a:xfrm>
          <a:prstGeom prst="rect">
            <a:avLst/>
          </a:prstGeom>
          <a:noFill/>
          <a:ln>
            <a:noFill/>
          </a:ln>
        </p:spPr>
        <p:txBody>
          <a:bodyPr spcFirstLastPara="1" wrap="square" lIns="91425" tIns="91425" rIns="91425" bIns="91425" anchor="t" anchorCtr="0">
            <a:noAutofit/>
          </a:bodyPr>
          <a:lstStyle/>
          <a:p>
            <a:pPr lvl="0" algn="ctr">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Plaque signalétique d’un transformateur</a:t>
            </a:r>
          </a:p>
        </p:txBody>
      </p:sp>
      <p:sp>
        <p:nvSpPr>
          <p:cNvPr id="9" name="Rectangle 8"/>
          <p:cNvSpPr/>
          <p:nvPr/>
        </p:nvSpPr>
        <p:spPr>
          <a:xfrm>
            <a:off x="214282" y="571486"/>
            <a:ext cx="5500726" cy="1131079"/>
          </a:xfrm>
          <a:prstGeom prst="rect">
            <a:avLst/>
          </a:prstGeom>
        </p:spPr>
        <p:txBody>
          <a:bodyPr wrap="square">
            <a:spAutoFit/>
          </a:bodyPr>
          <a:lstStyle/>
          <a:p>
            <a:pPr indent="228600">
              <a:lnSpc>
                <a:spcPct val="150000"/>
              </a:lnSpc>
            </a:pPr>
            <a:r>
              <a:rPr lang="fr-FR" sz="1500" dirty="0" smtClean="0">
                <a:solidFill>
                  <a:schemeClr val="bg1"/>
                </a:solidFill>
                <a:latin typeface="Times New Roman"/>
                <a:ea typeface="Times New Roman"/>
              </a:rPr>
              <a:t>Chaque transformateur est muni d’une plaque signalétique en acier inoxydable gravée et fixé à un emplacement visible à l’aide de vis à l’épreuve de la corrosion et donne les indicateurs suivants : </a:t>
            </a:r>
          </a:p>
        </p:txBody>
      </p:sp>
      <p:sp>
        <p:nvSpPr>
          <p:cNvPr id="10" name="Rectangle 9"/>
          <p:cNvSpPr/>
          <p:nvPr/>
        </p:nvSpPr>
        <p:spPr>
          <a:xfrm>
            <a:off x="142844" y="1928808"/>
            <a:ext cx="5857916" cy="2800767"/>
          </a:xfrm>
          <a:prstGeom prst="rect">
            <a:avLst/>
          </a:prstGeom>
        </p:spPr>
        <p:txBody>
          <a:bodyPr wrap="square">
            <a:spAutoFit/>
          </a:bodyPr>
          <a:lstStyle/>
          <a:p>
            <a:pPr lvl="0" algn="just">
              <a:buFont typeface="Wingdings" pitchFamily="2" charset="2"/>
              <a:buChar char="Ø"/>
            </a:pPr>
            <a:r>
              <a:rPr lang="fr-FR" sz="1500" dirty="0" smtClean="0">
                <a:solidFill>
                  <a:schemeClr val="bg1"/>
                </a:solidFill>
                <a:latin typeface="Times New Roman" pitchFamily="18" charset="0"/>
                <a:cs typeface="Times New Roman" pitchFamily="18" charset="0"/>
              </a:rPr>
              <a:t> </a:t>
            </a:r>
            <a:r>
              <a:rPr lang="fr-FR" sz="1600" dirty="0" smtClean="0">
                <a:solidFill>
                  <a:schemeClr val="bg1"/>
                </a:solidFill>
                <a:latin typeface="Times New Roman" pitchFamily="18" charset="0"/>
                <a:cs typeface="Times New Roman" pitchFamily="18" charset="0"/>
              </a:rPr>
              <a:t>Nom de constructeur. 		 Masse de l’huile. </a:t>
            </a:r>
          </a:p>
          <a:p>
            <a:pPr lvl="0" algn="just">
              <a:buFont typeface="Wingdings" pitchFamily="2" charset="2"/>
              <a:buChar char="Ø"/>
            </a:pPr>
            <a:r>
              <a:rPr lang="fr-FR" sz="1600" dirty="0" smtClean="0">
                <a:solidFill>
                  <a:schemeClr val="bg1"/>
                </a:solidFill>
                <a:latin typeface="Times New Roman" pitchFamily="18" charset="0"/>
                <a:cs typeface="Times New Roman" pitchFamily="18" charset="0"/>
              </a:rPr>
              <a:t> Année de fabrication. 		 Masse totale</a:t>
            </a:r>
          </a:p>
          <a:p>
            <a:pPr lvl="0" algn="just">
              <a:buFont typeface="Wingdings" pitchFamily="2" charset="2"/>
              <a:buChar char="Ø"/>
            </a:pPr>
            <a:r>
              <a:rPr lang="fr-FR" sz="1600" dirty="0" smtClean="0">
                <a:solidFill>
                  <a:schemeClr val="bg1"/>
                </a:solidFill>
                <a:latin typeface="Times New Roman" pitchFamily="18" charset="0"/>
                <a:cs typeface="Times New Roman" pitchFamily="18" charset="0"/>
              </a:rPr>
              <a:t> Numéro de série du constructeur. </a:t>
            </a:r>
          </a:p>
          <a:p>
            <a:pPr lvl="0" algn="just">
              <a:buFont typeface="Wingdings" pitchFamily="2" charset="2"/>
              <a:buChar char="Ø"/>
            </a:pPr>
            <a:r>
              <a:rPr lang="fr-FR" sz="1600" dirty="0" smtClean="0">
                <a:solidFill>
                  <a:schemeClr val="bg1"/>
                </a:solidFill>
                <a:latin typeface="Times New Roman" pitchFamily="18" charset="0"/>
                <a:cs typeface="Times New Roman" pitchFamily="18" charset="0"/>
              </a:rPr>
              <a:t> Norme de fabrication. </a:t>
            </a:r>
          </a:p>
          <a:p>
            <a:pPr lvl="0" algn="just">
              <a:buFont typeface="Wingdings" pitchFamily="2" charset="2"/>
              <a:buChar char="Ø"/>
            </a:pPr>
            <a:r>
              <a:rPr lang="fr-FR" sz="1600" dirty="0" smtClean="0">
                <a:solidFill>
                  <a:schemeClr val="bg1"/>
                </a:solidFill>
                <a:latin typeface="Times New Roman" pitchFamily="18" charset="0"/>
                <a:cs typeface="Times New Roman" pitchFamily="18" charset="0"/>
              </a:rPr>
              <a:t> Puissance nominale en (KVA). </a:t>
            </a:r>
          </a:p>
          <a:p>
            <a:pPr lvl="0" algn="just">
              <a:buFont typeface="Wingdings" pitchFamily="2" charset="2"/>
              <a:buChar char="Ø"/>
            </a:pPr>
            <a:r>
              <a:rPr lang="fr-FR" sz="1600" dirty="0" smtClean="0">
                <a:solidFill>
                  <a:schemeClr val="bg1"/>
                </a:solidFill>
                <a:latin typeface="Times New Roman" pitchFamily="18" charset="0"/>
                <a:cs typeface="Times New Roman" pitchFamily="18" charset="0"/>
              </a:rPr>
              <a:t> Tensions nominales. </a:t>
            </a:r>
          </a:p>
          <a:p>
            <a:pPr lvl="0" algn="just">
              <a:buFont typeface="Wingdings" pitchFamily="2" charset="2"/>
              <a:buChar char="Ø"/>
            </a:pPr>
            <a:r>
              <a:rPr lang="fr-FR" sz="1600" dirty="0" smtClean="0">
                <a:solidFill>
                  <a:schemeClr val="bg1"/>
                </a:solidFill>
                <a:latin typeface="Times New Roman" pitchFamily="18" charset="0"/>
                <a:cs typeface="Times New Roman" pitchFamily="18" charset="0"/>
              </a:rPr>
              <a:t> Intensités nominales. </a:t>
            </a:r>
          </a:p>
          <a:p>
            <a:pPr lvl="0" algn="just">
              <a:buFont typeface="Wingdings" pitchFamily="2" charset="2"/>
              <a:buChar char="Ø"/>
            </a:pPr>
            <a:r>
              <a:rPr lang="fr-FR" sz="1600" dirty="0" smtClean="0">
                <a:solidFill>
                  <a:schemeClr val="bg1"/>
                </a:solidFill>
                <a:latin typeface="Times New Roman" pitchFamily="18" charset="0"/>
                <a:cs typeface="Times New Roman" pitchFamily="18" charset="0"/>
              </a:rPr>
              <a:t> Système de couplage. </a:t>
            </a:r>
          </a:p>
          <a:p>
            <a:pPr lvl="0" algn="just">
              <a:buFont typeface="Wingdings" pitchFamily="2" charset="2"/>
              <a:buChar char="Ø"/>
            </a:pPr>
            <a:r>
              <a:rPr lang="fr-FR" sz="1600" dirty="0" smtClean="0">
                <a:solidFill>
                  <a:schemeClr val="bg1"/>
                </a:solidFill>
                <a:latin typeface="Times New Roman" pitchFamily="18" charset="0"/>
                <a:cs typeface="Times New Roman" pitchFamily="18" charset="0"/>
              </a:rPr>
              <a:t> Tension de court-circuit. </a:t>
            </a:r>
          </a:p>
          <a:p>
            <a:pPr lvl="0" algn="just">
              <a:buFont typeface="Wingdings" pitchFamily="2" charset="2"/>
              <a:buChar char="Ø"/>
            </a:pPr>
            <a:r>
              <a:rPr lang="fr-FR" sz="1600" dirty="0" smtClean="0">
                <a:solidFill>
                  <a:schemeClr val="bg1"/>
                </a:solidFill>
                <a:latin typeface="Times New Roman" pitchFamily="18" charset="0"/>
                <a:cs typeface="Times New Roman" pitchFamily="18" charset="0"/>
              </a:rPr>
              <a:t> Mode de refroidissement. </a:t>
            </a:r>
          </a:p>
          <a:p>
            <a:pPr lvl="0" algn="just">
              <a:buFont typeface="Wingdings" pitchFamily="2" charset="2"/>
              <a:buChar char="Ø"/>
            </a:pPr>
            <a:r>
              <a:rPr lang="fr-FR" sz="1600" dirty="0" smtClean="0">
                <a:solidFill>
                  <a:schemeClr val="bg1"/>
                </a:solidFill>
                <a:latin typeface="Times New Roman" pitchFamily="18" charset="0"/>
                <a:cs typeface="Times New Roman" pitchFamily="18" charset="0"/>
              </a:rPr>
              <a:t> Classe d’isolement</a:t>
            </a:r>
            <a:r>
              <a:rPr lang="fr-FR" sz="1500" dirty="0" smtClean="0">
                <a:solidFill>
                  <a:schemeClr val="bg1"/>
                </a:solidFill>
                <a:latin typeface="Times New Roman" pitchFamily="18" charset="0"/>
                <a:cs typeface="Times New Roman" pitchFamily="18" charset="0"/>
              </a:rPr>
              <a:t>. </a:t>
            </a:r>
          </a:p>
        </p:txBody>
      </p:sp>
      <p:pic>
        <p:nvPicPr>
          <p:cNvPr id="11" name="Image 41"/>
          <p:cNvPicPr>
            <a:picLocks noChangeAspect="1" noChangeArrowheads="1"/>
          </p:cNvPicPr>
          <p:nvPr/>
        </p:nvPicPr>
        <p:blipFill>
          <a:blip r:embed="rId3"/>
          <a:srcRect/>
          <a:stretch>
            <a:fillRect/>
          </a:stretch>
        </p:blipFill>
        <p:spPr bwMode="auto">
          <a:xfrm>
            <a:off x="5500694" y="2000246"/>
            <a:ext cx="3428992" cy="25003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800" decel="100000"/>
                                        <p:tgtEl>
                                          <p:spTgt spid="9">
                                            <p:txEl>
                                              <p:pRg st="0" end="0"/>
                                            </p:txEl>
                                          </p:spTgt>
                                        </p:tgtEl>
                                      </p:cBhvr>
                                    </p:animEffect>
                                    <p:anim calcmode="lin" valueType="num">
                                      <p:cBhvr>
                                        <p:cTn id="21"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decel="100000"/>
                                        <p:tgtEl>
                                          <p:spTgt spid="10">
                                            <p:txEl>
                                              <p:pRg st="0" end="0"/>
                                            </p:txEl>
                                          </p:spTgt>
                                        </p:tgtEl>
                                      </p:cBhvr>
                                    </p:animEffect>
                                    <p:anim calcmode="lin" valueType="num">
                                      <p:cBhvr>
                                        <p:cTn id="31"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32"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33"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par>
                                <p:cTn id="36" presetID="30" presetClass="entr" presetSubtype="0" fill="hold"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fade">
                                      <p:cBhvr>
                                        <p:cTn id="38" dur="800" decel="100000"/>
                                        <p:tgtEl>
                                          <p:spTgt spid="10">
                                            <p:txEl>
                                              <p:pRg st="1" end="1"/>
                                            </p:txEl>
                                          </p:spTgt>
                                        </p:tgtEl>
                                      </p:cBhvr>
                                    </p:animEffect>
                                    <p:anim calcmode="lin" valueType="num">
                                      <p:cBhvr>
                                        <p:cTn id="39" dur="800" decel="100000" fill="hold"/>
                                        <p:tgtEl>
                                          <p:spTgt spid="10">
                                            <p:txEl>
                                              <p:pRg st="1" end="1"/>
                                            </p:txEl>
                                          </p:spTgt>
                                        </p:tgtEl>
                                        <p:attrNameLst>
                                          <p:attrName>style.rotation</p:attrName>
                                        </p:attrNameLst>
                                      </p:cBhvr>
                                      <p:tavLst>
                                        <p:tav tm="0">
                                          <p:val>
                                            <p:fltVal val="-90"/>
                                          </p:val>
                                        </p:tav>
                                        <p:tav tm="100000">
                                          <p:val>
                                            <p:fltVal val="0"/>
                                          </p:val>
                                        </p:tav>
                                      </p:tavLst>
                                    </p:anim>
                                    <p:anim calcmode="lin" valueType="num">
                                      <p:cBhvr>
                                        <p:cTn id="40" dur="800" decel="100000" fill="hold"/>
                                        <p:tgtEl>
                                          <p:spTgt spid="10">
                                            <p:txEl>
                                              <p:pRg st="1" end="1"/>
                                            </p:txEl>
                                          </p:spTgt>
                                        </p:tgtEl>
                                        <p:attrNameLst>
                                          <p:attrName>ppt_x</p:attrName>
                                        </p:attrNameLst>
                                      </p:cBhvr>
                                      <p:tavLst>
                                        <p:tav tm="0">
                                          <p:val>
                                            <p:strVal val="#ppt_x+0.4"/>
                                          </p:val>
                                        </p:tav>
                                        <p:tav tm="100000">
                                          <p:val>
                                            <p:strVal val="#ppt_x-0.05"/>
                                          </p:val>
                                        </p:tav>
                                      </p:tavLst>
                                    </p:anim>
                                    <p:anim calcmode="lin" valueType="num">
                                      <p:cBhvr>
                                        <p:cTn id="41" dur="800" decel="100000" fill="hold"/>
                                        <p:tgtEl>
                                          <p:spTgt spid="10">
                                            <p:txEl>
                                              <p:pRg st="1" end="1"/>
                                            </p:txEl>
                                          </p:spTgt>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10">
                                            <p:txEl>
                                              <p:pRg st="1" end="1"/>
                                            </p:txEl>
                                          </p:spTgt>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10">
                                            <p:txEl>
                                              <p:pRg st="1" end="1"/>
                                            </p:txEl>
                                          </p:spTgt>
                                        </p:tgtEl>
                                        <p:attrNameLst>
                                          <p:attrName>ppt_y</p:attrName>
                                        </p:attrNameLst>
                                      </p:cBhvr>
                                      <p:tavLst>
                                        <p:tav tm="0">
                                          <p:val>
                                            <p:strVal val="#ppt_y+0.1"/>
                                          </p:val>
                                        </p:tav>
                                        <p:tav tm="100000">
                                          <p:val>
                                            <p:strVal val="#ppt_y"/>
                                          </p:val>
                                        </p:tav>
                                      </p:tavLst>
                                    </p:anim>
                                  </p:childTnLst>
                                </p:cTn>
                              </p:par>
                              <p:par>
                                <p:cTn id="44" presetID="30" presetClass="entr" presetSubtype="0" fill="hold" nodeType="with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animEffect transition="in" filter="fade">
                                      <p:cBhvr>
                                        <p:cTn id="46" dur="800" decel="100000"/>
                                        <p:tgtEl>
                                          <p:spTgt spid="10">
                                            <p:txEl>
                                              <p:pRg st="2" end="2"/>
                                            </p:txEl>
                                          </p:spTgt>
                                        </p:tgtEl>
                                      </p:cBhvr>
                                    </p:animEffect>
                                    <p:anim calcmode="lin" valueType="num">
                                      <p:cBhvr>
                                        <p:cTn id="47" dur="800" decel="100000" fill="hold"/>
                                        <p:tgtEl>
                                          <p:spTgt spid="10">
                                            <p:txEl>
                                              <p:pRg st="2" end="2"/>
                                            </p:txEl>
                                          </p:spTgt>
                                        </p:tgtEl>
                                        <p:attrNameLst>
                                          <p:attrName>style.rotation</p:attrName>
                                        </p:attrNameLst>
                                      </p:cBhvr>
                                      <p:tavLst>
                                        <p:tav tm="0">
                                          <p:val>
                                            <p:fltVal val="-90"/>
                                          </p:val>
                                        </p:tav>
                                        <p:tav tm="100000">
                                          <p:val>
                                            <p:fltVal val="0"/>
                                          </p:val>
                                        </p:tav>
                                      </p:tavLst>
                                    </p:anim>
                                    <p:anim calcmode="lin" valueType="num">
                                      <p:cBhvr>
                                        <p:cTn id="48" dur="800" decel="100000" fill="hold"/>
                                        <p:tgtEl>
                                          <p:spTgt spid="10">
                                            <p:txEl>
                                              <p:pRg st="2" end="2"/>
                                            </p:txEl>
                                          </p:spTgt>
                                        </p:tgtEl>
                                        <p:attrNameLst>
                                          <p:attrName>ppt_x</p:attrName>
                                        </p:attrNameLst>
                                      </p:cBhvr>
                                      <p:tavLst>
                                        <p:tav tm="0">
                                          <p:val>
                                            <p:strVal val="#ppt_x+0.4"/>
                                          </p:val>
                                        </p:tav>
                                        <p:tav tm="100000">
                                          <p:val>
                                            <p:strVal val="#ppt_x-0.05"/>
                                          </p:val>
                                        </p:tav>
                                      </p:tavLst>
                                    </p:anim>
                                    <p:anim calcmode="lin" valueType="num">
                                      <p:cBhvr>
                                        <p:cTn id="49" dur="800" decel="100000" fill="hold"/>
                                        <p:tgtEl>
                                          <p:spTgt spid="10">
                                            <p:txEl>
                                              <p:pRg st="2" end="2"/>
                                            </p:txEl>
                                          </p:spTgt>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0">
                                            <p:txEl>
                                              <p:pRg st="2" end="2"/>
                                            </p:txEl>
                                          </p:spTgt>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0">
                                            <p:txEl>
                                              <p:pRg st="2" end="2"/>
                                            </p:txEl>
                                          </p:spTgt>
                                        </p:tgtEl>
                                        <p:attrNameLst>
                                          <p:attrName>ppt_y</p:attrName>
                                        </p:attrNameLst>
                                      </p:cBhvr>
                                      <p:tavLst>
                                        <p:tav tm="0">
                                          <p:val>
                                            <p:strVal val="#ppt_y+0.1"/>
                                          </p:val>
                                        </p:tav>
                                        <p:tav tm="100000">
                                          <p:val>
                                            <p:strVal val="#ppt_y"/>
                                          </p:val>
                                        </p:tav>
                                      </p:tavLst>
                                    </p:anim>
                                  </p:childTnLst>
                                </p:cTn>
                              </p:par>
                              <p:par>
                                <p:cTn id="52" presetID="30" presetClass="entr" presetSubtype="0" fill="hold" nodeType="withEffect">
                                  <p:stCondLst>
                                    <p:cond delay="0"/>
                                  </p:stCondLst>
                                  <p:childTnLst>
                                    <p:set>
                                      <p:cBhvr>
                                        <p:cTn id="53" dur="1" fill="hold">
                                          <p:stCondLst>
                                            <p:cond delay="0"/>
                                          </p:stCondLst>
                                        </p:cTn>
                                        <p:tgtEl>
                                          <p:spTgt spid="10">
                                            <p:txEl>
                                              <p:pRg st="3" end="3"/>
                                            </p:txEl>
                                          </p:spTgt>
                                        </p:tgtEl>
                                        <p:attrNameLst>
                                          <p:attrName>style.visibility</p:attrName>
                                        </p:attrNameLst>
                                      </p:cBhvr>
                                      <p:to>
                                        <p:strVal val="visible"/>
                                      </p:to>
                                    </p:set>
                                    <p:animEffect transition="in" filter="fade">
                                      <p:cBhvr>
                                        <p:cTn id="54" dur="800" decel="100000"/>
                                        <p:tgtEl>
                                          <p:spTgt spid="10">
                                            <p:txEl>
                                              <p:pRg st="3" end="3"/>
                                            </p:txEl>
                                          </p:spTgt>
                                        </p:tgtEl>
                                      </p:cBhvr>
                                    </p:animEffect>
                                    <p:anim calcmode="lin" valueType="num">
                                      <p:cBhvr>
                                        <p:cTn id="55" dur="800" decel="100000" fill="hold"/>
                                        <p:tgtEl>
                                          <p:spTgt spid="10">
                                            <p:txEl>
                                              <p:pRg st="3" end="3"/>
                                            </p:txEl>
                                          </p:spTgt>
                                        </p:tgtEl>
                                        <p:attrNameLst>
                                          <p:attrName>style.rotation</p:attrName>
                                        </p:attrNameLst>
                                      </p:cBhvr>
                                      <p:tavLst>
                                        <p:tav tm="0">
                                          <p:val>
                                            <p:fltVal val="-90"/>
                                          </p:val>
                                        </p:tav>
                                        <p:tav tm="100000">
                                          <p:val>
                                            <p:fltVal val="0"/>
                                          </p:val>
                                        </p:tav>
                                      </p:tavLst>
                                    </p:anim>
                                    <p:anim calcmode="lin" valueType="num">
                                      <p:cBhvr>
                                        <p:cTn id="56" dur="800" decel="100000" fill="hold"/>
                                        <p:tgtEl>
                                          <p:spTgt spid="10">
                                            <p:txEl>
                                              <p:pRg st="3" end="3"/>
                                            </p:txEl>
                                          </p:spTgt>
                                        </p:tgtEl>
                                        <p:attrNameLst>
                                          <p:attrName>ppt_x</p:attrName>
                                        </p:attrNameLst>
                                      </p:cBhvr>
                                      <p:tavLst>
                                        <p:tav tm="0">
                                          <p:val>
                                            <p:strVal val="#ppt_x+0.4"/>
                                          </p:val>
                                        </p:tav>
                                        <p:tav tm="100000">
                                          <p:val>
                                            <p:strVal val="#ppt_x-0.05"/>
                                          </p:val>
                                        </p:tav>
                                      </p:tavLst>
                                    </p:anim>
                                    <p:anim calcmode="lin" valueType="num">
                                      <p:cBhvr>
                                        <p:cTn id="57" dur="800" decel="100000" fill="hold"/>
                                        <p:tgtEl>
                                          <p:spTgt spid="10">
                                            <p:txEl>
                                              <p:pRg st="3" end="3"/>
                                            </p:txEl>
                                          </p:spTgt>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0">
                                            <p:txEl>
                                              <p:pRg st="3" end="3"/>
                                            </p:txEl>
                                          </p:spTgt>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0">
                                            <p:txEl>
                                              <p:pRg st="3" end="3"/>
                                            </p:txEl>
                                          </p:spTgt>
                                        </p:tgtEl>
                                        <p:attrNameLst>
                                          <p:attrName>ppt_y</p:attrName>
                                        </p:attrNameLst>
                                      </p:cBhvr>
                                      <p:tavLst>
                                        <p:tav tm="0">
                                          <p:val>
                                            <p:strVal val="#ppt_y+0.1"/>
                                          </p:val>
                                        </p:tav>
                                        <p:tav tm="100000">
                                          <p:val>
                                            <p:strVal val="#ppt_y"/>
                                          </p:val>
                                        </p:tav>
                                      </p:tavLst>
                                    </p:anim>
                                  </p:childTnLst>
                                </p:cTn>
                              </p:par>
                              <p:par>
                                <p:cTn id="60" presetID="30" presetClass="entr" presetSubtype="0" fill="hold" nodeType="with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fade">
                                      <p:cBhvr>
                                        <p:cTn id="62" dur="800" decel="100000"/>
                                        <p:tgtEl>
                                          <p:spTgt spid="10">
                                            <p:txEl>
                                              <p:pRg st="4" end="4"/>
                                            </p:txEl>
                                          </p:spTgt>
                                        </p:tgtEl>
                                      </p:cBhvr>
                                    </p:animEffect>
                                    <p:anim calcmode="lin" valueType="num">
                                      <p:cBhvr>
                                        <p:cTn id="63" dur="800" decel="100000" fill="hold"/>
                                        <p:tgtEl>
                                          <p:spTgt spid="10">
                                            <p:txEl>
                                              <p:pRg st="4" end="4"/>
                                            </p:txEl>
                                          </p:spTgt>
                                        </p:tgtEl>
                                        <p:attrNameLst>
                                          <p:attrName>style.rotation</p:attrName>
                                        </p:attrNameLst>
                                      </p:cBhvr>
                                      <p:tavLst>
                                        <p:tav tm="0">
                                          <p:val>
                                            <p:fltVal val="-90"/>
                                          </p:val>
                                        </p:tav>
                                        <p:tav tm="100000">
                                          <p:val>
                                            <p:fltVal val="0"/>
                                          </p:val>
                                        </p:tav>
                                      </p:tavLst>
                                    </p:anim>
                                    <p:anim calcmode="lin" valueType="num">
                                      <p:cBhvr>
                                        <p:cTn id="64" dur="800" decel="100000" fill="hold"/>
                                        <p:tgtEl>
                                          <p:spTgt spid="10">
                                            <p:txEl>
                                              <p:pRg st="4" end="4"/>
                                            </p:txEl>
                                          </p:spTgt>
                                        </p:tgtEl>
                                        <p:attrNameLst>
                                          <p:attrName>ppt_x</p:attrName>
                                        </p:attrNameLst>
                                      </p:cBhvr>
                                      <p:tavLst>
                                        <p:tav tm="0">
                                          <p:val>
                                            <p:strVal val="#ppt_x+0.4"/>
                                          </p:val>
                                        </p:tav>
                                        <p:tav tm="100000">
                                          <p:val>
                                            <p:strVal val="#ppt_x-0.05"/>
                                          </p:val>
                                        </p:tav>
                                      </p:tavLst>
                                    </p:anim>
                                    <p:anim calcmode="lin" valueType="num">
                                      <p:cBhvr>
                                        <p:cTn id="65" dur="800" decel="100000" fill="hold"/>
                                        <p:tgtEl>
                                          <p:spTgt spid="10">
                                            <p:txEl>
                                              <p:pRg st="4" end="4"/>
                                            </p:txEl>
                                          </p:spTgt>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10">
                                            <p:txEl>
                                              <p:pRg st="4" end="4"/>
                                            </p:txEl>
                                          </p:spTgt>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10">
                                            <p:txEl>
                                              <p:pRg st="4" end="4"/>
                                            </p:txEl>
                                          </p:spTgt>
                                        </p:tgtEl>
                                        <p:attrNameLst>
                                          <p:attrName>ppt_y</p:attrName>
                                        </p:attrNameLst>
                                      </p:cBhvr>
                                      <p:tavLst>
                                        <p:tav tm="0">
                                          <p:val>
                                            <p:strVal val="#ppt_y+0.1"/>
                                          </p:val>
                                        </p:tav>
                                        <p:tav tm="100000">
                                          <p:val>
                                            <p:strVal val="#ppt_y"/>
                                          </p:val>
                                        </p:tav>
                                      </p:tavLst>
                                    </p:anim>
                                  </p:childTnLst>
                                </p:cTn>
                              </p:par>
                              <p:par>
                                <p:cTn id="68" presetID="30" presetClass="entr" presetSubtype="0" fill="hold" nodeType="withEffect">
                                  <p:stCondLst>
                                    <p:cond delay="0"/>
                                  </p:stCondLst>
                                  <p:childTnLst>
                                    <p:set>
                                      <p:cBhvr>
                                        <p:cTn id="69" dur="1" fill="hold">
                                          <p:stCondLst>
                                            <p:cond delay="0"/>
                                          </p:stCondLst>
                                        </p:cTn>
                                        <p:tgtEl>
                                          <p:spTgt spid="10">
                                            <p:txEl>
                                              <p:pRg st="5" end="5"/>
                                            </p:txEl>
                                          </p:spTgt>
                                        </p:tgtEl>
                                        <p:attrNameLst>
                                          <p:attrName>style.visibility</p:attrName>
                                        </p:attrNameLst>
                                      </p:cBhvr>
                                      <p:to>
                                        <p:strVal val="visible"/>
                                      </p:to>
                                    </p:set>
                                    <p:animEffect transition="in" filter="fade">
                                      <p:cBhvr>
                                        <p:cTn id="70" dur="800" decel="100000"/>
                                        <p:tgtEl>
                                          <p:spTgt spid="10">
                                            <p:txEl>
                                              <p:pRg st="5" end="5"/>
                                            </p:txEl>
                                          </p:spTgt>
                                        </p:tgtEl>
                                      </p:cBhvr>
                                    </p:animEffect>
                                    <p:anim calcmode="lin" valueType="num">
                                      <p:cBhvr>
                                        <p:cTn id="71" dur="800" decel="100000" fill="hold"/>
                                        <p:tgtEl>
                                          <p:spTgt spid="10">
                                            <p:txEl>
                                              <p:pRg st="5" end="5"/>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10">
                                            <p:txEl>
                                              <p:pRg st="5" end="5"/>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10">
                                            <p:txEl>
                                              <p:pRg st="5" end="5"/>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10">
                                            <p:txEl>
                                              <p:pRg st="5" end="5"/>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10">
                                            <p:txEl>
                                              <p:pRg st="5" end="5"/>
                                            </p:txEl>
                                          </p:spTgt>
                                        </p:tgtEl>
                                        <p:attrNameLst>
                                          <p:attrName>ppt_y</p:attrName>
                                        </p:attrNameLst>
                                      </p:cBhvr>
                                      <p:tavLst>
                                        <p:tav tm="0">
                                          <p:val>
                                            <p:strVal val="#ppt_y+0.1"/>
                                          </p:val>
                                        </p:tav>
                                        <p:tav tm="100000">
                                          <p:val>
                                            <p:strVal val="#ppt_y"/>
                                          </p:val>
                                        </p:tav>
                                      </p:tavLst>
                                    </p:anim>
                                  </p:childTnLst>
                                </p:cTn>
                              </p:par>
                              <p:par>
                                <p:cTn id="76" presetID="30" presetClass="entr" presetSubtype="0" fill="hold" nodeType="withEffect">
                                  <p:stCondLst>
                                    <p:cond delay="0"/>
                                  </p:stCondLst>
                                  <p:childTnLst>
                                    <p:set>
                                      <p:cBhvr>
                                        <p:cTn id="77" dur="1" fill="hold">
                                          <p:stCondLst>
                                            <p:cond delay="0"/>
                                          </p:stCondLst>
                                        </p:cTn>
                                        <p:tgtEl>
                                          <p:spTgt spid="10">
                                            <p:txEl>
                                              <p:pRg st="6" end="6"/>
                                            </p:txEl>
                                          </p:spTgt>
                                        </p:tgtEl>
                                        <p:attrNameLst>
                                          <p:attrName>style.visibility</p:attrName>
                                        </p:attrNameLst>
                                      </p:cBhvr>
                                      <p:to>
                                        <p:strVal val="visible"/>
                                      </p:to>
                                    </p:set>
                                    <p:animEffect transition="in" filter="fade">
                                      <p:cBhvr>
                                        <p:cTn id="78" dur="800" decel="100000"/>
                                        <p:tgtEl>
                                          <p:spTgt spid="10">
                                            <p:txEl>
                                              <p:pRg st="6" end="6"/>
                                            </p:txEl>
                                          </p:spTgt>
                                        </p:tgtEl>
                                      </p:cBhvr>
                                    </p:animEffect>
                                    <p:anim calcmode="lin" valueType="num">
                                      <p:cBhvr>
                                        <p:cTn id="79" dur="800" decel="100000" fill="hold"/>
                                        <p:tgtEl>
                                          <p:spTgt spid="10">
                                            <p:txEl>
                                              <p:pRg st="6" end="6"/>
                                            </p:txEl>
                                          </p:spTgt>
                                        </p:tgtEl>
                                        <p:attrNameLst>
                                          <p:attrName>style.rotation</p:attrName>
                                        </p:attrNameLst>
                                      </p:cBhvr>
                                      <p:tavLst>
                                        <p:tav tm="0">
                                          <p:val>
                                            <p:fltVal val="-90"/>
                                          </p:val>
                                        </p:tav>
                                        <p:tav tm="100000">
                                          <p:val>
                                            <p:fltVal val="0"/>
                                          </p:val>
                                        </p:tav>
                                      </p:tavLst>
                                    </p:anim>
                                    <p:anim calcmode="lin" valueType="num">
                                      <p:cBhvr>
                                        <p:cTn id="80" dur="800" decel="100000" fill="hold"/>
                                        <p:tgtEl>
                                          <p:spTgt spid="10">
                                            <p:txEl>
                                              <p:pRg st="6" end="6"/>
                                            </p:txEl>
                                          </p:spTgt>
                                        </p:tgtEl>
                                        <p:attrNameLst>
                                          <p:attrName>ppt_x</p:attrName>
                                        </p:attrNameLst>
                                      </p:cBhvr>
                                      <p:tavLst>
                                        <p:tav tm="0">
                                          <p:val>
                                            <p:strVal val="#ppt_x+0.4"/>
                                          </p:val>
                                        </p:tav>
                                        <p:tav tm="100000">
                                          <p:val>
                                            <p:strVal val="#ppt_x-0.05"/>
                                          </p:val>
                                        </p:tav>
                                      </p:tavLst>
                                    </p:anim>
                                    <p:anim calcmode="lin" valueType="num">
                                      <p:cBhvr>
                                        <p:cTn id="81" dur="800" decel="100000" fill="hold"/>
                                        <p:tgtEl>
                                          <p:spTgt spid="10">
                                            <p:txEl>
                                              <p:pRg st="6" end="6"/>
                                            </p:txEl>
                                          </p:spTgt>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10">
                                            <p:txEl>
                                              <p:pRg st="6" end="6"/>
                                            </p:txEl>
                                          </p:spTgt>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10">
                                            <p:txEl>
                                              <p:pRg st="6" end="6"/>
                                            </p:txEl>
                                          </p:spTgt>
                                        </p:tgtEl>
                                        <p:attrNameLst>
                                          <p:attrName>ppt_y</p:attrName>
                                        </p:attrNameLst>
                                      </p:cBhvr>
                                      <p:tavLst>
                                        <p:tav tm="0">
                                          <p:val>
                                            <p:strVal val="#ppt_y+0.1"/>
                                          </p:val>
                                        </p:tav>
                                        <p:tav tm="100000">
                                          <p:val>
                                            <p:strVal val="#ppt_y"/>
                                          </p:val>
                                        </p:tav>
                                      </p:tavLst>
                                    </p:anim>
                                  </p:childTnLst>
                                </p:cTn>
                              </p:par>
                              <p:par>
                                <p:cTn id="84" presetID="30" presetClass="entr" presetSubtype="0" fill="hold" nodeType="withEffect">
                                  <p:stCondLst>
                                    <p:cond delay="0"/>
                                  </p:stCondLst>
                                  <p:childTnLst>
                                    <p:set>
                                      <p:cBhvr>
                                        <p:cTn id="85" dur="1" fill="hold">
                                          <p:stCondLst>
                                            <p:cond delay="0"/>
                                          </p:stCondLst>
                                        </p:cTn>
                                        <p:tgtEl>
                                          <p:spTgt spid="10">
                                            <p:txEl>
                                              <p:pRg st="7" end="7"/>
                                            </p:txEl>
                                          </p:spTgt>
                                        </p:tgtEl>
                                        <p:attrNameLst>
                                          <p:attrName>style.visibility</p:attrName>
                                        </p:attrNameLst>
                                      </p:cBhvr>
                                      <p:to>
                                        <p:strVal val="visible"/>
                                      </p:to>
                                    </p:set>
                                    <p:animEffect transition="in" filter="fade">
                                      <p:cBhvr>
                                        <p:cTn id="86" dur="800" decel="100000"/>
                                        <p:tgtEl>
                                          <p:spTgt spid="10">
                                            <p:txEl>
                                              <p:pRg st="7" end="7"/>
                                            </p:txEl>
                                          </p:spTgt>
                                        </p:tgtEl>
                                      </p:cBhvr>
                                    </p:animEffect>
                                    <p:anim calcmode="lin" valueType="num">
                                      <p:cBhvr>
                                        <p:cTn id="87" dur="800" decel="100000" fill="hold"/>
                                        <p:tgtEl>
                                          <p:spTgt spid="10">
                                            <p:txEl>
                                              <p:pRg st="7" end="7"/>
                                            </p:txEl>
                                          </p:spTgt>
                                        </p:tgtEl>
                                        <p:attrNameLst>
                                          <p:attrName>style.rotation</p:attrName>
                                        </p:attrNameLst>
                                      </p:cBhvr>
                                      <p:tavLst>
                                        <p:tav tm="0">
                                          <p:val>
                                            <p:fltVal val="-90"/>
                                          </p:val>
                                        </p:tav>
                                        <p:tav tm="100000">
                                          <p:val>
                                            <p:fltVal val="0"/>
                                          </p:val>
                                        </p:tav>
                                      </p:tavLst>
                                    </p:anim>
                                    <p:anim calcmode="lin" valueType="num">
                                      <p:cBhvr>
                                        <p:cTn id="88" dur="800" decel="100000" fill="hold"/>
                                        <p:tgtEl>
                                          <p:spTgt spid="10">
                                            <p:txEl>
                                              <p:pRg st="7" end="7"/>
                                            </p:txEl>
                                          </p:spTgt>
                                        </p:tgtEl>
                                        <p:attrNameLst>
                                          <p:attrName>ppt_x</p:attrName>
                                        </p:attrNameLst>
                                      </p:cBhvr>
                                      <p:tavLst>
                                        <p:tav tm="0">
                                          <p:val>
                                            <p:strVal val="#ppt_x+0.4"/>
                                          </p:val>
                                        </p:tav>
                                        <p:tav tm="100000">
                                          <p:val>
                                            <p:strVal val="#ppt_x-0.05"/>
                                          </p:val>
                                        </p:tav>
                                      </p:tavLst>
                                    </p:anim>
                                    <p:anim calcmode="lin" valueType="num">
                                      <p:cBhvr>
                                        <p:cTn id="89" dur="800" decel="100000" fill="hold"/>
                                        <p:tgtEl>
                                          <p:spTgt spid="10">
                                            <p:txEl>
                                              <p:pRg st="7" end="7"/>
                                            </p:txEl>
                                          </p:spTgt>
                                        </p:tgtEl>
                                        <p:attrNameLst>
                                          <p:attrName>ppt_y</p:attrName>
                                        </p:attrNameLst>
                                      </p:cBhvr>
                                      <p:tavLst>
                                        <p:tav tm="0">
                                          <p:val>
                                            <p:strVal val="#ppt_y-0.4"/>
                                          </p:val>
                                        </p:tav>
                                        <p:tav tm="100000">
                                          <p:val>
                                            <p:strVal val="#ppt_y+0.1"/>
                                          </p:val>
                                        </p:tav>
                                      </p:tavLst>
                                    </p:anim>
                                    <p:anim calcmode="lin" valueType="num">
                                      <p:cBhvr>
                                        <p:cTn id="90" dur="200" accel="100000" fill="hold">
                                          <p:stCondLst>
                                            <p:cond delay="800"/>
                                          </p:stCondLst>
                                        </p:cTn>
                                        <p:tgtEl>
                                          <p:spTgt spid="10">
                                            <p:txEl>
                                              <p:pRg st="7" end="7"/>
                                            </p:txEl>
                                          </p:spTgt>
                                        </p:tgtEl>
                                        <p:attrNameLst>
                                          <p:attrName>ppt_x</p:attrName>
                                        </p:attrNameLst>
                                      </p:cBhvr>
                                      <p:tavLst>
                                        <p:tav tm="0">
                                          <p:val>
                                            <p:strVal val="#ppt_x-0.05"/>
                                          </p:val>
                                        </p:tav>
                                        <p:tav tm="100000">
                                          <p:val>
                                            <p:strVal val="#ppt_x"/>
                                          </p:val>
                                        </p:tav>
                                      </p:tavLst>
                                    </p:anim>
                                    <p:anim calcmode="lin" valueType="num">
                                      <p:cBhvr>
                                        <p:cTn id="91" dur="200" accel="100000" fill="hold">
                                          <p:stCondLst>
                                            <p:cond delay="800"/>
                                          </p:stCondLst>
                                        </p:cTn>
                                        <p:tgtEl>
                                          <p:spTgt spid="10">
                                            <p:txEl>
                                              <p:pRg st="7" end="7"/>
                                            </p:txEl>
                                          </p:spTgt>
                                        </p:tgtEl>
                                        <p:attrNameLst>
                                          <p:attrName>ppt_y</p:attrName>
                                        </p:attrNameLst>
                                      </p:cBhvr>
                                      <p:tavLst>
                                        <p:tav tm="0">
                                          <p:val>
                                            <p:strVal val="#ppt_y+0.1"/>
                                          </p:val>
                                        </p:tav>
                                        <p:tav tm="100000">
                                          <p:val>
                                            <p:strVal val="#ppt_y"/>
                                          </p:val>
                                        </p:tav>
                                      </p:tavLst>
                                    </p:anim>
                                  </p:childTnLst>
                                </p:cTn>
                              </p:par>
                              <p:par>
                                <p:cTn id="92" presetID="30" presetClass="entr" presetSubtype="0" fill="hold" nodeType="withEffect">
                                  <p:stCondLst>
                                    <p:cond delay="0"/>
                                  </p:stCondLst>
                                  <p:childTnLst>
                                    <p:set>
                                      <p:cBhvr>
                                        <p:cTn id="93" dur="1" fill="hold">
                                          <p:stCondLst>
                                            <p:cond delay="0"/>
                                          </p:stCondLst>
                                        </p:cTn>
                                        <p:tgtEl>
                                          <p:spTgt spid="10">
                                            <p:txEl>
                                              <p:pRg st="8" end="8"/>
                                            </p:txEl>
                                          </p:spTgt>
                                        </p:tgtEl>
                                        <p:attrNameLst>
                                          <p:attrName>style.visibility</p:attrName>
                                        </p:attrNameLst>
                                      </p:cBhvr>
                                      <p:to>
                                        <p:strVal val="visible"/>
                                      </p:to>
                                    </p:set>
                                    <p:animEffect transition="in" filter="fade">
                                      <p:cBhvr>
                                        <p:cTn id="94" dur="800" decel="100000"/>
                                        <p:tgtEl>
                                          <p:spTgt spid="10">
                                            <p:txEl>
                                              <p:pRg st="8" end="8"/>
                                            </p:txEl>
                                          </p:spTgt>
                                        </p:tgtEl>
                                      </p:cBhvr>
                                    </p:animEffect>
                                    <p:anim calcmode="lin" valueType="num">
                                      <p:cBhvr>
                                        <p:cTn id="95" dur="800" decel="100000" fill="hold"/>
                                        <p:tgtEl>
                                          <p:spTgt spid="10">
                                            <p:txEl>
                                              <p:pRg st="8" end="8"/>
                                            </p:txEl>
                                          </p:spTgt>
                                        </p:tgtEl>
                                        <p:attrNameLst>
                                          <p:attrName>style.rotation</p:attrName>
                                        </p:attrNameLst>
                                      </p:cBhvr>
                                      <p:tavLst>
                                        <p:tav tm="0">
                                          <p:val>
                                            <p:fltVal val="-90"/>
                                          </p:val>
                                        </p:tav>
                                        <p:tav tm="100000">
                                          <p:val>
                                            <p:fltVal val="0"/>
                                          </p:val>
                                        </p:tav>
                                      </p:tavLst>
                                    </p:anim>
                                    <p:anim calcmode="lin" valueType="num">
                                      <p:cBhvr>
                                        <p:cTn id="96" dur="800" decel="100000" fill="hold"/>
                                        <p:tgtEl>
                                          <p:spTgt spid="10">
                                            <p:txEl>
                                              <p:pRg st="8" end="8"/>
                                            </p:txEl>
                                          </p:spTgt>
                                        </p:tgtEl>
                                        <p:attrNameLst>
                                          <p:attrName>ppt_x</p:attrName>
                                        </p:attrNameLst>
                                      </p:cBhvr>
                                      <p:tavLst>
                                        <p:tav tm="0">
                                          <p:val>
                                            <p:strVal val="#ppt_x+0.4"/>
                                          </p:val>
                                        </p:tav>
                                        <p:tav tm="100000">
                                          <p:val>
                                            <p:strVal val="#ppt_x-0.05"/>
                                          </p:val>
                                        </p:tav>
                                      </p:tavLst>
                                    </p:anim>
                                    <p:anim calcmode="lin" valueType="num">
                                      <p:cBhvr>
                                        <p:cTn id="97" dur="800" decel="100000" fill="hold"/>
                                        <p:tgtEl>
                                          <p:spTgt spid="10">
                                            <p:txEl>
                                              <p:pRg st="8" end="8"/>
                                            </p:txEl>
                                          </p:spTgt>
                                        </p:tgtEl>
                                        <p:attrNameLst>
                                          <p:attrName>ppt_y</p:attrName>
                                        </p:attrNameLst>
                                      </p:cBhvr>
                                      <p:tavLst>
                                        <p:tav tm="0">
                                          <p:val>
                                            <p:strVal val="#ppt_y-0.4"/>
                                          </p:val>
                                        </p:tav>
                                        <p:tav tm="100000">
                                          <p:val>
                                            <p:strVal val="#ppt_y+0.1"/>
                                          </p:val>
                                        </p:tav>
                                      </p:tavLst>
                                    </p:anim>
                                    <p:anim calcmode="lin" valueType="num">
                                      <p:cBhvr>
                                        <p:cTn id="98" dur="200" accel="100000" fill="hold">
                                          <p:stCondLst>
                                            <p:cond delay="800"/>
                                          </p:stCondLst>
                                        </p:cTn>
                                        <p:tgtEl>
                                          <p:spTgt spid="10">
                                            <p:txEl>
                                              <p:pRg st="8" end="8"/>
                                            </p:txEl>
                                          </p:spTgt>
                                        </p:tgtEl>
                                        <p:attrNameLst>
                                          <p:attrName>ppt_x</p:attrName>
                                        </p:attrNameLst>
                                      </p:cBhvr>
                                      <p:tavLst>
                                        <p:tav tm="0">
                                          <p:val>
                                            <p:strVal val="#ppt_x-0.05"/>
                                          </p:val>
                                        </p:tav>
                                        <p:tav tm="100000">
                                          <p:val>
                                            <p:strVal val="#ppt_x"/>
                                          </p:val>
                                        </p:tav>
                                      </p:tavLst>
                                    </p:anim>
                                    <p:anim calcmode="lin" valueType="num">
                                      <p:cBhvr>
                                        <p:cTn id="99" dur="200" accel="100000" fill="hold">
                                          <p:stCondLst>
                                            <p:cond delay="800"/>
                                          </p:stCondLst>
                                        </p:cTn>
                                        <p:tgtEl>
                                          <p:spTgt spid="10">
                                            <p:txEl>
                                              <p:pRg st="8" end="8"/>
                                            </p:txEl>
                                          </p:spTgt>
                                        </p:tgtEl>
                                        <p:attrNameLst>
                                          <p:attrName>ppt_y</p:attrName>
                                        </p:attrNameLst>
                                      </p:cBhvr>
                                      <p:tavLst>
                                        <p:tav tm="0">
                                          <p:val>
                                            <p:strVal val="#ppt_y+0.1"/>
                                          </p:val>
                                        </p:tav>
                                        <p:tav tm="100000">
                                          <p:val>
                                            <p:strVal val="#ppt_y"/>
                                          </p:val>
                                        </p:tav>
                                      </p:tavLst>
                                    </p:anim>
                                  </p:childTnLst>
                                </p:cTn>
                              </p:par>
                              <p:par>
                                <p:cTn id="100" presetID="30" presetClass="entr" presetSubtype="0" fill="hold" nodeType="withEffect">
                                  <p:stCondLst>
                                    <p:cond delay="0"/>
                                  </p:stCondLst>
                                  <p:childTnLst>
                                    <p:set>
                                      <p:cBhvr>
                                        <p:cTn id="101" dur="1" fill="hold">
                                          <p:stCondLst>
                                            <p:cond delay="0"/>
                                          </p:stCondLst>
                                        </p:cTn>
                                        <p:tgtEl>
                                          <p:spTgt spid="10">
                                            <p:txEl>
                                              <p:pRg st="9" end="9"/>
                                            </p:txEl>
                                          </p:spTgt>
                                        </p:tgtEl>
                                        <p:attrNameLst>
                                          <p:attrName>style.visibility</p:attrName>
                                        </p:attrNameLst>
                                      </p:cBhvr>
                                      <p:to>
                                        <p:strVal val="visible"/>
                                      </p:to>
                                    </p:set>
                                    <p:animEffect transition="in" filter="fade">
                                      <p:cBhvr>
                                        <p:cTn id="102" dur="800" decel="100000"/>
                                        <p:tgtEl>
                                          <p:spTgt spid="10">
                                            <p:txEl>
                                              <p:pRg st="9" end="9"/>
                                            </p:txEl>
                                          </p:spTgt>
                                        </p:tgtEl>
                                      </p:cBhvr>
                                    </p:animEffect>
                                    <p:anim calcmode="lin" valueType="num">
                                      <p:cBhvr>
                                        <p:cTn id="103" dur="800" decel="100000" fill="hold"/>
                                        <p:tgtEl>
                                          <p:spTgt spid="10">
                                            <p:txEl>
                                              <p:pRg st="9" end="9"/>
                                            </p:txEl>
                                          </p:spTgt>
                                        </p:tgtEl>
                                        <p:attrNameLst>
                                          <p:attrName>style.rotation</p:attrName>
                                        </p:attrNameLst>
                                      </p:cBhvr>
                                      <p:tavLst>
                                        <p:tav tm="0">
                                          <p:val>
                                            <p:fltVal val="-90"/>
                                          </p:val>
                                        </p:tav>
                                        <p:tav tm="100000">
                                          <p:val>
                                            <p:fltVal val="0"/>
                                          </p:val>
                                        </p:tav>
                                      </p:tavLst>
                                    </p:anim>
                                    <p:anim calcmode="lin" valueType="num">
                                      <p:cBhvr>
                                        <p:cTn id="104" dur="800" decel="100000" fill="hold"/>
                                        <p:tgtEl>
                                          <p:spTgt spid="10">
                                            <p:txEl>
                                              <p:pRg st="9" end="9"/>
                                            </p:txEl>
                                          </p:spTgt>
                                        </p:tgtEl>
                                        <p:attrNameLst>
                                          <p:attrName>ppt_x</p:attrName>
                                        </p:attrNameLst>
                                      </p:cBhvr>
                                      <p:tavLst>
                                        <p:tav tm="0">
                                          <p:val>
                                            <p:strVal val="#ppt_x+0.4"/>
                                          </p:val>
                                        </p:tav>
                                        <p:tav tm="100000">
                                          <p:val>
                                            <p:strVal val="#ppt_x-0.05"/>
                                          </p:val>
                                        </p:tav>
                                      </p:tavLst>
                                    </p:anim>
                                    <p:anim calcmode="lin" valueType="num">
                                      <p:cBhvr>
                                        <p:cTn id="105" dur="800" decel="100000" fill="hold"/>
                                        <p:tgtEl>
                                          <p:spTgt spid="10">
                                            <p:txEl>
                                              <p:pRg st="9" end="9"/>
                                            </p:txEl>
                                          </p:spTgt>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10">
                                            <p:txEl>
                                              <p:pRg st="9" end="9"/>
                                            </p:txEl>
                                          </p:spTgt>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10">
                                            <p:txEl>
                                              <p:pRg st="9" end="9"/>
                                            </p:txEl>
                                          </p:spTgt>
                                        </p:tgtEl>
                                        <p:attrNameLst>
                                          <p:attrName>ppt_y</p:attrName>
                                        </p:attrNameLst>
                                      </p:cBhvr>
                                      <p:tavLst>
                                        <p:tav tm="0">
                                          <p:val>
                                            <p:strVal val="#ppt_y+0.1"/>
                                          </p:val>
                                        </p:tav>
                                        <p:tav tm="100000">
                                          <p:val>
                                            <p:strVal val="#ppt_y"/>
                                          </p:val>
                                        </p:tav>
                                      </p:tavLst>
                                    </p:anim>
                                  </p:childTnLst>
                                </p:cTn>
                              </p:par>
                              <p:par>
                                <p:cTn id="108" presetID="30" presetClass="entr" presetSubtype="0" fill="hold" nodeType="withEffect">
                                  <p:stCondLst>
                                    <p:cond delay="0"/>
                                  </p:stCondLst>
                                  <p:childTnLst>
                                    <p:set>
                                      <p:cBhvr>
                                        <p:cTn id="109" dur="1" fill="hold">
                                          <p:stCondLst>
                                            <p:cond delay="0"/>
                                          </p:stCondLst>
                                        </p:cTn>
                                        <p:tgtEl>
                                          <p:spTgt spid="10">
                                            <p:txEl>
                                              <p:pRg st="10" end="10"/>
                                            </p:txEl>
                                          </p:spTgt>
                                        </p:tgtEl>
                                        <p:attrNameLst>
                                          <p:attrName>style.visibility</p:attrName>
                                        </p:attrNameLst>
                                      </p:cBhvr>
                                      <p:to>
                                        <p:strVal val="visible"/>
                                      </p:to>
                                    </p:set>
                                    <p:animEffect transition="in" filter="fade">
                                      <p:cBhvr>
                                        <p:cTn id="110" dur="800" decel="100000"/>
                                        <p:tgtEl>
                                          <p:spTgt spid="10">
                                            <p:txEl>
                                              <p:pRg st="10" end="10"/>
                                            </p:txEl>
                                          </p:spTgt>
                                        </p:tgtEl>
                                      </p:cBhvr>
                                    </p:animEffect>
                                    <p:anim calcmode="lin" valueType="num">
                                      <p:cBhvr>
                                        <p:cTn id="111" dur="800" decel="100000" fill="hold"/>
                                        <p:tgtEl>
                                          <p:spTgt spid="10">
                                            <p:txEl>
                                              <p:pRg st="10" end="10"/>
                                            </p:txEl>
                                          </p:spTgt>
                                        </p:tgtEl>
                                        <p:attrNameLst>
                                          <p:attrName>style.rotation</p:attrName>
                                        </p:attrNameLst>
                                      </p:cBhvr>
                                      <p:tavLst>
                                        <p:tav tm="0">
                                          <p:val>
                                            <p:fltVal val="-90"/>
                                          </p:val>
                                        </p:tav>
                                        <p:tav tm="100000">
                                          <p:val>
                                            <p:fltVal val="0"/>
                                          </p:val>
                                        </p:tav>
                                      </p:tavLst>
                                    </p:anim>
                                    <p:anim calcmode="lin" valueType="num">
                                      <p:cBhvr>
                                        <p:cTn id="112" dur="800" decel="100000" fill="hold"/>
                                        <p:tgtEl>
                                          <p:spTgt spid="10">
                                            <p:txEl>
                                              <p:pRg st="10" end="10"/>
                                            </p:txEl>
                                          </p:spTgt>
                                        </p:tgtEl>
                                        <p:attrNameLst>
                                          <p:attrName>ppt_x</p:attrName>
                                        </p:attrNameLst>
                                      </p:cBhvr>
                                      <p:tavLst>
                                        <p:tav tm="0">
                                          <p:val>
                                            <p:strVal val="#ppt_x+0.4"/>
                                          </p:val>
                                        </p:tav>
                                        <p:tav tm="100000">
                                          <p:val>
                                            <p:strVal val="#ppt_x-0.05"/>
                                          </p:val>
                                        </p:tav>
                                      </p:tavLst>
                                    </p:anim>
                                    <p:anim calcmode="lin" valueType="num">
                                      <p:cBhvr>
                                        <p:cTn id="113" dur="800" decel="100000" fill="hold"/>
                                        <p:tgtEl>
                                          <p:spTgt spid="10">
                                            <p:txEl>
                                              <p:pRg st="10" end="10"/>
                                            </p:txEl>
                                          </p:spTgt>
                                        </p:tgtEl>
                                        <p:attrNameLst>
                                          <p:attrName>ppt_y</p:attrName>
                                        </p:attrNameLst>
                                      </p:cBhvr>
                                      <p:tavLst>
                                        <p:tav tm="0">
                                          <p:val>
                                            <p:strVal val="#ppt_y-0.4"/>
                                          </p:val>
                                        </p:tav>
                                        <p:tav tm="100000">
                                          <p:val>
                                            <p:strVal val="#ppt_y+0.1"/>
                                          </p:val>
                                        </p:tav>
                                      </p:tavLst>
                                    </p:anim>
                                    <p:anim calcmode="lin" valueType="num">
                                      <p:cBhvr>
                                        <p:cTn id="114" dur="200" accel="100000" fill="hold">
                                          <p:stCondLst>
                                            <p:cond delay="800"/>
                                          </p:stCondLst>
                                        </p:cTn>
                                        <p:tgtEl>
                                          <p:spTgt spid="10">
                                            <p:txEl>
                                              <p:pRg st="10" end="10"/>
                                            </p:txEl>
                                          </p:spTgt>
                                        </p:tgtEl>
                                        <p:attrNameLst>
                                          <p:attrName>ppt_x</p:attrName>
                                        </p:attrNameLst>
                                      </p:cBhvr>
                                      <p:tavLst>
                                        <p:tav tm="0">
                                          <p:val>
                                            <p:strVal val="#ppt_x-0.05"/>
                                          </p:val>
                                        </p:tav>
                                        <p:tav tm="100000">
                                          <p:val>
                                            <p:strVal val="#ppt_x"/>
                                          </p:val>
                                        </p:tav>
                                      </p:tavLst>
                                    </p:anim>
                                    <p:anim calcmode="lin" valueType="num">
                                      <p:cBhvr>
                                        <p:cTn id="115" dur="200" accel="100000" fill="hold">
                                          <p:stCondLst>
                                            <p:cond delay="800"/>
                                          </p:stCondLst>
                                        </p:cTn>
                                        <p:tgtEl>
                                          <p:spTgt spid="10">
                                            <p:txEl>
                                              <p:pRg st="10" end="10"/>
                                            </p:txEl>
                                          </p:spTgt>
                                        </p:tgtEl>
                                        <p:attrNameLst>
                                          <p:attrName>ppt_y</p:attrName>
                                        </p:attrNameLst>
                                      </p:cBhvr>
                                      <p:tavLst>
                                        <p:tav tm="0">
                                          <p:val>
                                            <p:strVal val="#ppt_y+0.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37" presetClass="entr" presetSubtype="0" fill="hold" nodeType="click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fade">
                                      <p:cBhvr>
                                        <p:cTn id="120" dur="1000"/>
                                        <p:tgtEl>
                                          <p:spTgt spid="11"/>
                                        </p:tgtEl>
                                      </p:cBhvr>
                                    </p:animEffect>
                                    <p:anim calcmode="lin" valueType="num">
                                      <p:cBhvr>
                                        <p:cTn id="121" dur="1000" fill="hold"/>
                                        <p:tgtEl>
                                          <p:spTgt spid="11"/>
                                        </p:tgtEl>
                                        <p:attrNameLst>
                                          <p:attrName>ppt_x</p:attrName>
                                        </p:attrNameLst>
                                      </p:cBhvr>
                                      <p:tavLst>
                                        <p:tav tm="0">
                                          <p:val>
                                            <p:strVal val="#ppt_x"/>
                                          </p:val>
                                        </p:tav>
                                        <p:tav tm="100000">
                                          <p:val>
                                            <p:strVal val="#ppt_x"/>
                                          </p:val>
                                        </p:tav>
                                      </p:tavLst>
                                    </p:anim>
                                    <p:anim calcmode="lin" valueType="num">
                                      <p:cBhvr>
                                        <p:cTn id="122" dur="900" decel="100000" fill="hold"/>
                                        <p:tgtEl>
                                          <p:spTgt spid="11"/>
                                        </p:tgtEl>
                                        <p:attrNameLst>
                                          <p:attrName>ppt_y</p:attrName>
                                        </p:attrNameLst>
                                      </p:cBhvr>
                                      <p:tavLst>
                                        <p:tav tm="0">
                                          <p:val>
                                            <p:strVal val="#ppt_y+1"/>
                                          </p:val>
                                        </p:tav>
                                        <p:tav tm="100000">
                                          <p:val>
                                            <p:strVal val="#ppt_y-.03"/>
                                          </p:val>
                                        </p:tav>
                                      </p:tavLst>
                                    </p:anim>
                                    <p:anim calcmode="lin" valueType="num">
                                      <p:cBhvr>
                                        <p:cTn id="1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142844" y="500048"/>
            <a:ext cx="1785950"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0" y="0"/>
            <a:ext cx="4500594"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 L’échauffement </a:t>
            </a:r>
          </a:p>
        </p:txBody>
      </p:sp>
      <p:sp>
        <p:nvSpPr>
          <p:cNvPr id="8" name="Rectangle 7"/>
          <p:cNvSpPr/>
          <p:nvPr/>
        </p:nvSpPr>
        <p:spPr>
          <a:xfrm>
            <a:off x="142844" y="571486"/>
            <a:ext cx="6286528" cy="830997"/>
          </a:xfrm>
          <a:prstGeom prst="rect">
            <a:avLst/>
          </a:prstGeom>
        </p:spPr>
        <p:txBody>
          <a:bodyPr wrap="square">
            <a:spAutoFit/>
          </a:bodyPr>
          <a:lstStyle/>
          <a:p>
            <a:r>
              <a:rPr lang="fr-FR" sz="1600" dirty="0" smtClean="0">
                <a:solidFill>
                  <a:schemeClr val="bg1"/>
                </a:solidFill>
                <a:latin typeface="Times New Roman" pitchFamily="18" charset="0"/>
                <a:cs typeface="Times New Roman" pitchFamily="18" charset="0"/>
              </a:rPr>
              <a:t>	L’échauffement se produit par les pertes d’énergie électrique dans la partie active du transformateur, pendant son fonctionnement. Ce qui nécessite le refroidissement de ce dernier, on distingue:</a:t>
            </a:r>
            <a:endParaRPr lang="fr-FR" sz="1600" dirty="0">
              <a:solidFill>
                <a:schemeClr val="bg1"/>
              </a:solidFill>
            </a:endParaRPr>
          </a:p>
        </p:txBody>
      </p:sp>
      <p:cxnSp>
        <p:nvCxnSpPr>
          <p:cNvPr id="9" name="Connecteur droit avec flèche 42"/>
          <p:cNvCxnSpPr>
            <a:cxnSpLocks/>
            <a:endCxn id="15" idx="0"/>
          </p:cNvCxnSpPr>
          <p:nvPr/>
        </p:nvCxnSpPr>
        <p:spPr>
          <a:xfrm rot="10800000" flipV="1">
            <a:off x="1571620" y="1571618"/>
            <a:ext cx="2529114" cy="100013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1" name="Connecteur droit avec flèche 44"/>
          <p:cNvCxnSpPr>
            <a:cxnSpLocks/>
          </p:cNvCxnSpPr>
          <p:nvPr/>
        </p:nvCxnSpPr>
        <p:spPr>
          <a:xfrm rot="16200000" flipH="1">
            <a:off x="3536149" y="2107403"/>
            <a:ext cx="1071572" cy="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3" name="Connecteur droit avec flèche 41"/>
          <p:cNvCxnSpPr>
            <a:cxnSpLocks/>
          </p:cNvCxnSpPr>
          <p:nvPr/>
        </p:nvCxnSpPr>
        <p:spPr>
          <a:xfrm>
            <a:off x="4071935" y="1571617"/>
            <a:ext cx="2500329" cy="100013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5" name="Rectangle à coins arrondis 97"/>
          <p:cNvSpPr/>
          <p:nvPr/>
        </p:nvSpPr>
        <p:spPr>
          <a:xfrm>
            <a:off x="714380" y="2571750"/>
            <a:ext cx="1714480" cy="7143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800" b="1" dirty="0" smtClean="0">
                <a:latin typeface="Times New Roman" pitchFamily="18" charset="0"/>
                <a:cs typeface="Times New Roman" pitchFamily="18" charset="0"/>
              </a:rPr>
              <a:t>Les pertes de fer</a:t>
            </a:r>
            <a:r>
              <a:rPr lang="fr-FR" sz="1800" b="1" dirty="0" smtClean="0"/>
              <a:t> </a:t>
            </a:r>
            <a:endParaRPr lang="fr-FR" sz="1800" b="1" dirty="0">
              <a:latin typeface="Times New Roman" pitchFamily="18" charset="0"/>
              <a:cs typeface="Times New Roman" pitchFamily="18" charset="0"/>
            </a:endParaRPr>
          </a:p>
        </p:txBody>
      </p:sp>
      <p:sp>
        <p:nvSpPr>
          <p:cNvPr id="17" name="Rectangle à coins arrondis 97"/>
          <p:cNvSpPr/>
          <p:nvPr/>
        </p:nvSpPr>
        <p:spPr>
          <a:xfrm>
            <a:off x="3071802" y="2643188"/>
            <a:ext cx="1928794" cy="7143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800" b="1" dirty="0" smtClean="0">
                <a:latin typeface="Times New Roman" pitchFamily="18" charset="0"/>
                <a:cs typeface="Times New Roman" pitchFamily="18" charset="0"/>
              </a:rPr>
              <a:t>Perte de cuivre</a:t>
            </a:r>
            <a:endParaRPr lang="fr-FR" sz="1800" b="1" dirty="0">
              <a:latin typeface="Times New Roman" pitchFamily="18" charset="0"/>
              <a:cs typeface="Times New Roman" pitchFamily="18" charset="0"/>
            </a:endParaRPr>
          </a:p>
        </p:txBody>
      </p:sp>
      <p:sp>
        <p:nvSpPr>
          <p:cNvPr id="18" name="Rectangle à coins arrondis 97"/>
          <p:cNvSpPr/>
          <p:nvPr/>
        </p:nvSpPr>
        <p:spPr>
          <a:xfrm>
            <a:off x="5643570" y="2643188"/>
            <a:ext cx="1928794" cy="6429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800" b="1" dirty="0" smtClean="0">
                <a:latin typeface="Times New Roman" pitchFamily="18" charset="0"/>
                <a:cs typeface="Times New Roman" pitchFamily="18" charset="0"/>
              </a:rPr>
              <a:t>Perte diélectrique</a:t>
            </a:r>
            <a:endParaRPr lang="fr-FR" sz="18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800" decel="100000"/>
                                        <p:tgtEl>
                                          <p:spTgt spid="8">
                                            <p:txEl>
                                              <p:pRg st="0" end="0"/>
                                            </p:txEl>
                                          </p:spTgt>
                                        </p:tgtEl>
                                      </p:cBhvr>
                                    </p:animEffect>
                                    <p:anim calcmode="lin" valueType="num">
                                      <p:cBhvr>
                                        <p:cTn id="21" dur="800" decel="100000" fill="hold"/>
                                        <p:tgtEl>
                                          <p:spTgt spid="8">
                                            <p:txEl>
                                              <p:pRg st="0" end="0"/>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8">
                                            <p:txEl>
                                              <p:pRg st="0" end="0"/>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8">
                                            <p:txEl>
                                              <p:pRg st="0" end="0"/>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8">
                                            <p:txEl>
                                              <p:pRg st="0" end="0"/>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39" presetClass="entr" presetSubtype="0" accel="10000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
                                          </p:val>
                                        </p:tav>
                                        <p:tav tm="100000">
                                          <p:val>
                                            <p:strVal val="#ppt_y"/>
                                          </p:val>
                                        </p:tav>
                                      </p:tavLst>
                                    </p:anim>
                                  </p:childTnLst>
                                </p:cTn>
                              </p:par>
                              <p:par>
                                <p:cTn id="41" presetID="39" presetClass="entr" presetSubtype="0" accel="10000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800" decel="100000"/>
                                        <p:tgtEl>
                                          <p:spTgt spid="15"/>
                                        </p:tgtEl>
                                      </p:cBhvr>
                                    </p:animEffect>
                                    <p:anim calcmode="lin" valueType="num">
                                      <p:cBhvr>
                                        <p:cTn id="52" dur="800" decel="100000" fill="hold"/>
                                        <p:tgtEl>
                                          <p:spTgt spid="15"/>
                                        </p:tgtEl>
                                        <p:attrNameLst>
                                          <p:attrName>style.rotation</p:attrName>
                                        </p:attrNameLst>
                                      </p:cBhvr>
                                      <p:tavLst>
                                        <p:tav tm="0">
                                          <p:val>
                                            <p:fltVal val="-90"/>
                                          </p:val>
                                        </p:tav>
                                        <p:tav tm="100000">
                                          <p:val>
                                            <p:fltVal val="0"/>
                                          </p:val>
                                        </p:tav>
                                      </p:tavLst>
                                    </p:anim>
                                    <p:anim calcmode="lin" valueType="num">
                                      <p:cBhvr>
                                        <p:cTn id="53" dur="800" decel="100000" fill="hold"/>
                                        <p:tgtEl>
                                          <p:spTgt spid="15"/>
                                        </p:tgtEl>
                                        <p:attrNameLst>
                                          <p:attrName>ppt_x</p:attrName>
                                        </p:attrNameLst>
                                      </p:cBhvr>
                                      <p:tavLst>
                                        <p:tav tm="0">
                                          <p:val>
                                            <p:strVal val="#ppt_x+0.4"/>
                                          </p:val>
                                        </p:tav>
                                        <p:tav tm="100000">
                                          <p:val>
                                            <p:strVal val="#ppt_x-0.05"/>
                                          </p:val>
                                        </p:tav>
                                      </p:tavLst>
                                    </p:anim>
                                    <p:anim calcmode="lin" valueType="num">
                                      <p:cBhvr>
                                        <p:cTn id="54" dur="800" decel="100000" fill="hold"/>
                                        <p:tgtEl>
                                          <p:spTgt spid="15"/>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800" decel="100000"/>
                                        <p:tgtEl>
                                          <p:spTgt spid="17"/>
                                        </p:tgtEl>
                                      </p:cBhvr>
                                    </p:animEffect>
                                    <p:anim calcmode="lin" valueType="num">
                                      <p:cBhvr>
                                        <p:cTn id="62" dur="800" decel="100000" fill="hold"/>
                                        <p:tgtEl>
                                          <p:spTgt spid="17"/>
                                        </p:tgtEl>
                                        <p:attrNameLst>
                                          <p:attrName>style.rotation</p:attrName>
                                        </p:attrNameLst>
                                      </p:cBhvr>
                                      <p:tavLst>
                                        <p:tav tm="0">
                                          <p:val>
                                            <p:fltVal val="-90"/>
                                          </p:val>
                                        </p:tav>
                                        <p:tav tm="100000">
                                          <p:val>
                                            <p:fltVal val="0"/>
                                          </p:val>
                                        </p:tav>
                                      </p:tavLst>
                                    </p:anim>
                                    <p:anim calcmode="lin" valueType="num">
                                      <p:cBhvr>
                                        <p:cTn id="63" dur="800" decel="100000" fill="hold"/>
                                        <p:tgtEl>
                                          <p:spTgt spid="17"/>
                                        </p:tgtEl>
                                        <p:attrNameLst>
                                          <p:attrName>ppt_x</p:attrName>
                                        </p:attrNameLst>
                                      </p:cBhvr>
                                      <p:tavLst>
                                        <p:tav tm="0">
                                          <p:val>
                                            <p:strVal val="#ppt_x+0.4"/>
                                          </p:val>
                                        </p:tav>
                                        <p:tav tm="100000">
                                          <p:val>
                                            <p:strVal val="#ppt_x-0.05"/>
                                          </p:val>
                                        </p:tav>
                                      </p:tavLst>
                                    </p:anim>
                                    <p:anim calcmode="lin" valueType="num">
                                      <p:cBhvr>
                                        <p:cTn id="64" dur="800" decel="100000" fill="hold"/>
                                        <p:tgtEl>
                                          <p:spTgt spid="17"/>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800" decel="100000"/>
                                        <p:tgtEl>
                                          <p:spTgt spid="18"/>
                                        </p:tgtEl>
                                      </p:cBhvr>
                                    </p:animEffect>
                                    <p:anim calcmode="lin" valueType="num">
                                      <p:cBhvr>
                                        <p:cTn id="72" dur="800" decel="100000" fill="hold"/>
                                        <p:tgtEl>
                                          <p:spTgt spid="18"/>
                                        </p:tgtEl>
                                        <p:attrNameLst>
                                          <p:attrName>style.rotation</p:attrName>
                                        </p:attrNameLst>
                                      </p:cBhvr>
                                      <p:tavLst>
                                        <p:tav tm="0">
                                          <p:val>
                                            <p:fltVal val="-90"/>
                                          </p:val>
                                        </p:tav>
                                        <p:tav tm="100000">
                                          <p:val>
                                            <p:fltVal val="0"/>
                                          </p:val>
                                        </p:tav>
                                      </p:tavLst>
                                    </p:anim>
                                    <p:anim calcmode="lin" valueType="num">
                                      <p:cBhvr>
                                        <p:cTn id="73" dur="800" decel="100000" fill="hold"/>
                                        <p:tgtEl>
                                          <p:spTgt spid="18"/>
                                        </p:tgtEl>
                                        <p:attrNameLst>
                                          <p:attrName>ppt_x</p:attrName>
                                        </p:attrNameLst>
                                      </p:cBhvr>
                                      <p:tavLst>
                                        <p:tav tm="0">
                                          <p:val>
                                            <p:strVal val="#ppt_x+0.4"/>
                                          </p:val>
                                        </p:tav>
                                        <p:tav tm="100000">
                                          <p:val>
                                            <p:strVal val="#ppt_x-0.05"/>
                                          </p:val>
                                        </p:tav>
                                      </p:tavLst>
                                    </p:anim>
                                    <p:anim calcmode="lin" valueType="num">
                                      <p:cBhvr>
                                        <p:cTn id="74" dur="800" decel="100000" fill="hold"/>
                                        <p:tgtEl>
                                          <p:spTgt spid="18"/>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142844" y="498460"/>
            <a:ext cx="5286412"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142844" y="0"/>
            <a:ext cx="5857916"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Les types de Refroidissement des transformateurs</a:t>
            </a:r>
          </a:p>
        </p:txBody>
      </p:sp>
      <p:sp>
        <p:nvSpPr>
          <p:cNvPr id="15" name="Rectangle 14"/>
          <p:cNvSpPr/>
          <p:nvPr/>
        </p:nvSpPr>
        <p:spPr>
          <a:xfrm>
            <a:off x="0" y="571486"/>
            <a:ext cx="6643734" cy="1071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dirty="0" smtClean="0">
                <a:latin typeface="Times New Roman" pitchFamily="18" charset="0"/>
                <a:cs typeface="Times New Roman" pitchFamily="18" charset="0"/>
              </a:rPr>
              <a:t>        Il existe deux types de refroidissement de  transformateurs : les transformateurs secs et les transformateurs immergés dans l'huile. Les méthodes de refroidissement varient selon le type de transformateur utilisé.</a:t>
            </a:r>
          </a:p>
          <a:p>
            <a:pPr algn="ctr"/>
            <a:endParaRPr lang="fr-FR" dirty="0"/>
          </a:p>
        </p:txBody>
      </p:sp>
      <p:sp>
        <p:nvSpPr>
          <p:cNvPr id="16" name="Rectangle 203"/>
          <p:cNvSpPr>
            <a:spLocks/>
          </p:cNvSpPr>
          <p:nvPr/>
        </p:nvSpPr>
        <p:spPr bwMode="auto">
          <a:xfrm>
            <a:off x="285720" y="1582728"/>
            <a:ext cx="2857520" cy="346080"/>
          </a:xfrm>
          <a:prstGeom prst="rect">
            <a:avLst/>
          </a:prstGeom>
          <a:gradFill rotWithShape="1">
            <a:gsLst>
              <a:gs pos="0">
                <a:srgbClr val="A3C4FF"/>
              </a:gs>
              <a:gs pos="35001">
                <a:srgbClr val="BFD5FF"/>
              </a:gs>
              <a:gs pos="100000">
                <a:srgbClr val="E5EEFF"/>
              </a:gs>
            </a:gsLst>
            <a:lin ang="16200000" scaled="1"/>
          </a:gradFill>
          <a:ln w="9525">
            <a:solidFill>
              <a:srgbClr val="4579B8"/>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b="1" u="none" strike="noStrike" cap="none" normalizeH="0" baseline="0" dirty="0" smtClean="0">
                <a:ln>
                  <a:noFill/>
                </a:ln>
                <a:solidFill>
                  <a:schemeClr val="tx1"/>
                </a:solidFill>
                <a:effectLst/>
                <a:latin typeface="Georgia" pitchFamily="18" charset="0"/>
                <a:ea typeface="Arial" pitchFamily="34" charset="0"/>
                <a:cs typeface="Arial" pitchFamily="34" charset="0"/>
              </a:rPr>
              <a:t>Type du transformateur à </a:t>
            </a:r>
            <a:r>
              <a:rPr kumimoji="0" lang="fr-FR" b="1" u="none" strike="noStrike" cap="none" normalizeH="0" baseline="0" dirty="0" smtClean="0">
                <a:ln>
                  <a:noFill/>
                </a:ln>
                <a:solidFill>
                  <a:schemeClr val="tx1"/>
                </a:solidFill>
                <a:effectLst/>
                <a:latin typeface="Times New Roman" pitchFamily="18" charset="0"/>
                <a:ea typeface="Arial" pitchFamily="34" charset="0"/>
                <a:cs typeface="Arial" pitchFamily="34" charset="0"/>
              </a:rPr>
              <a:t>sec</a:t>
            </a:r>
            <a:endParaRPr kumimoji="0" lang="fr-FR" sz="2000" b="1"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à coins arrondis 209"/>
          <p:cNvSpPr>
            <a:spLocks/>
          </p:cNvSpPr>
          <p:nvPr/>
        </p:nvSpPr>
        <p:spPr bwMode="auto">
          <a:xfrm>
            <a:off x="571472" y="2143122"/>
            <a:ext cx="1919287" cy="357196"/>
          </a:xfrm>
          <a:prstGeom prst="roundRect">
            <a:avLst>
              <a:gd name="adj" fmla="val 16667"/>
            </a:avLst>
          </a:prstGeom>
          <a:solidFill>
            <a:srgbClr val="FFFFFF"/>
          </a:solidFill>
          <a:ln w="25400">
            <a:solidFill>
              <a:srgbClr val="4F81BD"/>
            </a:solidFill>
            <a:round/>
            <a:headEnd/>
            <a:tailEnd/>
          </a:ln>
          <a:effectLst>
            <a:outerShdw dist="38100" dir="5400000" algn="t" rotWithShape="0">
              <a:srgbClr val="000000">
                <a:alpha val="39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Times New Roman" pitchFamily="18" charset="0"/>
                <a:ea typeface="Arial" pitchFamily="34" charset="0"/>
                <a:cs typeface="Arial" pitchFamily="34" charset="0"/>
              </a:rPr>
              <a:t>Air Naturel</a:t>
            </a:r>
          </a:p>
        </p:txBody>
      </p:sp>
      <p:sp>
        <p:nvSpPr>
          <p:cNvPr id="19" name="Rectangle à coins arrondis 210"/>
          <p:cNvSpPr>
            <a:spLocks/>
          </p:cNvSpPr>
          <p:nvPr/>
        </p:nvSpPr>
        <p:spPr bwMode="auto">
          <a:xfrm>
            <a:off x="571472" y="2643188"/>
            <a:ext cx="1919287" cy="357190"/>
          </a:xfrm>
          <a:prstGeom prst="roundRect">
            <a:avLst>
              <a:gd name="adj" fmla="val 16667"/>
            </a:avLst>
          </a:prstGeom>
          <a:solidFill>
            <a:srgbClr val="FFFFFF"/>
          </a:solidFill>
          <a:ln w="25400">
            <a:solidFill>
              <a:srgbClr val="4F81BD"/>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Times New Roman" pitchFamily="18" charset="0"/>
                <a:ea typeface="Arial" pitchFamily="34" charset="0"/>
                <a:cs typeface="Arial" pitchFamily="34" charset="0"/>
              </a:rPr>
              <a:t>Air forcé</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204"/>
          <p:cNvSpPr>
            <a:spLocks/>
          </p:cNvSpPr>
          <p:nvPr/>
        </p:nvSpPr>
        <p:spPr bwMode="auto">
          <a:xfrm>
            <a:off x="4035442" y="1571618"/>
            <a:ext cx="3965582" cy="357190"/>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b="1" i="0" u="none" strike="noStrike" cap="none" normalizeH="0" baseline="0" dirty="0" smtClean="0">
                <a:ln>
                  <a:noFill/>
                </a:ln>
                <a:solidFill>
                  <a:schemeClr val="tx1"/>
                </a:solidFill>
                <a:effectLst/>
                <a:latin typeface="Times New Roman" pitchFamily="18" charset="0"/>
                <a:ea typeface="Arial" pitchFamily="34" charset="0"/>
                <a:cs typeface="Arial" pitchFamily="34" charset="0"/>
              </a:rPr>
              <a:t>Type du transformateur immergé dans l'huile</a:t>
            </a:r>
            <a:r>
              <a:rPr kumimoji="0" lang="fr-FR" sz="1200" b="0" i="0" u="none" strike="noStrike" cap="none" normalizeH="0" baseline="0" dirty="0" smtClean="0">
                <a:ln>
                  <a:noFill/>
                </a:ln>
                <a:solidFill>
                  <a:schemeClr val="tx1"/>
                </a:solidFill>
                <a:effectLst/>
                <a:latin typeface="Times New Roman" pitchFamily="18" charset="0"/>
                <a:ea typeface="Arial" pitchFamily="34"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à coins arrondis 213"/>
          <p:cNvSpPr>
            <a:spLocks/>
          </p:cNvSpPr>
          <p:nvPr/>
        </p:nvSpPr>
        <p:spPr bwMode="auto">
          <a:xfrm>
            <a:off x="4572000" y="2143122"/>
            <a:ext cx="2643206" cy="357190"/>
          </a:xfrm>
          <a:prstGeom prst="roundRect">
            <a:avLst>
              <a:gd name="adj" fmla="val 16667"/>
            </a:avLst>
          </a:prstGeom>
          <a:solidFill>
            <a:srgbClr val="FFFFFF"/>
          </a:solidFill>
          <a:ln w="25400">
            <a:solidFill>
              <a:srgbClr val="8064A2"/>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Times New Roman" pitchFamily="18" charset="0"/>
                <a:ea typeface="Arial" pitchFamily="34" charset="0"/>
                <a:cs typeface="Arial" pitchFamily="34" charset="0"/>
              </a:rPr>
              <a:t>Huile Naturelle Air</a:t>
            </a:r>
            <a:r>
              <a:rPr kumimoji="0" lang="fr-FR" sz="1600" b="0" i="0" u="none" strike="noStrike" cap="none" normalizeH="0" dirty="0" smtClean="0">
                <a:ln>
                  <a:noFill/>
                </a:ln>
                <a:solidFill>
                  <a:schemeClr val="tx1"/>
                </a:solidFill>
                <a:effectLst/>
                <a:latin typeface="Times New Roman" pitchFamily="18" charset="0"/>
                <a:ea typeface="Arial" pitchFamily="34" charset="0"/>
                <a:cs typeface="Arial" pitchFamily="34" charset="0"/>
              </a:rPr>
              <a:t> </a:t>
            </a:r>
            <a:r>
              <a:rPr kumimoji="0" lang="fr-FR" b="0" i="0" u="none" strike="noStrike" cap="none" normalizeH="0" baseline="0" dirty="0" smtClean="0">
                <a:ln>
                  <a:noFill/>
                </a:ln>
                <a:solidFill>
                  <a:schemeClr val="tx1"/>
                </a:solidFill>
                <a:effectLst/>
                <a:latin typeface="Times New Roman" pitchFamily="18" charset="0"/>
                <a:ea typeface="Arial" pitchFamily="34" charset="0"/>
                <a:cs typeface="Arial" pitchFamily="34" charset="0"/>
              </a:rPr>
              <a:t>Naturel</a:t>
            </a:r>
            <a:endParaRPr kumimoji="0" lang="fr-FR" b="1" i="0" u="none" strike="noStrike" cap="none" normalizeH="0" baseline="0" dirty="0" smtClean="0">
              <a:ln>
                <a:noFill/>
              </a:ln>
              <a:solidFill>
                <a:schemeClr val="tx1"/>
              </a:solidFill>
              <a:effectLst/>
              <a:latin typeface="Times New Roman" pitchFamily="18" charset="0"/>
              <a:ea typeface="Arial" pitchFamily="34" charset="0"/>
              <a:cs typeface="Arial" pitchFamily="34" charset="0"/>
            </a:endParaRPr>
          </a:p>
        </p:txBody>
      </p:sp>
      <p:sp>
        <p:nvSpPr>
          <p:cNvPr id="22" name="Rectangle à coins arrondis 213"/>
          <p:cNvSpPr>
            <a:spLocks/>
          </p:cNvSpPr>
          <p:nvPr/>
        </p:nvSpPr>
        <p:spPr bwMode="auto">
          <a:xfrm>
            <a:off x="4572000" y="2643188"/>
            <a:ext cx="2643206" cy="357190"/>
          </a:xfrm>
          <a:prstGeom prst="roundRect">
            <a:avLst>
              <a:gd name="adj" fmla="val 16667"/>
            </a:avLst>
          </a:prstGeom>
          <a:solidFill>
            <a:srgbClr val="FFFFFF"/>
          </a:solidFill>
          <a:ln w="25400">
            <a:solidFill>
              <a:srgbClr val="8064A2"/>
            </a:solidFill>
            <a:round/>
            <a:headEnd/>
            <a:tailEnd/>
          </a:ln>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fr-FR" sz="1600" dirty="0" smtClean="0">
                <a:latin typeface="Times New Roman" pitchFamily="18" charset="0"/>
                <a:ea typeface="Arial" pitchFamily="34" charset="0"/>
                <a:cs typeface="Arial" pitchFamily="34" charset="0"/>
              </a:rPr>
              <a:t>Huile naturelle à air forcé</a:t>
            </a:r>
          </a:p>
        </p:txBody>
      </p:sp>
      <p:sp>
        <p:nvSpPr>
          <p:cNvPr id="23" name="Rectangle à coins arrondis 213"/>
          <p:cNvSpPr>
            <a:spLocks/>
          </p:cNvSpPr>
          <p:nvPr/>
        </p:nvSpPr>
        <p:spPr bwMode="auto">
          <a:xfrm>
            <a:off x="4572000" y="3143254"/>
            <a:ext cx="2643206" cy="357190"/>
          </a:xfrm>
          <a:prstGeom prst="roundRect">
            <a:avLst>
              <a:gd name="adj" fmla="val 16667"/>
            </a:avLst>
          </a:prstGeom>
          <a:solidFill>
            <a:srgbClr val="FFFFFF"/>
          </a:solidFill>
          <a:ln w="25400">
            <a:solidFill>
              <a:srgbClr val="8064A2"/>
            </a:solidFill>
            <a:round/>
            <a:headEnd/>
            <a:tailEnd/>
          </a:ln>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fr-FR" sz="1600" dirty="0" smtClean="0">
                <a:latin typeface="Times New Roman" pitchFamily="18" charset="0"/>
                <a:ea typeface="Arial" pitchFamily="34" charset="0"/>
                <a:cs typeface="Arial" pitchFamily="34" charset="0"/>
              </a:rPr>
              <a:t>Huile forcée à air forcé</a:t>
            </a:r>
          </a:p>
        </p:txBody>
      </p:sp>
      <p:sp>
        <p:nvSpPr>
          <p:cNvPr id="24" name="Rectangle à coins arrondis 213"/>
          <p:cNvSpPr>
            <a:spLocks/>
          </p:cNvSpPr>
          <p:nvPr/>
        </p:nvSpPr>
        <p:spPr bwMode="auto">
          <a:xfrm>
            <a:off x="4572000" y="3643320"/>
            <a:ext cx="2643206" cy="357190"/>
          </a:xfrm>
          <a:prstGeom prst="roundRect">
            <a:avLst>
              <a:gd name="adj" fmla="val 16667"/>
            </a:avLst>
          </a:prstGeom>
          <a:solidFill>
            <a:srgbClr val="FFFFFF"/>
          </a:solidFill>
          <a:ln w="25400">
            <a:solidFill>
              <a:srgbClr val="8064A2"/>
            </a:solidFill>
            <a:round/>
            <a:headEnd/>
            <a:tailEnd/>
          </a:ln>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fr-FR" sz="1600" dirty="0" smtClean="0">
                <a:latin typeface="Times New Roman" pitchFamily="18" charset="0"/>
                <a:ea typeface="Arial" pitchFamily="34" charset="0"/>
                <a:cs typeface="Arial" pitchFamily="34" charset="0"/>
              </a:rPr>
              <a:t>Huile naturelle Eau forcé</a:t>
            </a:r>
          </a:p>
        </p:txBody>
      </p:sp>
      <p:sp>
        <p:nvSpPr>
          <p:cNvPr id="25" name="Rectangle à coins arrondis 213"/>
          <p:cNvSpPr>
            <a:spLocks/>
          </p:cNvSpPr>
          <p:nvPr/>
        </p:nvSpPr>
        <p:spPr bwMode="auto">
          <a:xfrm>
            <a:off x="4572000" y="4143386"/>
            <a:ext cx="2643206" cy="357190"/>
          </a:xfrm>
          <a:prstGeom prst="roundRect">
            <a:avLst>
              <a:gd name="adj" fmla="val 16667"/>
            </a:avLst>
          </a:prstGeom>
          <a:solidFill>
            <a:srgbClr val="FFFFFF"/>
          </a:solidFill>
          <a:ln w="25400">
            <a:solidFill>
              <a:srgbClr val="8064A2"/>
            </a:solidFill>
            <a:round/>
            <a:headEnd/>
            <a:tailEnd/>
          </a:ln>
        </p:spPr>
        <p:txBody>
          <a:bodyPr vert="horz" wrap="square" lIns="91440" tIns="45720" rIns="91440" bIns="45720" numCol="1" anchor="ctr" anchorCtr="0" compatLnSpc="1">
            <a:prstTxWarp prst="textNoShape">
              <a:avLst/>
            </a:prstTxWarp>
          </a:bodyPr>
          <a:lstStyle/>
          <a:p>
            <a:pPr lvl="0" fontAlgn="base">
              <a:spcBef>
                <a:spcPct val="0"/>
              </a:spcBef>
              <a:spcAft>
                <a:spcPct val="0"/>
              </a:spcAft>
            </a:pPr>
            <a:r>
              <a:rPr lang="fr-FR" sz="1600" dirty="0" smtClean="0">
                <a:latin typeface="Times New Roman" pitchFamily="18" charset="0"/>
                <a:ea typeface="Arial" pitchFamily="34" charset="0"/>
                <a:cs typeface="Arial" pitchFamily="34" charset="0"/>
              </a:rPr>
              <a:t>Huile forcé Eau forcée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800" decel="100000"/>
                                        <p:tgtEl>
                                          <p:spTgt spid="15">
                                            <p:txEl>
                                              <p:pRg st="0" end="0"/>
                                            </p:txEl>
                                          </p:spTgt>
                                        </p:tgtEl>
                                      </p:cBhvr>
                                    </p:animEffect>
                                    <p:anim calcmode="lin" valueType="num">
                                      <p:cBhvr>
                                        <p:cTn id="21" dur="800" decel="100000" fill="hold"/>
                                        <p:tgtEl>
                                          <p:spTgt spid="15">
                                            <p:txEl>
                                              <p:pRg st="0" end="0"/>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15">
                                            <p:txEl>
                                              <p:pRg st="0" end="0"/>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15">
                                            <p:txEl>
                                              <p:pRg st="0" end="0"/>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5">
                                            <p:txEl>
                                              <p:pRg st="0" end="0"/>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900" decel="100000" fill="hold"/>
                                        <p:tgtEl>
                                          <p:spTgt spid="1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anim calcmode="lin" valueType="num">
                                      <p:cBhvr>
                                        <p:cTn id="40"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p:stCondLst>
                        <p:cond delay="indefinite"/>
                      </p:stCondLst>
                      <p:childTnLst>
                        <p:par>
                          <p:cTn id="43" fill="hold">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ppt_w</p:attrName>
                                        </p:attrNameLst>
                                      </p:cBhvr>
                                      <p:tavLst>
                                        <p:tav tm="0">
                                          <p:val>
                                            <p:fltVal val="0"/>
                                          </p:val>
                                        </p:tav>
                                        <p:tav tm="100000">
                                          <p:val>
                                            <p:strVal val="#ppt_w"/>
                                          </p:val>
                                        </p:tav>
                                      </p:tavLst>
                                    </p:anim>
                                    <p:anim calcmode="lin" valueType="num">
                                      <p:cBhvr>
                                        <p:cTn id="47" dur="1000" fill="hold"/>
                                        <p:tgtEl>
                                          <p:spTgt spid="19"/>
                                        </p:tgtEl>
                                        <p:attrNameLst>
                                          <p:attrName>ppt_h</p:attrName>
                                        </p:attrNameLst>
                                      </p:cBhvr>
                                      <p:tavLst>
                                        <p:tav tm="0">
                                          <p:val>
                                            <p:fltVal val="0"/>
                                          </p:val>
                                        </p:tav>
                                        <p:tav tm="100000">
                                          <p:val>
                                            <p:strVal val="#ppt_h"/>
                                          </p:val>
                                        </p:tav>
                                      </p:tavLst>
                                    </p:anim>
                                    <p:anim calcmode="lin" valueType="num">
                                      <p:cBhvr>
                                        <p:cTn id="48"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900" decel="100000" fill="hold"/>
                                        <p:tgtEl>
                                          <p:spTgt spid="20"/>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1000" fill="hold"/>
                                        <p:tgtEl>
                                          <p:spTgt spid="21"/>
                                        </p:tgtEl>
                                        <p:attrNameLst>
                                          <p:attrName>ppt_w</p:attrName>
                                        </p:attrNameLst>
                                      </p:cBhvr>
                                      <p:tavLst>
                                        <p:tav tm="0">
                                          <p:val>
                                            <p:fltVal val="0"/>
                                          </p:val>
                                        </p:tav>
                                        <p:tav tm="100000">
                                          <p:val>
                                            <p:strVal val="#ppt_w"/>
                                          </p:val>
                                        </p:tav>
                                      </p:tavLst>
                                    </p:anim>
                                    <p:anim calcmode="lin" valueType="num">
                                      <p:cBhvr>
                                        <p:cTn id="63" dur="1000" fill="hold"/>
                                        <p:tgtEl>
                                          <p:spTgt spid="21"/>
                                        </p:tgtEl>
                                        <p:attrNameLst>
                                          <p:attrName>ppt_h</p:attrName>
                                        </p:attrNameLst>
                                      </p:cBhvr>
                                      <p:tavLst>
                                        <p:tav tm="0">
                                          <p:val>
                                            <p:fltVal val="0"/>
                                          </p:val>
                                        </p:tav>
                                        <p:tav tm="100000">
                                          <p:val>
                                            <p:strVal val="#ppt_h"/>
                                          </p:val>
                                        </p:tav>
                                      </p:tavLst>
                                    </p:anim>
                                    <p:anim calcmode="lin" valueType="num">
                                      <p:cBhvr>
                                        <p:cTn id="64"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1000" fill="hold"/>
                                        <p:tgtEl>
                                          <p:spTgt spid="22"/>
                                        </p:tgtEl>
                                        <p:attrNameLst>
                                          <p:attrName>ppt_w</p:attrName>
                                        </p:attrNameLst>
                                      </p:cBhvr>
                                      <p:tavLst>
                                        <p:tav tm="0">
                                          <p:val>
                                            <p:fltVal val="0"/>
                                          </p:val>
                                        </p:tav>
                                        <p:tav tm="100000">
                                          <p:val>
                                            <p:strVal val="#ppt_w"/>
                                          </p:val>
                                        </p:tav>
                                      </p:tavLst>
                                    </p:anim>
                                    <p:anim calcmode="lin" valueType="num">
                                      <p:cBhvr>
                                        <p:cTn id="71" dur="1000" fill="hold"/>
                                        <p:tgtEl>
                                          <p:spTgt spid="22"/>
                                        </p:tgtEl>
                                        <p:attrNameLst>
                                          <p:attrName>ppt_h</p:attrName>
                                        </p:attrNameLst>
                                      </p:cBhvr>
                                      <p:tavLst>
                                        <p:tav tm="0">
                                          <p:val>
                                            <p:fltVal val="0"/>
                                          </p:val>
                                        </p:tav>
                                        <p:tav tm="100000">
                                          <p:val>
                                            <p:strVal val="#ppt_h"/>
                                          </p:val>
                                        </p:tav>
                                      </p:tavLst>
                                    </p:anim>
                                    <p:anim calcmode="lin" valueType="num">
                                      <p:cBhvr>
                                        <p:cTn id="72"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p:stCondLst>
                        <p:cond delay="indefinite"/>
                      </p:stCondLst>
                      <p:childTnLst>
                        <p:par>
                          <p:cTn id="75" fill="hold">
                            <p:stCondLst>
                              <p:cond delay="0"/>
                            </p:stCondLst>
                            <p:childTnLst>
                              <p:par>
                                <p:cTn id="76" presetID="15"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1000" fill="hold"/>
                                        <p:tgtEl>
                                          <p:spTgt spid="23"/>
                                        </p:tgtEl>
                                        <p:attrNameLst>
                                          <p:attrName>ppt_w</p:attrName>
                                        </p:attrNameLst>
                                      </p:cBhvr>
                                      <p:tavLst>
                                        <p:tav tm="0">
                                          <p:val>
                                            <p:fltVal val="0"/>
                                          </p:val>
                                        </p:tav>
                                        <p:tav tm="100000">
                                          <p:val>
                                            <p:strVal val="#ppt_w"/>
                                          </p:val>
                                        </p:tav>
                                      </p:tavLst>
                                    </p:anim>
                                    <p:anim calcmode="lin" valueType="num">
                                      <p:cBhvr>
                                        <p:cTn id="79" dur="1000" fill="hold"/>
                                        <p:tgtEl>
                                          <p:spTgt spid="23"/>
                                        </p:tgtEl>
                                        <p:attrNameLst>
                                          <p:attrName>ppt_h</p:attrName>
                                        </p:attrNameLst>
                                      </p:cBhvr>
                                      <p:tavLst>
                                        <p:tav tm="0">
                                          <p:val>
                                            <p:fltVal val="0"/>
                                          </p:val>
                                        </p:tav>
                                        <p:tav tm="100000">
                                          <p:val>
                                            <p:strVal val="#ppt_h"/>
                                          </p:val>
                                        </p:tav>
                                      </p:tavLst>
                                    </p:anim>
                                    <p:anim calcmode="lin" valueType="num">
                                      <p:cBhvr>
                                        <p:cTn id="80"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2" fill="hold">
                      <p:stCondLst>
                        <p:cond delay="indefinite"/>
                      </p:stCondLst>
                      <p:childTnLst>
                        <p:par>
                          <p:cTn id="83" fill="hold">
                            <p:stCondLst>
                              <p:cond delay="0"/>
                            </p:stCondLst>
                            <p:childTnLst>
                              <p:par>
                                <p:cTn id="84" presetID="15"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p:cTn id="86" dur="1000" fill="hold"/>
                                        <p:tgtEl>
                                          <p:spTgt spid="24"/>
                                        </p:tgtEl>
                                        <p:attrNameLst>
                                          <p:attrName>ppt_w</p:attrName>
                                        </p:attrNameLst>
                                      </p:cBhvr>
                                      <p:tavLst>
                                        <p:tav tm="0">
                                          <p:val>
                                            <p:fltVal val="0"/>
                                          </p:val>
                                        </p:tav>
                                        <p:tav tm="100000">
                                          <p:val>
                                            <p:strVal val="#ppt_w"/>
                                          </p:val>
                                        </p:tav>
                                      </p:tavLst>
                                    </p:anim>
                                    <p:anim calcmode="lin" valueType="num">
                                      <p:cBhvr>
                                        <p:cTn id="87" dur="1000" fill="hold"/>
                                        <p:tgtEl>
                                          <p:spTgt spid="24"/>
                                        </p:tgtEl>
                                        <p:attrNameLst>
                                          <p:attrName>ppt_h</p:attrName>
                                        </p:attrNameLst>
                                      </p:cBhvr>
                                      <p:tavLst>
                                        <p:tav tm="0">
                                          <p:val>
                                            <p:fltVal val="0"/>
                                          </p:val>
                                        </p:tav>
                                        <p:tav tm="100000">
                                          <p:val>
                                            <p:strVal val="#ppt_h"/>
                                          </p:val>
                                        </p:tav>
                                      </p:tavLst>
                                    </p:anim>
                                    <p:anim calcmode="lin" valueType="num">
                                      <p:cBhvr>
                                        <p:cTn id="88"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p:stCondLst>
                        <p:cond delay="indefinite"/>
                      </p:stCondLst>
                      <p:childTnLst>
                        <p:par>
                          <p:cTn id="91" fill="hold">
                            <p:stCondLst>
                              <p:cond delay="0"/>
                            </p:stCondLst>
                            <p:childTnLst>
                              <p:par>
                                <p:cTn id="92" presetID="15" presetClass="entr" presetSubtype="0" fill="hold" grpId="0" nodeType="click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1000" fill="hold"/>
                                        <p:tgtEl>
                                          <p:spTgt spid="25"/>
                                        </p:tgtEl>
                                        <p:attrNameLst>
                                          <p:attrName>ppt_w</p:attrName>
                                        </p:attrNameLst>
                                      </p:cBhvr>
                                      <p:tavLst>
                                        <p:tav tm="0">
                                          <p:val>
                                            <p:fltVal val="0"/>
                                          </p:val>
                                        </p:tav>
                                        <p:tav tm="100000">
                                          <p:val>
                                            <p:strVal val="#ppt_w"/>
                                          </p:val>
                                        </p:tav>
                                      </p:tavLst>
                                    </p:anim>
                                    <p:anim calcmode="lin" valueType="num">
                                      <p:cBhvr>
                                        <p:cTn id="95" dur="1000" fill="hold"/>
                                        <p:tgtEl>
                                          <p:spTgt spid="25"/>
                                        </p:tgtEl>
                                        <p:attrNameLst>
                                          <p:attrName>ppt_h</p:attrName>
                                        </p:attrNameLst>
                                      </p:cBhvr>
                                      <p:tavLst>
                                        <p:tav tm="0">
                                          <p:val>
                                            <p:fltVal val="0"/>
                                          </p:val>
                                        </p:tav>
                                        <p:tav tm="100000">
                                          <p:val>
                                            <p:strVal val="#ppt_h"/>
                                          </p:val>
                                        </p:tav>
                                      </p:tavLst>
                                    </p:anim>
                                    <p:anim calcmode="lin" valueType="num">
                                      <p:cBhvr>
                                        <p:cTn id="96"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97"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142876" y="500048"/>
            <a:ext cx="6286512"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0" y="0"/>
            <a:ext cx="6643702"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1800" dirty="0" smtClean="0">
                <a:solidFill>
                  <a:schemeClr val="accent4">
                    <a:lumMod val="75000"/>
                  </a:schemeClr>
                </a:solidFill>
                <a:latin typeface="Times New Roman" pitchFamily="18" charset="0"/>
                <a:ea typeface="Montserrat ExtraBold"/>
                <a:cs typeface="Times New Roman" pitchFamily="18" charset="0"/>
                <a:sym typeface="Montserrat ExtraBold"/>
              </a:rPr>
              <a:t>Méthodes de refroidissement du transformateur immergé dans l'huile </a:t>
            </a:r>
          </a:p>
        </p:txBody>
      </p:sp>
      <p:sp>
        <p:nvSpPr>
          <p:cNvPr id="8" name="Rectangle 7"/>
          <p:cNvSpPr/>
          <p:nvPr/>
        </p:nvSpPr>
        <p:spPr>
          <a:xfrm>
            <a:off x="0" y="571486"/>
            <a:ext cx="3523722" cy="338554"/>
          </a:xfrm>
          <a:prstGeom prst="rect">
            <a:avLst/>
          </a:prstGeom>
        </p:spPr>
        <p:txBody>
          <a:bodyPr wrap="none">
            <a:spAutoFit/>
          </a:bodyPr>
          <a:lstStyle/>
          <a:p>
            <a:r>
              <a:rPr lang="fr-FR" sz="1600" b="1" u="sng" dirty="0" smtClean="0">
                <a:solidFill>
                  <a:schemeClr val="bg1"/>
                </a:solidFill>
                <a:latin typeface="Times New Roman" pitchFamily="18" charset="0"/>
                <a:cs typeface="Times New Roman" pitchFamily="18" charset="0"/>
              </a:rPr>
              <a:t>Huile Naturelle Air Naturel (ONAN) :</a:t>
            </a:r>
            <a:endParaRPr lang="fr-FR" sz="1600" b="1" u="sng" dirty="0">
              <a:solidFill>
                <a:schemeClr val="bg1"/>
              </a:solidFill>
              <a:latin typeface="Times New Roman" pitchFamily="18" charset="0"/>
              <a:cs typeface="Times New Roman" pitchFamily="18" charset="0"/>
            </a:endParaRPr>
          </a:p>
        </p:txBody>
      </p:sp>
      <p:pic>
        <p:nvPicPr>
          <p:cNvPr id="9" name="Image 8"/>
          <p:cNvPicPr/>
          <p:nvPr/>
        </p:nvPicPr>
        <p:blipFill>
          <a:blip r:embed="rId3"/>
          <a:stretch>
            <a:fillRect/>
          </a:stretch>
        </p:blipFill>
        <p:spPr>
          <a:xfrm>
            <a:off x="5429256" y="642924"/>
            <a:ext cx="3714744" cy="2071702"/>
          </a:xfrm>
          <a:prstGeom prst="rect">
            <a:avLst/>
          </a:prstGeom>
        </p:spPr>
      </p:pic>
      <p:pic>
        <p:nvPicPr>
          <p:cNvPr id="10" name="Image 9"/>
          <p:cNvPicPr/>
          <p:nvPr/>
        </p:nvPicPr>
        <p:blipFill>
          <a:blip r:embed="rId4"/>
          <a:stretch>
            <a:fillRect/>
          </a:stretch>
        </p:blipFill>
        <p:spPr>
          <a:xfrm>
            <a:off x="5429224" y="2857484"/>
            <a:ext cx="3714776" cy="2286016"/>
          </a:xfrm>
          <a:prstGeom prst="rect">
            <a:avLst/>
          </a:prstGeom>
        </p:spPr>
      </p:pic>
      <p:sp>
        <p:nvSpPr>
          <p:cNvPr id="11" name="Rectangle 10"/>
          <p:cNvSpPr/>
          <p:nvPr/>
        </p:nvSpPr>
        <p:spPr>
          <a:xfrm>
            <a:off x="71406" y="2733262"/>
            <a:ext cx="3400290" cy="338554"/>
          </a:xfrm>
          <a:prstGeom prst="rect">
            <a:avLst/>
          </a:prstGeom>
        </p:spPr>
        <p:txBody>
          <a:bodyPr wrap="none">
            <a:spAutoFit/>
          </a:bodyPr>
          <a:lstStyle/>
          <a:p>
            <a:pPr marL="457200" indent="-457200" algn="ctr">
              <a:spcBef>
                <a:spcPts val="1000"/>
              </a:spcBef>
              <a:spcAft>
                <a:spcPts val="800"/>
              </a:spcAft>
              <a:buClr>
                <a:prstClr val="black"/>
              </a:buClr>
            </a:pPr>
            <a:r>
              <a:rPr lang="fr-FR" sz="1600" b="1" u="sng" dirty="0" smtClean="0">
                <a:solidFill>
                  <a:schemeClr val="bg1"/>
                </a:solidFill>
                <a:latin typeface="Times New Roman" pitchFamily="18" charset="0"/>
                <a:cs typeface="Times New Roman" pitchFamily="18" charset="0"/>
              </a:rPr>
              <a:t> Huile naturelle à air forcé (ONAF) :</a:t>
            </a:r>
            <a:endParaRPr lang="fr-FR" sz="1600" u="sng" dirty="0" smtClean="0">
              <a:solidFill>
                <a:schemeClr val="bg1"/>
              </a:solidFill>
              <a:latin typeface="Times New Roman" pitchFamily="18" charset="0"/>
              <a:cs typeface="Times New Roman" pitchFamily="18" charset="0"/>
            </a:endParaRPr>
          </a:p>
        </p:txBody>
      </p:sp>
      <p:sp>
        <p:nvSpPr>
          <p:cNvPr id="12" name="Rectangle 11"/>
          <p:cNvSpPr/>
          <p:nvPr/>
        </p:nvSpPr>
        <p:spPr>
          <a:xfrm>
            <a:off x="142844" y="1000114"/>
            <a:ext cx="5143536" cy="1785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smtClean="0">
              <a:latin typeface="Times New Roman" pitchFamily="18" charset="0"/>
              <a:cs typeface="Times New Roman" pitchFamily="18" charset="0"/>
            </a:endParaRPr>
          </a:p>
          <a:p>
            <a:pPr algn="just"/>
            <a:r>
              <a:rPr lang="fr-FR" sz="1600" dirty="0" smtClean="0">
                <a:latin typeface="Times New Roman" pitchFamily="18" charset="0"/>
                <a:cs typeface="Times New Roman" pitchFamily="18" charset="0"/>
              </a:rPr>
              <a:t>         Le refroidissement par convection naturelle à l'huile est un système où le transformateur est immergé dans un réservoir rempli d'huile. Lorsque le transformateur chauffe, l'huile chauffée monte et circule vers le radiateur, où elle est refroidie par l'air ambiant. Cela permet de dissiper la chaleur générée dans l'huile du transformateur en utilisant la circulation naturelle de l'air environnant</a:t>
            </a:r>
          </a:p>
          <a:p>
            <a:pPr algn="just"/>
            <a:r>
              <a:rPr lang="fr-FR" sz="1500" dirty="0" smtClean="0">
                <a:latin typeface="Times New Roman" pitchFamily="18" charset="0"/>
                <a:cs typeface="Times New Roman" pitchFamily="18" charset="0"/>
              </a:rPr>
              <a:t>.</a:t>
            </a:r>
            <a:r>
              <a:rPr lang="fr-FR" dirty="0" smtClean="0"/>
              <a:t/>
            </a:r>
            <a:br>
              <a:rPr lang="fr-FR" dirty="0" smtClean="0"/>
            </a:br>
            <a:endParaRPr lang="fr-FR" dirty="0"/>
          </a:p>
        </p:txBody>
      </p:sp>
      <p:sp>
        <p:nvSpPr>
          <p:cNvPr id="13" name="Rectangle 12"/>
          <p:cNvSpPr/>
          <p:nvPr/>
        </p:nvSpPr>
        <p:spPr>
          <a:xfrm>
            <a:off x="142844" y="3143254"/>
            <a:ext cx="5072098" cy="1815882"/>
          </a:xfrm>
          <a:prstGeom prst="rect">
            <a:avLst/>
          </a:prstGeom>
        </p:spPr>
        <p:txBody>
          <a:bodyPr wrap="square">
            <a:spAutoFit/>
          </a:bodyPr>
          <a:lstStyle/>
          <a:p>
            <a:pPr algn="just"/>
            <a:r>
              <a:rPr lang="fr-FR" sz="1600" dirty="0" smtClean="0">
                <a:solidFill>
                  <a:schemeClr val="bg1"/>
                </a:solidFill>
                <a:latin typeface="Times New Roman" pitchFamily="18" charset="0"/>
                <a:cs typeface="Times New Roman" pitchFamily="18" charset="0"/>
              </a:rPr>
              <a:t>        Dans la méthode ONAN, le refroidissement se fait principalement par le flux d'air naturel ambiant, mais pour améliorer la dissipation de chaleur, on peut utiliser des ventilateurs et des soufflantes pour augmenter la vitesse de l'air traversant le radiateur. Cela permet d'augmenter l'efficacité du refroidissement en appliquant de l'air forcé sur la surface de dissipation.</a:t>
            </a:r>
            <a:endParaRPr lang="fr-FR" sz="16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p:cTn id="20" dur="500" fill="hold"/>
                                        <p:tgtEl>
                                          <p:spTgt spid="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800" decel="100000"/>
                                        <p:tgtEl>
                                          <p:spTgt spid="12">
                                            <p:txEl>
                                              <p:pRg st="1" end="1"/>
                                            </p:txEl>
                                          </p:spTgt>
                                        </p:tgtEl>
                                      </p:cBhvr>
                                    </p:animEffect>
                                    <p:anim calcmode="lin" valueType="num">
                                      <p:cBhvr>
                                        <p:cTn id="29" dur="800" decel="100000" fill="hold"/>
                                        <p:tgtEl>
                                          <p:spTgt spid="12">
                                            <p:txEl>
                                              <p:pRg st="1" end="1"/>
                                            </p:txEl>
                                          </p:spTgt>
                                        </p:tgtEl>
                                        <p:attrNameLst>
                                          <p:attrName>style.rotation</p:attrName>
                                        </p:attrNameLst>
                                      </p:cBhvr>
                                      <p:tavLst>
                                        <p:tav tm="0">
                                          <p:val>
                                            <p:fltVal val="-90"/>
                                          </p:val>
                                        </p:tav>
                                        <p:tav tm="100000">
                                          <p:val>
                                            <p:fltVal val="0"/>
                                          </p:val>
                                        </p:tav>
                                      </p:tavLst>
                                    </p:anim>
                                    <p:anim calcmode="lin" valueType="num">
                                      <p:cBhvr>
                                        <p:cTn id="30" dur="800" decel="100000" fill="hold"/>
                                        <p:tgtEl>
                                          <p:spTgt spid="12">
                                            <p:txEl>
                                              <p:pRg st="1" end="1"/>
                                            </p:txEl>
                                          </p:spTgt>
                                        </p:tgtEl>
                                        <p:attrNameLst>
                                          <p:attrName>ppt_x</p:attrName>
                                        </p:attrNameLst>
                                      </p:cBhvr>
                                      <p:tavLst>
                                        <p:tav tm="0">
                                          <p:val>
                                            <p:strVal val="#ppt_x+0.4"/>
                                          </p:val>
                                        </p:tav>
                                        <p:tav tm="100000">
                                          <p:val>
                                            <p:strVal val="#ppt_x-0.05"/>
                                          </p:val>
                                        </p:tav>
                                      </p:tavLst>
                                    </p:anim>
                                    <p:anim calcmode="lin" valueType="num">
                                      <p:cBhvr>
                                        <p:cTn id="31" dur="800" decel="100000" fill="hold"/>
                                        <p:tgtEl>
                                          <p:spTgt spid="12">
                                            <p:txEl>
                                              <p:pRg st="1" end="1"/>
                                            </p:txEl>
                                          </p:spTgt>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2">
                                            <p:txEl>
                                              <p:pRg st="1" end="1"/>
                                            </p:txEl>
                                          </p:spTgt>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2">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p:stCondLst>
                        <p:cond delay="indefinite"/>
                      </p:stCondLst>
                      <p:childTnLst>
                        <p:par>
                          <p:cTn id="43" fill="hold">
                            <p:stCondLst>
                              <p:cond delay="0"/>
                            </p:stCondLst>
                            <p:childTnLst>
                              <p:par>
                                <p:cTn id="44" presetID="39" presetClass="entr" presetSubtype="0" accel="10000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 calcmode="lin" valueType="num">
                                      <p:cBhvr>
                                        <p:cTn id="46" dur="500" fill="hold"/>
                                        <p:tgtEl>
                                          <p:spTgt spid="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7" dur="500" fill="hold"/>
                                        <p:tgtEl>
                                          <p:spTgt spid="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8" dur="500" fill="hold"/>
                                        <p:tgtEl>
                                          <p:spTgt spid="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9"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0" presetClass="entr" presetSubtype="0" fill="hold" nodeType="click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Effect transition="in" filter="fade">
                                      <p:cBhvr>
                                        <p:cTn id="54" dur="800" decel="100000"/>
                                        <p:tgtEl>
                                          <p:spTgt spid="13">
                                            <p:txEl>
                                              <p:pRg st="0" end="0"/>
                                            </p:txEl>
                                          </p:spTgt>
                                        </p:tgtEl>
                                      </p:cBhvr>
                                    </p:animEffect>
                                    <p:anim calcmode="lin" valueType="num">
                                      <p:cBhvr>
                                        <p:cTn id="55"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56"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57"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900" decel="100000" fill="hold"/>
                                        <p:tgtEl>
                                          <p:spTgt spid="10"/>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142876" y="500048"/>
            <a:ext cx="6286512"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0" y="0"/>
            <a:ext cx="6643702"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1800" dirty="0" smtClean="0">
                <a:solidFill>
                  <a:schemeClr val="accent4">
                    <a:lumMod val="75000"/>
                  </a:schemeClr>
                </a:solidFill>
                <a:latin typeface="Times New Roman" pitchFamily="18" charset="0"/>
                <a:ea typeface="Montserrat ExtraBold"/>
                <a:cs typeface="Times New Roman" pitchFamily="18" charset="0"/>
                <a:sym typeface="Montserrat ExtraBold"/>
              </a:rPr>
              <a:t>Méthodes de refroidissement du transformateur immergé dans l'huile </a:t>
            </a:r>
          </a:p>
        </p:txBody>
      </p:sp>
      <p:sp>
        <p:nvSpPr>
          <p:cNvPr id="8" name="Rectangle 7"/>
          <p:cNvSpPr/>
          <p:nvPr/>
        </p:nvSpPr>
        <p:spPr>
          <a:xfrm>
            <a:off x="142844" y="518684"/>
            <a:ext cx="3023585" cy="338554"/>
          </a:xfrm>
          <a:prstGeom prst="rect">
            <a:avLst/>
          </a:prstGeom>
        </p:spPr>
        <p:txBody>
          <a:bodyPr wrap="none">
            <a:spAutoFit/>
          </a:bodyPr>
          <a:lstStyle/>
          <a:p>
            <a:r>
              <a:rPr lang="fr-FR" sz="1600" b="1" u="sng" dirty="0" smtClean="0">
                <a:solidFill>
                  <a:schemeClr val="bg1"/>
                </a:solidFill>
                <a:latin typeface="Times New Roman" pitchFamily="18" charset="0"/>
                <a:cs typeface="Times New Roman" pitchFamily="18" charset="0"/>
              </a:rPr>
              <a:t>Huile forcée à air forcé (OFAF):</a:t>
            </a:r>
          </a:p>
        </p:txBody>
      </p:sp>
      <p:sp>
        <p:nvSpPr>
          <p:cNvPr id="11" name="Rectangle 10"/>
          <p:cNvSpPr/>
          <p:nvPr/>
        </p:nvSpPr>
        <p:spPr>
          <a:xfrm>
            <a:off x="71406" y="2733262"/>
            <a:ext cx="3028393" cy="338554"/>
          </a:xfrm>
          <a:prstGeom prst="rect">
            <a:avLst/>
          </a:prstGeom>
        </p:spPr>
        <p:txBody>
          <a:bodyPr wrap="none">
            <a:spAutoFit/>
          </a:bodyPr>
          <a:lstStyle/>
          <a:p>
            <a:pPr marL="457200" lvl="0" indent="-457200" algn="ctr">
              <a:spcBef>
                <a:spcPts val="1000"/>
              </a:spcBef>
              <a:spcAft>
                <a:spcPts val="800"/>
              </a:spcAft>
              <a:buClr>
                <a:prstClr val="black"/>
              </a:buClr>
            </a:pPr>
            <a:r>
              <a:rPr lang="fr-FR" sz="1600" b="1" u="sng" dirty="0" smtClean="0">
                <a:solidFill>
                  <a:schemeClr val="bg1"/>
                </a:solidFill>
                <a:latin typeface="Times New Roman" pitchFamily="18" charset="0"/>
                <a:cs typeface="Times New Roman" pitchFamily="18" charset="0"/>
              </a:rPr>
              <a:t>Huile forcé Eau forcée (OFWF):</a:t>
            </a:r>
            <a:endParaRPr lang="fr-FR" sz="1600" u="sng" dirty="0" smtClean="0">
              <a:solidFill>
                <a:schemeClr val="bg1"/>
              </a:solidFill>
              <a:latin typeface="Times New Roman" pitchFamily="18" charset="0"/>
              <a:cs typeface="Times New Roman" pitchFamily="18" charset="0"/>
            </a:endParaRPr>
          </a:p>
        </p:txBody>
      </p:sp>
      <p:pic>
        <p:nvPicPr>
          <p:cNvPr id="12" name="Image 11"/>
          <p:cNvPicPr/>
          <p:nvPr/>
        </p:nvPicPr>
        <p:blipFill>
          <a:blip r:embed="rId3"/>
          <a:stretch>
            <a:fillRect/>
          </a:stretch>
        </p:blipFill>
        <p:spPr>
          <a:xfrm>
            <a:off x="5857884" y="571486"/>
            <a:ext cx="3286116" cy="2071702"/>
          </a:xfrm>
          <a:prstGeom prst="rect">
            <a:avLst/>
          </a:prstGeom>
        </p:spPr>
      </p:pic>
      <p:sp>
        <p:nvSpPr>
          <p:cNvPr id="13" name="Rectangle 12"/>
          <p:cNvSpPr/>
          <p:nvPr/>
        </p:nvSpPr>
        <p:spPr>
          <a:xfrm>
            <a:off x="142876" y="928676"/>
            <a:ext cx="5572132" cy="1815882"/>
          </a:xfrm>
          <a:prstGeom prst="rect">
            <a:avLst/>
          </a:prstGeom>
        </p:spPr>
        <p:txBody>
          <a:bodyPr wrap="square">
            <a:spAutoFit/>
          </a:bodyPr>
          <a:lstStyle/>
          <a:p>
            <a:pPr algn="just"/>
            <a:r>
              <a:rPr lang="fr-FR" sz="1600" dirty="0" smtClean="0">
                <a:solidFill>
                  <a:schemeClr val="bg1"/>
                </a:solidFill>
                <a:latin typeface="Times New Roman" pitchFamily="18" charset="0"/>
                <a:cs typeface="Times New Roman" pitchFamily="18" charset="0"/>
              </a:rPr>
              <a:t>        La méthode OFAF utilise un système de refroidissement comprenant un échangeur de chaleur qui permet la circulation de l'huile chaude à l'aide d'une pompe, tandis que l'air est forcé à passer à travers l'échangeur grâce à des ventilateurs à grande vitesse. Cela permet une dissipation plus efficace de la chaleur. Les échangeurs de chaleur sont connectés séparément du réservoir du transformateur par des tuyaux.</a:t>
            </a:r>
            <a:endParaRPr lang="fr-FR" sz="1600" dirty="0">
              <a:solidFill>
                <a:schemeClr val="bg1"/>
              </a:solidFill>
              <a:latin typeface="Times New Roman" pitchFamily="18" charset="0"/>
              <a:cs typeface="Times New Roman" pitchFamily="18" charset="0"/>
            </a:endParaRPr>
          </a:p>
        </p:txBody>
      </p:sp>
      <p:pic>
        <p:nvPicPr>
          <p:cNvPr id="14" name="Image 13"/>
          <p:cNvPicPr/>
          <p:nvPr/>
        </p:nvPicPr>
        <p:blipFill>
          <a:blip r:embed="rId4"/>
          <a:stretch>
            <a:fillRect/>
          </a:stretch>
        </p:blipFill>
        <p:spPr>
          <a:xfrm>
            <a:off x="5929322" y="2714626"/>
            <a:ext cx="3214678" cy="2428874"/>
          </a:xfrm>
          <a:prstGeom prst="rect">
            <a:avLst/>
          </a:prstGeom>
        </p:spPr>
      </p:pic>
      <p:sp>
        <p:nvSpPr>
          <p:cNvPr id="15" name="Rectangle 14"/>
          <p:cNvSpPr/>
          <p:nvPr/>
        </p:nvSpPr>
        <p:spPr>
          <a:xfrm>
            <a:off x="142844" y="3143254"/>
            <a:ext cx="5429288" cy="1815882"/>
          </a:xfrm>
          <a:prstGeom prst="rect">
            <a:avLst/>
          </a:prstGeom>
        </p:spPr>
        <p:txBody>
          <a:bodyPr wrap="square">
            <a:spAutoFit/>
          </a:bodyPr>
          <a:lstStyle/>
          <a:p>
            <a:pPr algn="just"/>
            <a:r>
              <a:rPr lang="fr-FR" sz="1600" dirty="0" smtClean="0">
                <a:solidFill>
                  <a:schemeClr val="bg1"/>
                </a:solidFill>
                <a:latin typeface="Times New Roman" pitchFamily="18" charset="0"/>
                <a:cs typeface="Times New Roman" pitchFamily="18" charset="0"/>
              </a:rPr>
              <a:t>        Cette méthode de refroidissement utilise à la fois l'huile et l'eau forcée pour dissiper la chaleur. L'huile est pompée et refroidie en passant à travers un échangeur de chaleur, tandis que l'eau forcée circule dans cet échangeur pour refroidir l'huile. L'huile refroidie est ensuite renvoyée dans le réservoir du transformateur. Cette méthode est couramment utilisée pour les transformateurs de grande capacité.</a:t>
            </a:r>
            <a:endParaRPr lang="fr-FR" sz="16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p:cTn id="20" dur="500" fill="hold"/>
                                        <p:tgtEl>
                                          <p:spTgt spid="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800" decel="100000"/>
                                        <p:tgtEl>
                                          <p:spTgt spid="13">
                                            <p:txEl>
                                              <p:pRg st="0" end="0"/>
                                            </p:txEl>
                                          </p:spTgt>
                                        </p:tgtEl>
                                      </p:cBhvr>
                                    </p:animEffect>
                                    <p:anim calcmode="lin" valueType="num">
                                      <p:cBhvr>
                                        <p:cTn id="29" dur="800" decel="100000" fill="hold"/>
                                        <p:tgtEl>
                                          <p:spTgt spid="13">
                                            <p:txEl>
                                              <p:pRg st="0" end="0"/>
                                            </p:txEl>
                                          </p:spTgt>
                                        </p:tgtEl>
                                        <p:attrNameLst>
                                          <p:attrName>style.rotation</p:attrName>
                                        </p:attrNameLst>
                                      </p:cBhvr>
                                      <p:tavLst>
                                        <p:tav tm="0">
                                          <p:val>
                                            <p:fltVal val="-90"/>
                                          </p:val>
                                        </p:tav>
                                        <p:tav tm="100000">
                                          <p:val>
                                            <p:fltVal val="0"/>
                                          </p:val>
                                        </p:tav>
                                      </p:tavLst>
                                    </p:anim>
                                    <p:anim calcmode="lin" valueType="num">
                                      <p:cBhvr>
                                        <p:cTn id="30" dur="800" decel="100000" fill="hold"/>
                                        <p:tgtEl>
                                          <p:spTgt spid="13">
                                            <p:txEl>
                                              <p:pRg st="0" end="0"/>
                                            </p:txEl>
                                          </p:spTgt>
                                        </p:tgtEl>
                                        <p:attrNameLst>
                                          <p:attrName>ppt_x</p:attrName>
                                        </p:attrNameLst>
                                      </p:cBhvr>
                                      <p:tavLst>
                                        <p:tav tm="0">
                                          <p:val>
                                            <p:strVal val="#ppt_x+0.4"/>
                                          </p:val>
                                        </p:tav>
                                        <p:tav tm="100000">
                                          <p:val>
                                            <p:strVal val="#ppt_x-0.05"/>
                                          </p:val>
                                        </p:tav>
                                      </p:tavLst>
                                    </p:anim>
                                    <p:anim calcmode="lin" valueType="num">
                                      <p:cBhvr>
                                        <p:cTn id="31" dur="800" decel="100000" fill="hold"/>
                                        <p:tgtEl>
                                          <p:spTgt spid="13">
                                            <p:txEl>
                                              <p:pRg st="0" end="0"/>
                                            </p:txEl>
                                          </p:spTgt>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3">
                                            <p:txEl>
                                              <p:pRg st="0" end="0"/>
                                            </p:txEl>
                                          </p:spTgt>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5"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ppt_w</p:attrName>
                                        </p:attrNameLst>
                                      </p:cBhvr>
                                      <p:tavLst>
                                        <p:tav tm="0">
                                          <p:val>
                                            <p:fltVal val="0"/>
                                          </p:val>
                                        </p:tav>
                                        <p:tav tm="100000">
                                          <p:val>
                                            <p:strVal val="#ppt_w"/>
                                          </p:val>
                                        </p:tav>
                                      </p:tavLst>
                                    </p:anim>
                                    <p:anim calcmode="lin" valueType="num">
                                      <p:cBhvr>
                                        <p:cTn id="39" dur="1000" fill="hold"/>
                                        <p:tgtEl>
                                          <p:spTgt spid="12"/>
                                        </p:tgtEl>
                                        <p:attrNameLst>
                                          <p:attrName>ppt_h</p:attrName>
                                        </p:attrNameLst>
                                      </p:cBhvr>
                                      <p:tavLst>
                                        <p:tav tm="0">
                                          <p:val>
                                            <p:fltVal val="0"/>
                                          </p:val>
                                        </p:tav>
                                        <p:tav tm="100000">
                                          <p:val>
                                            <p:strVal val="#ppt_h"/>
                                          </p:val>
                                        </p:tav>
                                      </p:tavLst>
                                    </p:anim>
                                    <p:anim calcmode="lin" valueType="num">
                                      <p:cBhvr>
                                        <p:cTn id="40"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p:stCondLst>
                        <p:cond delay="indefinite"/>
                      </p:stCondLst>
                      <p:childTnLst>
                        <p:par>
                          <p:cTn id="43" fill="hold">
                            <p:stCondLst>
                              <p:cond delay="0"/>
                            </p:stCondLst>
                            <p:childTnLst>
                              <p:par>
                                <p:cTn id="44" presetID="39" presetClass="entr" presetSubtype="0" accel="10000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 calcmode="lin" valueType="num">
                                      <p:cBhvr>
                                        <p:cTn id="46" dur="500" fill="hold"/>
                                        <p:tgtEl>
                                          <p:spTgt spid="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7" dur="500" fill="hold"/>
                                        <p:tgtEl>
                                          <p:spTgt spid="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8" dur="500" fill="hold"/>
                                        <p:tgtEl>
                                          <p:spTgt spid="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49"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0" presetClass="entr" presetSubtype="0" fill="hold" nodeType="clickEffect">
                                  <p:stCondLst>
                                    <p:cond delay="0"/>
                                  </p:stCondLst>
                                  <p:childTnLst>
                                    <p:set>
                                      <p:cBhvr>
                                        <p:cTn id="53" dur="1" fill="hold">
                                          <p:stCondLst>
                                            <p:cond delay="0"/>
                                          </p:stCondLst>
                                        </p:cTn>
                                        <p:tgtEl>
                                          <p:spTgt spid="15">
                                            <p:txEl>
                                              <p:pRg st="0" end="0"/>
                                            </p:txEl>
                                          </p:spTgt>
                                        </p:tgtEl>
                                        <p:attrNameLst>
                                          <p:attrName>style.visibility</p:attrName>
                                        </p:attrNameLst>
                                      </p:cBhvr>
                                      <p:to>
                                        <p:strVal val="visible"/>
                                      </p:to>
                                    </p:set>
                                    <p:animEffect transition="in" filter="fade">
                                      <p:cBhvr>
                                        <p:cTn id="54" dur="800" decel="100000"/>
                                        <p:tgtEl>
                                          <p:spTgt spid="15">
                                            <p:txEl>
                                              <p:pRg st="0" end="0"/>
                                            </p:txEl>
                                          </p:spTgt>
                                        </p:tgtEl>
                                      </p:cBhvr>
                                    </p:animEffect>
                                    <p:anim calcmode="lin" valueType="num">
                                      <p:cBhvr>
                                        <p:cTn id="55" dur="800" decel="100000" fill="hold"/>
                                        <p:tgtEl>
                                          <p:spTgt spid="15">
                                            <p:txEl>
                                              <p:pRg st="0" end="0"/>
                                            </p:txEl>
                                          </p:spTgt>
                                        </p:tgtEl>
                                        <p:attrNameLst>
                                          <p:attrName>style.rotation</p:attrName>
                                        </p:attrNameLst>
                                      </p:cBhvr>
                                      <p:tavLst>
                                        <p:tav tm="0">
                                          <p:val>
                                            <p:fltVal val="-90"/>
                                          </p:val>
                                        </p:tav>
                                        <p:tav tm="100000">
                                          <p:val>
                                            <p:fltVal val="0"/>
                                          </p:val>
                                        </p:tav>
                                      </p:tavLst>
                                    </p:anim>
                                    <p:anim calcmode="lin" valueType="num">
                                      <p:cBhvr>
                                        <p:cTn id="56" dur="800" decel="100000" fill="hold"/>
                                        <p:tgtEl>
                                          <p:spTgt spid="15">
                                            <p:txEl>
                                              <p:pRg st="0" end="0"/>
                                            </p:txEl>
                                          </p:spTgt>
                                        </p:tgtEl>
                                        <p:attrNameLst>
                                          <p:attrName>ppt_x</p:attrName>
                                        </p:attrNameLst>
                                      </p:cBhvr>
                                      <p:tavLst>
                                        <p:tav tm="0">
                                          <p:val>
                                            <p:strVal val="#ppt_x+0.4"/>
                                          </p:val>
                                        </p:tav>
                                        <p:tav tm="100000">
                                          <p:val>
                                            <p:strVal val="#ppt_x-0.05"/>
                                          </p:val>
                                        </p:tav>
                                      </p:tavLst>
                                    </p:anim>
                                    <p:anim calcmode="lin" valueType="num">
                                      <p:cBhvr>
                                        <p:cTn id="57" dur="800" decel="100000" fill="hold"/>
                                        <p:tgtEl>
                                          <p:spTgt spid="15">
                                            <p:txEl>
                                              <p:pRg st="0" end="0"/>
                                            </p:txEl>
                                          </p:spTgt>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5">
                                            <p:txEl>
                                              <p:pRg st="0" end="0"/>
                                            </p:txEl>
                                          </p:spTgt>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7"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900" decel="100000" fill="hold"/>
                                        <p:tgtEl>
                                          <p:spTgt spid="14"/>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142844" y="498460"/>
            <a:ext cx="2786082"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142876" y="0"/>
            <a:ext cx="3357554"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Définition de nano fluide</a:t>
            </a:r>
          </a:p>
        </p:txBody>
      </p:sp>
      <p:sp>
        <p:nvSpPr>
          <p:cNvPr id="5" name="Rectangle 4"/>
          <p:cNvSpPr/>
          <p:nvPr/>
        </p:nvSpPr>
        <p:spPr>
          <a:xfrm>
            <a:off x="214282" y="714362"/>
            <a:ext cx="6072214" cy="3002745"/>
          </a:xfrm>
          <a:prstGeom prst="rect">
            <a:avLst/>
          </a:prstGeom>
        </p:spPr>
        <p:txBody>
          <a:bodyPr wrap="square">
            <a:spAutoFit/>
          </a:bodyPr>
          <a:lstStyle/>
          <a:p>
            <a:pPr algn="just">
              <a:lnSpc>
                <a:spcPct val="150000"/>
              </a:lnSpc>
            </a:pPr>
            <a:r>
              <a:rPr lang="fr-FR" sz="1600" dirty="0" smtClean="0">
                <a:solidFill>
                  <a:schemeClr val="bg1"/>
                </a:solidFill>
                <a:latin typeface="Times New Roman" pitchFamily="18" charset="0"/>
                <a:cs typeface="Times New Roman" pitchFamily="18" charset="0"/>
              </a:rPr>
              <a:t>       Les nano fluides sont des suspensions de nanoparticules dans un fluide de base, visant à améliorer les propriétés thermiques. En incorporant des nanoparticules hautement conductrices, la conductivité thermique des fluides traditionnels utilisés pour le refroidissement est améliorée, ce qui optimise les performances de transfert de chaleur. Les nano fluides sont largement utilisés dans des applications industrielles telles que les transformateurs électriques, les circuits électroniques, les moteurs automobiles et les centrales électriques .</a:t>
            </a:r>
            <a:endParaRPr lang="fr-FR" sz="1600" dirty="0">
              <a:solidFill>
                <a:schemeClr val="bg1"/>
              </a:solidFill>
              <a:latin typeface="Times New Roman" pitchFamily="18" charset="0"/>
              <a:cs typeface="Times New Roman" pitchFamily="18" charset="0"/>
            </a:endParaRPr>
          </a:p>
        </p:txBody>
      </p:sp>
      <p:pic>
        <p:nvPicPr>
          <p:cNvPr id="8" name="Image 7"/>
          <p:cNvPicPr/>
          <p:nvPr/>
        </p:nvPicPr>
        <p:blipFill>
          <a:blip r:embed="rId3"/>
          <a:srcRect/>
          <a:stretch>
            <a:fillRect/>
          </a:stretch>
        </p:blipFill>
        <p:spPr bwMode="auto">
          <a:xfrm>
            <a:off x="6572264" y="1071552"/>
            <a:ext cx="2357454" cy="25003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800" decel="100000"/>
                                        <p:tgtEl>
                                          <p:spTgt spid="5">
                                            <p:txEl>
                                              <p:pRg st="0" end="0"/>
                                            </p:txEl>
                                          </p:spTgt>
                                        </p:tgtEl>
                                      </p:cBhvr>
                                    </p:animEffect>
                                    <p:anim calcmode="lin" valueType="num">
                                      <p:cBhvr>
                                        <p:cTn id="21"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142844" y="498460"/>
            <a:ext cx="3357586"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142876" y="0"/>
            <a:ext cx="3357554"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Les composants de nano fluide</a:t>
            </a:r>
          </a:p>
        </p:txBody>
      </p:sp>
      <p:sp>
        <p:nvSpPr>
          <p:cNvPr id="9" name="Rectangle 8"/>
          <p:cNvSpPr/>
          <p:nvPr/>
        </p:nvSpPr>
        <p:spPr>
          <a:xfrm>
            <a:off x="0" y="857238"/>
            <a:ext cx="4714876" cy="2862322"/>
          </a:xfrm>
          <a:prstGeom prst="rect">
            <a:avLst/>
          </a:prstGeom>
        </p:spPr>
        <p:txBody>
          <a:bodyPr wrap="square">
            <a:spAutoFit/>
          </a:bodyPr>
          <a:lstStyle/>
          <a:p>
            <a:pPr algn="just"/>
            <a:r>
              <a:rPr lang="fr-FR" sz="1800" dirty="0" smtClean="0">
                <a:solidFill>
                  <a:schemeClr val="bg1"/>
                </a:solidFill>
                <a:latin typeface="Times New Roman" pitchFamily="18" charset="0"/>
                <a:cs typeface="Times New Roman" pitchFamily="18" charset="0"/>
              </a:rPr>
              <a:t>Les nanoparticules se composent de quelques centaines à des milliers d'atomes, créant des objets d'au moins une dimension, allant de 1 à 100 nanomètres. Ces structures chevauchent l'échelle microscopique et atomique/ moléculaire, ce qui en fait des sujets cruciaux de la recherche appliquée et fondamentale . Actuellement, de nombreuses recherches sont consacrées à ces particules minuscules mais intrigantes.</a:t>
            </a:r>
            <a:endParaRPr lang="fr-FR" sz="1800" dirty="0">
              <a:latin typeface="Times New Roman" pitchFamily="18" charset="0"/>
              <a:cs typeface="Times New Roman" pitchFamily="18" charset="0"/>
            </a:endParaRPr>
          </a:p>
        </p:txBody>
      </p:sp>
      <p:pic>
        <p:nvPicPr>
          <p:cNvPr id="10" name="Imag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195529" y="555526"/>
            <a:ext cx="3816424" cy="3744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800" decel="100000"/>
                                        <p:tgtEl>
                                          <p:spTgt spid="9">
                                            <p:txEl>
                                              <p:pRg st="0" end="0"/>
                                            </p:txEl>
                                          </p:spTgt>
                                        </p:tgtEl>
                                      </p:cBhvr>
                                    </p:animEffect>
                                    <p:anim calcmode="lin" valueType="num">
                                      <p:cBhvr>
                                        <p:cTn id="21"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5"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4" name="Rectangle 3"/>
          <p:cNvSpPr/>
          <p:nvPr/>
        </p:nvSpPr>
        <p:spPr>
          <a:xfrm>
            <a:off x="4429124" y="642924"/>
            <a:ext cx="4714876" cy="3570208"/>
          </a:xfrm>
          <a:prstGeom prst="rect">
            <a:avLst/>
          </a:prstGeom>
        </p:spPr>
        <p:txBody>
          <a:bodyPr wrap="square">
            <a:spAutoFit/>
          </a:bodyPr>
          <a:lstStyle/>
          <a:p>
            <a:pPr marL="285750" indent="-285750">
              <a:buFont typeface="Arial" pitchFamily="34" charset="0"/>
              <a:buChar char="•"/>
            </a:pPr>
            <a:r>
              <a:rPr lang="fr-FR" dirty="0" smtClean="0">
                <a:solidFill>
                  <a:schemeClr val="bg1"/>
                </a:solidFill>
              </a:rPr>
              <a:t/>
            </a:r>
            <a:br>
              <a:rPr lang="fr-FR" dirty="0" smtClean="0">
                <a:solidFill>
                  <a:schemeClr val="bg1"/>
                </a:solidFill>
              </a:rPr>
            </a:br>
            <a:r>
              <a:rPr lang="fr-FR" dirty="0" smtClean="0">
                <a:solidFill>
                  <a:schemeClr val="bg1"/>
                </a:solidFill>
              </a:rPr>
              <a:t> </a:t>
            </a:r>
          </a:p>
          <a:p>
            <a:pPr marL="285750" indent="-285750">
              <a:buFont typeface="Arial" pitchFamily="34" charset="0"/>
              <a:buChar char="•"/>
            </a:pPr>
            <a:r>
              <a:rPr lang="fr-FR" sz="1800" b="1" u="sng" dirty="0" smtClean="0">
                <a:solidFill>
                  <a:schemeClr val="bg1"/>
                </a:solidFill>
                <a:latin typeface="Times New Roman" pitchFamily="18" charset="0"/>
                <a:cs typeface="Times New Roman" pitchFamily="18" charset="0"/>
              </a:rPr>
              <a:t>Les nanoparticules des oxydes métalliques </a:t>
            </a:r>
            <a:r>
              <a:rPr lang="fr-FR" sz="1600" dirty="0" smtClean="0">
                <a:solidFill>
                  <a:schemeClr val="bg1"/>
                </a:solidFill>
                <a:latin typeface="Times New Roman" pitchFamily="18" charset="0"/>
                <a:cs typeface="Times New Roman" pitchFamily="18" charset="0"/>
              </a:rPr>
              <a:t>: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L’oxyde d’aluminium (Al2O3).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L’oxyde de cuivre (</a:t>
            </a:r>
            <a:r>
              <a:rPr lang="fr-FR" sz="1600" dirty="0" err="1" smtClean="0">
                <a:solidFill>
                  <a:schemeClr val="bg1"/>
                </a:solidFill>
                <a:latin typeface="Times New Roman" pitchFamily="18" charset="0"/>
                <a:cs typeface="Times New Roman" pitchFamily="18" charset="0"/>
              </a:rPr>
              <a:t>CuO</a:t>
            </a:r>
            <a:r>
              <a:rPr lang="fr-FR" sz="1600" dirty="0" smtClean="0">
                <a:solidFill>
                  <a:schemeClr val="bg1"/>
                </a:solidFill>
                <a:latin typeface="Times New Roman" pitchFamily="18" charset="0"/>
                <a:cs typeface="Times New Roman" pitchFamily="18" charset="0"/>
              </a:rPr>
              <a:t>).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L’oxyde de silicium (SiO2).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L’oxyde de </a:t>
            </a:r>
            <a:r>
              <a:rPr lang="fr-FR" sz="1600" dirty="0" err="1" smtClean="0">
                <a:solidFill>
                  <a:schemeClr val="bg1"/>
                </a:solidFill>
                <a:latin typeface="Times New Roman" pitchFamily="18" charset="0"/>
                <a:cs typeface="Times New Roman" pitchFamily="18" charset="0"/>
              </a:rPr>
              <a:t>Titanium</a:t>
            </a:r>
            <a:r>
              <a:rPr lang="fr-FR" sz="1600" dirty="0" smtClean="0">
                <a:solidFill>
                  <a:schemeClr val="bg1"/>
                </a:solidFill>
                <a:latin typeface="Times New Roman" pitchFamily="18" charset="0"/>
                <a:cs typeface="Times New Roman" pitchFamily="18" charset="0"/>
              </a:rPr>
              <a:t>(TiO2).  </a:t>
            </a:r>
            <a:br>
              <a:rPr lang="fr-FR" sz="1600" dirty="0" smtClean="0">
                <a:solidFill>
                  <a:schemeClr val="bg1"/>
                </a:solidFill>
                <a:latin typeface="Times New Roman" pitchFamily="18" charset="0"/>
                <a:cs typeface="Times New Roman" pitchFamily="18" charset="0"/>
              </a:rPr>
            </a:br>
            <a:r>
              <a:rPr lang="fr-FR" sz="1800" b="1" u="sng" dirty="0" smtClean="0">
                <a:solidFill>
                  <a:schemeClr val="bg1"/>
                </a:solidFill>
                <a:latin typeface="Times New Roman" pitchFamily="18" charset="0"/>
                <a:cs typeface="Times New Roman" pitchFamily="18" charset="0"/>
              </a:rPr>
              <a:t>Les nanoparticules métalliques: </a:t>
            </a:r>
            <a:r>
              <a:rPr lang="fr-FR" sz="1600" dirty="0" smtClean="0">
                <a:solidFill>
                  <a:schemeClr val="bg1"/>
                </a:solidFill>
                <a:latin typeface="Times New Roman" pitchFamily="18" charset="0"/>
                <a:cs typeface="Times New Roman" pitchFamily="18" charset="0"/>
              </a:rPr>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L’aluminium (Al). Le cuivre (Cu).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L’or (Au). L’argent (Ag).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La silicone, Si.</a:t>
            </a:r>
            <a:br>
              <a:rPr lang="fr-FR" sz="1600" dirty="0" smtClean="0">
                <a:solidFill>
                  <a:schemeClr val="bg1"/>
                </a:solidFill>
                <a:latin typeface="Times New Roman" pitchFamily="18" charset="0"/>
                <a:cs typeface="Times New Roman" pitchFamily="18" charset="0"/>
              </a:rPr>
            </a:br>
            <a:r>
              <a:rPr lang="fr-FR" sz="1800" b="1" u="sng" dirty="0" smtClean="0">
                <a:solidFill>
                  <a:schemeClr val="bg1"/>
                </a:solidFill>
                <a:latin typeface="Times New Roman" pitchFamily="18" charset="0"/>
                <a:cs typeface="Times New Roman" pitchFamily="18" charset="0"/>
              </a:rPr>
              <a:t>Les nanoparticules non métalliques:    </a:t>
            </a:r>
            <a:r>
              <a:rPr lang="fr-FR" sz="1600" dirty="0" smtClean="0">
                <a:solidFill>
                  <a:schemeClr val="bg1"/>
                </a:solidFill>
                <a:latin typeface="Times New Roman" pitchFamily="18" charset="0"/>
                <a:cs typeface="Times New Roman" pitchFamily="18" charset="0"/>
              </a:rPr>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Les nanotubes de carbone (CNT).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Le diamant (C).</a:t>
            </a:r>
            <a:endParaRPr lang="fr-FR" sz="1600" dirty="0">
              <a:solidFill>
                <a:schemeClr val="bg1"/>
              </a:solidFill>
              <a:latin typeface="Times New Roman" pitchFamily="18" charset="0"/>
              <a:cs typeface="Times New Roman" pitchFamily="18" charset="0"/>
            </a:endParaRPr>
          </a:p>
        </p:txBody>
      </p:sp>
      <p:sp>
        <p:nvSpPr>
          <p:cNvPr id="5" name="Rectangle 4"/>
          <p:cNvSpPr/>
          <p:nvPr/>
        </p:nvSpPr>
        <p:spPr>
          <a:xfrm>
            <a:off x="428596" y="1142990"/>
            <a:ext cx="3857652" cy="1969770"/>
          </a:xfrm>
          <a:prstGeom prst="rect">
            <a:avLst/>
          </a:prstGeom>
        </p:spPr>
        <p:txBody>
          <a:bodyPr wrap="square">
            <a:spAutoFit/>
          </a:bodyPr>
          <a:lstStyle/>
          <a:p>
            <a:r>
              <a:rPr lang="fr-FR" dirty="0" smtClean="0">
                <a:solidFill>
                  <a:schemeClr val="bg1"/>
                </a:solidFill>
              </a:rPr>
              <a:t/>
            </a:r>
            <a:br>
              <a:rPr lang="fr-FR" dirty="0" smtClean="0">
                <a:solidFill>
                  <a:schemeClr val="bg1"/>
                </a:solidFill>
              </a:rPr>
            </a:br>
            <a:r>
              <a:rPr lang="fr-FR" dirty="0" smtClean="0">
                <a:solidFill>
                  <a:schemeClr val="bg1"/>
                </a:solidFill>
              </a:rPr>
              <a:t>- </a:t>
            </a:r>
            <a:r>
              <a:rPr lang="fr-FR" sz="1600" dirty="0" smtClean="0">
                <a:solidFill>
                  <a:schemeClr val="bg1"/>
                </a:solidFill>
                <a:latin typeface="Times New Roman" pitchFamily="18" charset="0"/>
                <a:cs typeface="Times New Roman" pitchFamily="18" charset="0"/>
              </a:rPr>
              <a:t>Eau.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Ethylène-glycol.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Les huiles.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 Le Toluène.</a:t>
            </a:r>
          </a:p>
          <a:p>
            <a:r>
              <a:rPr lang="fr-FR" sz="1600" dirty="0" smtClean="0">
                <a:solidFill>
                  <a:schemeClr val="bg1"/>
                </a:solidFill>
                <a:latin typeface="Times New Roman" pitchFamily="18" charset="0"/>
                <a:cs typeface="Times New Roman" pitchFamily="18" charset="0"/>
              </a:rPr>
              <a:t>- Les fluides de réfrigération (R12.R22……)                       </a:t>
            </a:r>
          </a:p>
          <a:p>
            <a:r>
              <a:rPr lang="fr-FR" dirty="0" smtClean="0">
                <a:solidFill>
                  <a:schemeClr val="bg1"/>
                </a:solidFill>
              </a:rPr>
              <a:t> </a:t>
            </a:r>
          </a:p>
          <a:p>
            <a:endParaRPr lang="fr-FR" dirty="0"/>
          </a:p>
        </p:txBody>
      </p:sp>
      <p:sp>
        <p:nvSpPr>
          <p:cNvPr id="8" name="Rectangle 7"/>
          <p:cNvSpPr/>
          <p:nvPr/>
        </p:nvSpPr>
        <p:spPr>
          <a:xfrm>
            <a:off x="214282" y="285734"/>
            <a:ext cx="4572000" cy="1077218"/>
          </a:xfrm>
          <a:prstGeom prst="rect">
            <a:avLst/>
          </a:prstGeom>
        </p:spPr>
        <p:txBody>
          <a:bodyPr>
            <a:spAutoFit/>
          </a:bodyPr>
          <a:lstStyle/>
          <a:p>
            <a:r>
              <a:rPr lang="fr-FR" sz="1600" dirty="0" smtClean="0">
                <a:solidFill>
                  <a:schemeClr val="bg1"/>
                </a:solidFill>
                <a:latin typeface="Times New Roman" pitchFamily="18" charset="0"/>
                <a:cs typeface="Times New Roman" pitchFamily="18" charset="0"/>
              </a:rPr>
              <a:t>Pour la préparation de nano fluides, les liquides de base couramment utilisés sont ceux qui sont fréquemment utilisés dans les applications de transfert de chaleur, tels que :</a:t>
            </a:r>
            <a:endParaRPr lang="fr-FR" sz="1600" dirty="0"/>
          </a:p>
        </p:txBody>
      </p:sp>
      <p:sp>
        <p:nvSpPr>
          <p:cNvPr id="9" name="Rectangle 8"/>
          <p:cNvSpPr/>
          <p:nvPr/>
        </p:nvSpPr>
        <p:spPr>
          <a:xfrm>
            <a:off x="4357654" y="357172"/>
            <a:ext cx="4786346"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latin typeface="Times New Roman" pitchFamily="18" charset="0"/>
                <a:cs typeface="Times New Roman" pitchFamily="18" charset="0"/>
              </a:rPr>
              <a:t>Les nanoparticules couramment utilisées pour la préparation de nano fluides sont les suivantes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800" decel="100000"/>
                                        <p:tgtEl>
                                          <p:spTgt spid="5">
                                            <p:txEl>
                                              <p:pRg st="0" end="0"/>
                                            </p:txEl>
                                          </p:spTgt>
                                        </p:tgtEl>
                                      </p:cBhvr>
                                    </p:animEffect>
                                    <p:anim calcmode="lin" valueType="num">
                                      <p:cBhvr>
                                        <p:cTn id="16"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800" decel="100000"/>
                                        <p:tgtEl>
                                          <p:spTgt spid="5">
                                            <p:txEl>
                                              <p:pRg st="1" end="1"/>
                                            </p:txEl>
                                          </p:spTgt>
                                        </p:tgtEl>
                                      </p:cBhvr>
                                    </p:animEffect>
                                    <p:anim calcmode="lin" valueType="num">
                                      <p:cBhvr>
                                        <p:cTn id="24" dur="8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p:cTn id="33" dur="500" fill="hold"/>
                                        <p:tgtEl>
                                          <p:spTgt spid="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fade">
                                      <p:cBhvr>
                                        <p:cTn id="41" dur="800" decel="100000"/>
                                        <p:tgtEl>
                                          <p:spTgt spid="4">
                                            <p:txEl>
                                              <p:pRg st="1" end="1"/>
                                            </p:txEl>
                                          </p:spTgt>
                                        </p:tgtEl>
                                      </p:cBhvr>
                                    </p:animEffect>
                                    <p:anim calcmode="lin" valueType="num">
                                      <p:cBhvr>
                                        <p:cTn id="42" dur="800" decel="100000" fill="hold"/>
                                        <p:tgtEl>
                                          <p:spTgt spid="4">
                                            <p:txEl>
                                              <p:pRg st="1" end="1"/>
                                            </p:txEl>
                                          </p:spTgt>
                                        </p:tgtEl>
                                        <p:attrNameLst>
                                          <p:attrName>style.rotation</p:attrName>
                                        </p:attrNameLst>
                                      </p:cBhvr>
                                      <p:tavLst>
                                        <p:tav tm="0">
                                          <p:val>
                                            <p:fltVal val="-90"/>
                                          </p:val>
                                        </p:tav>
                                        <p:tav tm="100000">
                                          <p:val>
                                            <p:fltVal val="0"/>
                                          </p:val>
                                        </p:tav>
                                      </p:tavLst>
                                    </p:anim>
                                    <p:anim calcmode="lin" valueType="num">
                                      <p:cBhvr>
                                        <p:cTn id="43" dur="800" decel="100000" fill="hold"/>
                                        <p:tgtEl>
                                          <p:spTgt spid="4">
                                            <p:txEl>
                                              <p:pRg st="1" end="1"/>
                                            </p:txEl>
                                          </p:spTgt>
                                        </p:tgtEl>
                                        <p:attrNameLst>
                                          <p:attrName>ppt_x</p:attrName>
                                        </p:attrNameLst>
                                      </p:cBhvr>
                                      <p:tavLst>
                                        <p:tav tm="0">
                                          <p:val>
                                            <p:strVal val="#ppt_x+0.4"/>
                                          </p:val>
                                        </p:tav>
                                        <p:tav tm="100000">
                                          <p:val>
                                            <p:strVal val="#ppt_x-0.05"/>
                                          </p:val>
                                        </p:tav>
                                      </p:tavLst>
                                    </p:anim>
                                    <p:anim calcmode="lin" valueType="num">
                                      <p:cBhvr>
                                        <p:cTn id="44" dur="800" decel="100000" fill="hold"/>
                                        <p:tgtEl>
                                          <p:spTgt spid="4">
                                            <p:txEl>
                                              <p:pRg st="1" end="1"/>
                                            </p:txEl>
                                          </p:spTgt>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4">
                                            <p:txEl>
                                              <p:pRg st="1" end="1"/>
                                            </p:txEl>
                                          </p:spTgt>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4">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142844" y="498460"/>
            <a:ext cx="2786082"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142876" y="0"/>
            <a:ext cx="3357554"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Les Types de Nano fluide </a:t>
            </a:r>
          </a:p>
        </p:txBody>
      </p:sp>
      <p:sp>
        <p:nvSpPr>
          <p:cNvPr id="4" name="Rectangle 3"/>
          <p:cNvSpPr/>
          <p:nvPr/>
        </p:nvSpPr>
        <p:spPr>
          <a:xfrm>
            <a:off x="0" y="642924"/>
            <a:ext cx="4572000" cy="584775"/>
          </a:xfrm>
          <a:prstGeom prst="rect">
            <a:avLst/>
          </a:prstGeom>
        </p:spPr>
        <p:txBody>
          <a:bodyPr>
            <a:spAutoFit/>
          </a:bodyPr>
          <a:lstStyle/>
          <a:p>
            <a:pPr marL="0" lvl="0" indent="0">
              <a:buNone/>
            </a:pPr>
            <a:r>
              <a:rPr lang="fr-FR" sz="1600" dirty="0" smtClean="0">
                <a:solidFill>
                  <a:schemeClr val="bg1"/>
                </a:solidFill>
                <a:latin typeface="Times New Roman" pitchFamily="18" charset="0"/>
                <a:cs typeface="Times New Roman" pitchFamily="18" charset="0"/>
              </a:rPr>
              <a:t>Les nanoparticules peuvent être classées selon leur forme en deux grandes catégories : </a:t>
            </a:r>
          </a:p>
        </p:txBody>
      </p:sp>
      <p:sp>
        <p:nvSpPr>
          <p:cNvPr id="5" name="Rectangle 4"/>
          <p:cNvSpPr/>
          <p:nvPr/>
        </p:nvSpPr>
        <p:spPr>
          <a:xfrm>
            <a:off x="0" y="1214428"/>
            <a:ext cx="5214942" cy="1815882"/>
          </a:xfrm>
          <a:prstGeom prst="rect">
            <a:avLst/>
          </a:prstGeom>
        </p:spPr>
        <p:txBody>
          <a:bodyPr wrap="square">
            <a:spAutoFit/>
          </a:bodyPr>
          <a:lstStyle/>
          <a:p>
            <a:pPr marL="0" lvl="0" indent="0">
              <a:buNone/>
            </a:pPr>
            <a:r>
              <a:rPr lang="fr-FR" sz="1600" b="1" u="sng" dirty="0" smtClean="0">
                <a:solidFill>
                  <a:schemeClr val="bg1"/>
                </a:solidFill>
                <a:latin typeface="Times New Roman" pitchFamily="18" charset="0"/>
                <a:cs typeface="Times New Roman" pitchFamily="18" charset="0"/>
              </a:rPr>
              <a:t>1- Les nanoparticules sphériques :</a:t>
            </a:r>
          </a:p>
          <a:p>
            <a:pPr marL="0" lvl="0" indent="0" algn="just">
              <a:buNone/>
            </a:pPr>
            <a:r>
              <a:rPr lang="fr-FR" sz="1600" dirty="0" smtClean="0">
                <a:solidFill>
                  <a:schemeClr val="bg1"/>
                </a:solidFill>
                <a:latin typeface="Times New Roman" pitchFamily="18" charset="0"/>
                <a:cs typeface="Times New Roman" pitchFamily="18" charset="0"/>
              </a:rPr>
              <a:t>pour lesquelles plusieurs types de matériaux peuvent être utilisés pour leur fabrication , </a:t>
            </a:r>
          </a:p>
          <a:p>
            <a:pPr marL="0" lvl="0" indent="0" algn="just">
              <a:buNone/>
            </a:pPr>
            <a:r>
              <a:rPr lang="fr-FR" sz="1600" dirty="0" smtClean="0">
                <a:solidFill>
                  <a:schemeClr val="bg1"/>
                </a:solidFill>
                <a:latin typeface="Times New Roman" pitchFamily="18" charset="0"/>
                <a:cs typeface="Times New Roman" pitchFamily="18" charset="0"/>
              </a:rPr>
              <a:t>Ces nanoparticules sphériques peuvent ainsi être à base de métaux (cuivre Cu, fer Fe, or Au, argent Ag…) ou  métalliques comme (oxyde d’aluminium Al2O3, oxyde de cuivre </a:t>
            </a:r>
            <a:r>
              <a:rPr lang="fr-FR" sz="1600" dirty="0" err="1" smtClean="0">
                <a:solidFill>
                  <a:schemeClr val="bg1"/>
                </a:solidFill>
                <a:latin typeface="Times New Roman" pitchFamily="18" charset="0"/>
                <a:cs typeface="Times New Roman" pitchFamily="18" charset="0"/>
              </a:rPr>
              <a:t>CuO</a:t>
            </a:r>
            <a:r>
              <a:rPr lang="fr-FR" sz="1600" dirty="0" smtClean="0">
                <a:solidFill>
                  <a:schemeClr val="bg1"/>
                </a:solidFill>
                <a:latin typeface="Times New Roman" pitchFamily="18" charset="0"/>
                <a:cs typeface="Times New Roman" pitchFamily="18" charset="0"/>
              </a:rPr>
              <a:t>, oxyde de titane TiO2…).</a:t>
            </a:r>
          </a:p>
        </p:txBody>
      </p:sp>
      <p:sp>
        <p:nvSpPr>
          <p:cNvPr id="8" name="Rectangle 7"/>
          <p:cNvSpPr/>
          <p:nvPr/>
        </p:nvSpPr>
        <p:spPr>
          <a:xfrm>
            <a:off x="0" y="3143254"/>
            <a:ext cx="4572000" cy="830997"/>
          </a:xfrm>
          <a:prstGeom prst="rect">
            <a:avLst/>
          </a:prstGeom>
        </p:spPr>
        <p:txBody>
          <a:bodyPr>
            <a:spAutoFit/>
          </a:bodyPr>
          <a:lstStyle/>
          <a:p>
            <a:pPr marL="0" lvl="0" indent="0">
              <a:buNone/>
            </a:pPr>
            <a:r>
              <a:rPr lang="fr-FR" sz="1600" u="sng" dirty="0" smtClean="0">
                <a:solidFill>
                  <a:schemeClr val="bg1"/>
                </a:solidFill>
                <a:latin typeface="Times New Roman" pitchFamily="18" charset="0"/>
                <a:cs typeface="Times New Roman" pitchFamily="18" charset="0"/>
              </a:rPr>
              <a:t>2- Les nanotubes : </a:t>
            </a:r>
          </a:p>
          <a:p>
            <a:pPr marL="0" lvl="0" indent="0">
              <a:buNone/>
            </a:pPr>
            <a:r>
              <a:rPr lang="fr-FR" sz="1600" dirty="0" smtClean="0">
                <a:solidFill>
                  <a:schemeClr val="bg1"/>
                </a:solidFill>
                <a:latin typeface="Times New Roman" pitchFamily="18" charset="0"/>
                <a:cs typeface="Times New Roman" pitchFamily="18" charset="0"/>
              </a:rPr>
              <a:t>Comme les nanotubes de carbone NTC, les nanotubes de titane TiO2, Nanotube de silicium….</a:t>
            </a:r>
            <a:endParaRPr lang="fr-FR" sz="1600" dirty="0">
              <a:solidFill>
                <a:schemeClr val="bg1"/>
              </a:solidFill>
              <a:latin typeface="Times New Roman" pitchFamily="18" charset="0"/>
              <a:cs typeface="Times New Roman" pitchFamily="18" charset="0"/>
            </a:endParaRPr>
          </a:p>
        </p:txBody>
      </p:sp>
      <p:pic>
        <p:nvPicPr>
          <p:cNvPr id="9" name="Image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857884" y="714362"/>
            <a:ext cx="2926107" cy="1624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Imag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929322" y="2571750"/>
            <a:ext cx="2965273" cy="2195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142844" y="498460"/>
            <a:ext cx="4643470"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142876" y="0"/>
            <a:ext cx="5143504"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Préparation de nano fluide et nanoparticules</a:t>
            </a:r>
          </a:p>
        </p:txBody>
      </p:sp>
      <p:sp>
        <p:nvSpPr>
          <p:cNvPr id="5" name="Rectangle 4"/>
          <p:cNvSpPr/>
          <p:nvPr/>
        </p:nvSpPr>
        <p:spPr>
          <a:xfrm>
            <a:off x="285720" y="928676"/>
            <a:ext cx="7715304" cy="3293209"/>
          </a:xfrm>
          <a:prstGeom prst="rect">
            <a:avLst/>
          </a:prstGeom>
        </p:spPr>
        <p:txBody>
          <a:bodyPr wrap="square">
            <a:spAutoFit/>
          </a:bodyPr>
          <a:lstStyle/>
          <a:p>
            <a:r>
              <a:rPr lang="fr-FR" sz="1600" dirty="0" smtClean="0">
                <a:solidFill>
                  <a:schemeClr val="bg1"/>
                </a:solidFill>
                <a:latin typeface="Times New Roman" pitchFamily="18" charset="0"/>
                <a:cs typeface="Times New Roman" pitchFamily="18" charset="0"/>
              </a:rPr>
              <a:t>La préparation de nanoparticules est une industrie qui nécessite une technologie très précise ,il existe deux méthodes principales utilisées pour la préparation des nano-fluides :</a:t>
            </a:r>
          </a:p>
          <a:p>
            <a:r>
              <a:rPr lang="fr-FR" sz="1600" dirty="0" smtClean="0">
                <a:solidFill>
                  <a:schemeClr val="bg1"/>
                </a:solidFill>
                <a:latin typeface="Times New Roman" pitchFamily="18" charset="0"/>
                <a:cs typeface="Times New Roman" pitchFamily="18" charset="0"/>
              </a:rPr>
              <a:t/>
            </a:r>
            <a:br>
              <a:rPr lang="fr-FR" sz="1600" dirty="0" smtClean="0">
                <a:solidFill>
                  <a:schemeClr val="bg1"/>
                </a:solidFill>
                <a:latin typeface="Times New Roman" pitchFamily="18" charset="0"/>
                <a:cs typeface="Times New Roman" pitchFamily="18" charset="0"/>
              </a:rPr>
            </a:br>
            <a:r>
              <a:rPr lang="fr-FR" sz="1600" b="1" u="sng" dirty="0" smtClean="0">
                <a:solidFill>
                  <a:schemeClr val="bg1"/>
                </a:solidFill>
                <a:latin typeface="Times New Roman" pitchFamily="18" charset="0"/>
                <a:cs typeface="Times New Roman" pitchFamily="18" charset="0"/>
              </a:rPr>
              <a:t>1. Méthode en une étape (one-step méthode) :</a:t>
            </a:r>
            <a:r>
              <a:rPr lang="fr-FR" sz="1600" dirty="0" smtClean="0">
                <a:solidFill>
                  <a:schemeClr val="bg1"/>
                </a:solidFill>
                <a:latin typeface="Times New Roman" pitchFamily="18" charset="0"/>
                <a:cs typeface="Times New Roman" pitchFamily="18" charset="0"/>
              </a:rPr>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Cette méthode consiste à produire les nanoparticules directement dans le liquide de base afin</a:t>
            </a:r>
          </a:p>
          <a:p>
            <a:r>
              <a:rPr lang="fr-FR" sz="1600" dirty="0" smtClean="0">
                <a:solidFill>
                  <a:schemeClr val="bg1"/>
                </a:solidFill>
                <a:latin typeface="Times New Roman" pitchFamily="18" charset="0"/>
                <a:cs typeface="Times New Roman" pitchFamily="18" charset="0"/>
              </a:rPr>
              <a:t/>
            </a:r>
            <a:br>
              <a:rPr lang="fr-FR" sz="1600" dirty="0" smtClean="0">
                <a:solidFill>
                  <a:schemeClr val="bg1"/>
                </a:solidFill>
                <a:latin typeface="Times New Roman" pitchFamily="18" charset="0"/>
                <a:cs typeface="Times New Roman" pitchFamily="18" charset="0"/>
              </a:rPr>
            </a:br>
            <a:r>
              <a:rPr lang="fr-FR" sz="1600" b="1" u="sng" dirty="0" smtClean="0">
                <a:solidFill>
                  <a:schemeClr val="bg1"/>
                </a:solidFill>
                <a:latin typeface="Times New Roman" pitchFamily="18" charset="0"/>
                <a:cs typeface="Times New Roman" pitchFamily="18" charset="0"/>
              </a:rPr>
              <a:t>2.Méthode en deux étapes:</a:t>
            </a:r>
            <a:r>
              <a:rPr lang="fr-FR" sz="1600" dirty="0" smtClean="0">
                <a:solidFill>
                  <a:schemeClr val="bg1"/>
                </a:solidFill>
                <a:latin typeface="Times New Roman" pitchFamily="18" charset="0"/>
                <a:cs typeface="Times New Roman" pitchFamily="18" charset="0"/>
              </a:rPr>
              <a:t/>
            </a:r>
            <a:br>
              <a:rPr lang="fr-FR" sz="1600" dirty="0" smtClean="0">
                <a:solidFill>
                  <a:schemeClr val="bg1"/>
                </a:solidFill>
                <a:latin typeface="Times New Roman" pitchFamily="18" charset="0"/>
                <a:cs typeface="Times New Roman" pitchFamily="18" charset="0"/>
              </a:rPr>
            </a:br>
            <a:r>
              <a:rPr lang="fr-FR" sz="1600" dirty="0" smtClean="0">
                <a:solidFill>
                  <a:schemeClr val="bg1"/>
                </a:solidFill>
                <a:latin typeface="Times New Roman" pitchFamily="18" charset="0"/>
                <a:cs typeface="Times New Roman" pitchFamily="18" charset="0"/>
              </a:rPr>
              <a:t>La méthode en deux étapes est la plus utilisé pour préparer les nano fluides. Dans la première étape, les nanoparticules sont produites sous forme de poudre sèche à l'aide des méthodes chimiques ou physiques. Ces nanoparticules sont ensuite dispersées dans un fluide de base lors de la seconde étape. Parmi les l'équipement utilisé pour disperser les nanoparticules dans le liquide de base est un bain à ultrasons</a:t>
            </a:r>
            <a:endParaRPr lang="fr-FR" sz="16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4" name="Google Shape;164;p38"/>
          <p:cNvSpPr txBox="1">
            <a:spLocks noGrp="1"/>
          </p:cNvSpPr>
          <p:nvPr>
            <p:ph type="ctrTitle" idx="4294967295"/>
          </p:nvPr>
        </p:nvSpPr>
        <p:spPr>
          <a:xfrm>
            <a:off x="3000364" y="1071552"/>
            <a:ext cx="3286125" cy="752475"/>
          </a:xfrm>
          <a:prstGeom prst="rect">
            <a:avLst/>
          </a:prstGeom>
          <a:effectLst>
            <a:outerShdw blurRad="100013" dist="19050" dir="8460000" algn="bl" rotWithShape="0">
              <a:srgbClr val="76A5AF">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fr-FR" b="0" dirty="0" smtClean="0">
                <a:latin typeface="Montserrat ExtraLight"/>
                <a:ea typeface="Montserrat ExtraLight"/>
                <a:cs typeface="Montserrat ExtraLight"/>
                <a:sym typeface="Montserrat ExtraLight"/>
              </a:rPr>
              <a:t> </a:t>
            </a:r>
            <a:endParaRPr b="0" dirty="0">
              <a:latin typeface="Montserrat ExtraLight"/>
              <a:ea typeface="Montserrat ExtraLight"/>
              <a:cs typeface="Montserrat ExtraLight"/>
              <a:sym typeface="Montserrat ExtraLight"/>
            </a:endParaRPr>
          </a:p>
        </p:txBody>
      </p:sp>
      <p:cxnSp>
        <p:nvCxnSpPr>
          <p:cNvPr id="165" name="Google Shape;165;p38"/>
          <p:cNvCxnSpPr/>
          <p:nvPr/>
        </p:nvCxnSpPr>
        <p:spPr>
          <a:xfrm>
            <a:off x="3190500" y="1500180"/>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6" name="Google Shape;165;p38"/>
          <p:cNvCxnSpPr/>
          <p:nvPr/>
        </p:nvCxnSpPr>
        <p:spPr>
          <a:xfrm>
            <a:off x="3166322" y="214296"/>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7" name="Image 6" descr="logo couleurs fini lakmans 2.jpg"/>
          <p:cNvPicPr/>
          <p:nvPr/>
        </p:nvPicPr>
        <p:blipFill>
          <a:blip r:embed="rId3"/>
          <a:srcRect r="46956" b="23077"/>
          <a:stretch>
            <a:fillRect/>
          </a:stretch>
        </p:blipFill>
        <p:spPr bwMode="auto">
          <a:xfrm>
            <a:off x="8215338" y="0"/>
            <a:ext cx="928662" cy="928676"/>
          </a:xfrm>
          <a:prstGeom prst="rect">
            <a:avLst/>
          </a:prstGeom>
          <a:noFill/>
          <a:ln w="9525">
            <a:noFill/>
            <a:miter lim="800000"/>
            <a:headEnd/>
            <a:tailEnd/>
          </a:ln>
        </p:spPr>
      </p:pic>
      <p:pic>
        <p:nvPicPr>
          <p:cNvPr id="9" name="Image 8" descr="logo couleurs fini lakmans 2.jpg"/>
          <p:cNvPicPr/>
          <p:nvPr/>
        </p:nvPicPr>
        <p:blipFill>
          <a:blip r:embed="rId3"/>
          <a:srcRect r="46956" b="23077"/>
          <a:stretch>
            <a:fillRect/>
          </a:stretch>
        </p:blipFill>
        <p:spPr bwMode="auto">
          <a:xfrm>
            <a:off x="0" y="0"/>
            <a:ext cx="928662" cy="928676"/>
          </a:xfrm>
          <a:prstGeom prst="rect">
            <a:avLst/>
          </a:prstGeom>
          <a:noFill/>
          <a:ln w="9525">
            <a:noFill/>
            <a:miter lim="800000"/>
            <a:headEnd/>
            <a:tailEnd/>
          </a:ln>
        </p:spPr>
      </p:pic>
      <p:sp>
        <p:nvSpPr>
          <p:cNvPr id="11" name="Rectangle 10"/>
          <p:cNvSpPr/>
          <p:nvPr/>
        </p:nvSpPr>
        <p:spPr>
          <a:xfrm>
            <a:off x="1571604" y="214278"/>
            <a:ext cx="5929354" cy="1500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CA" sz="1200" b="1" dirty="0" err="1" smtClean="0">
                <a:solidFill>
                  <a:schemeClr val="bg1"/>
                </a:solidFill>
                <a:latin typeface="Times New Roman" pitchFamily="18" charset="0"/>
                <a:cs typeface="Times New Roman" pitchFamily="18" charset="0"/>
              </a:rPr>
              <a:t>Université</a:t>
            </a:r>
            <a:r>
              <a:rPr lang="en-CA" sz="1200" b="1" dirty="0" smtClean="0">
                <a:solidFill>
                  <a:schemeClr val="bg1"/>
                </a:solidFill>
                <a:latin typeface="Times New Roman" pitchFamily="18" charset="0"/>
                <a:cs typeface="Times New Roman" pitchFamily="18" charset="0"/>
              </a:rPr>
              <a:t> </a:t>
            </a:r>
            <a:r>
              <a:rPr lang="en-CA" sz="1200" b="1" dirty="0" err="1" smtClean="0">
                <a:solidFill>
                  <a:schemeClr val="bg1"/>
                </a:solidFill>
                <a:latin typeface="Times New Roman" pitchFamily="18" charset="0"/>
                <a:cs typeface="Times New Roman" pitchFamily="18" charset="0"/>
              </a:rPr>
              <a:t>d’Oran</a:t>
            </a:r>
            <a:r>
              <a:rPr lang="en-CA" sz="1200" b="1" dirty="0" smtClean="0">
                <a:solidFill>
                  <a:schemeClr val="bg1"/>
                </a:solidFill>
                <a:latin typeface="Times New Roman" pitchFamily="18" charset="0"/>
                <a:cs typeface="Times New Roman" pitchFamily="18" charset="0"/>
              </a:rPr>
              <a:t> 2 Mohamed Ben Ahmed</a:t>
            </a:r>
            <a:endParaRPr lang="fr-FR" sz="1200" b="1" dirty="0">
              <a:solidFill>
                <a:schemeClr val="bg1"/>
              </a:solidFill>
              <a:latin typeface="Times New Roman" pitchFamily="18" charset="0"/>
              <a:cs typeface="Times New Roman" pitchFamily="18" charset="0"/>
            </a:endParaRPr>
          </a:p>
          <a:p>
            <a:pPr algn="ctr">
              <a:lnSpc>
                <a:spcPct val="150000"/>
              </a:lnSpc>
            </a:pPr>
            <a:r>
              <a:rPr lang="fr-FR" sz="1200" b="1" dirty="0" smtClean="0">
                <a:solidFill>
                  <a:schemeClr val="bg1"/>
                </a:solidFill>
                <a:latin typeface="Times New Roman" pitchFamily="18" charset="0"/>
                <a:cs typeface="Times New Roman" pitchFamily="18" charset="0"/>
              </a:rPr>
              <a:t>Institut de Maintenance et de Sécurité Industrielle</a:t>
            </a:r>
            <a:endParaRPr lang="fr-FR" sz="1200" dirty="0" smtClean="0">
              <a:solidFill>
                <a:schemeClr val="bg1"/>
              </a:solidFill>
              <a:latin typeface="Times New Roman" pitchFamily="18" charset="0"/>
              <a:cs typeface="Times New Roman" pitchFamily="18" charset="0"/>
            </a:endParaRPr>
          </a:p>
          <a:p>
            <a:pPr algn="ctr">
              <a:lnSpc>
                <a:spcPct val="150000"/>
              </a:lnSpc>
            </a:pPr>
            <a:r>
              <a:rPr lang="fr-FR" sz="1200" b="1" dirty="0" smtClean="0">
                <a:solidFill>
                  <a:schemeClr val="bg1"/>
                </a:solidFill>
                <a:latin typeface="Times New Roman" pitchFamily="18" charset="0"/>
                <a:cs typeface="Times New Roman" pitchFamily="18" charset="0"/>
              </a:rPr>
              <a:t>Département :</a:t>
            </a:r>
            <a:r>
              <a:rPr lang="fr-FR" sz="1200" dirty="0" smtClean="0">
                <a:solidFill>
                  <a:schemeClr val="bg1"/>
                </a:solidFill>
                <a:latin typeface="Times New Roman" pitchFamily="18" charset="0"/>
                <a:cs typeface="Times New Roman" pitchFamily="18" charset="0"/>
              </a:rPr>
              <a:t>Maintenance en Electromécanique</a:t>
            </a:r>
            <a:endParaRPr lang="fr-FR" sz="1200" b="1" dirty="0" smtClean="0">
              <a:solidFill>
                <a:schemeClr val="bg1"/>
              </a:solidFill>
              <a:latin typeface="Times New Roman" pitchFamily="18" charset="0"/>
              <a:cs typeface="Times New Roman" pitchFamily="18" charset="0"/>
            </a:endParaRPr>
          </a:p>
          <a:p>
            <a:pPr algn="ctr">
              <a:lnSpc>
                <a:spcPct val="150000"/>
              </a:lnSpc>
            </a:pPr>
            <a:r>
              <a:rPr lang="fr-FR" sz="1200" b="1" dirty="0" smtClean="0">
                <a:ln w="11430"/>
                <a:solidFill>
                  <a:schemeClr val="bg1"/>
                </a:solidFill>
                <a:effectLst>
                  <a:outerShdw blurRad="50800" dist="39000" dir="5460000" algn="tl">
                    <a:srgbClr val="000000">
                      <a:alpha val="38000"/>
                    </a:srgbClr>
                  </a:outerShdw>
                </a:effectLst>
                <a:latin typeface="Times New Roman" pitchFamily="18" charset="0"/>
                <a:cs typeface="Times New Roman" pitchFamily="18" charset="0"/>
              </a:rPr>
              <a:t>Master II:</a:t>
            </a:r>
            <a:r>
              <a:rPr lang="fr-FR" sz="1200" dirty="0" smtClean="0">
                <a:solidFill>
                  <a:schemeClr val="bg1"/>
                </a:solidFill>
                <a:latin typeface="Times New Roman" pitchFamily="18" charset="0"/>
                <a:cs typeface="Times New Roman" pitchFamily="18" charset="0"/>
              </a:rPr>
              <a:t> Electromécanique industrielle</a:t>
            </a:r>
            <a:endParaRPr lang="fr-FR" sz="1200" b="1" dirty="0" smtClean="0">
              <a:solidFill>
                <a:schemeClr val="bg1"/>
              </a:solidFill>
              <a:latin typeface="Times New Roman" pitchFamily="18" charset="0"/>
              <a:cs typeface="Times New Roman" pitchFamily="18" charset="0"/>
            </a:endParaRPr>
          </a:p>
          <a:p>
            <a:pPr algn="ctr"/>
            <a:endParaRPr lang="fr-FR" sz="2000" b="1" dirty="0">
              <a:solidFill>
                <a:srgbClr val="C00000"/>
              </a:solidFill>
            </a:endParaRPr>
          </a:p>
        </p:txBody>
      </p:sp>
      <p:sp>
        <p:nvSpPr>
          <p:cNvPr id="13" name="Rectangle à coins arrondis 12"/>
          <p:cNvSpPr/>
          <p:nvPr/>
        </p:nvSpPr>
        <p:spPr>
          <a:xfrm>
            <a:off x="357158" y="1643056"/>
            <a:ext cx="1440160" cy="42863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rPr>
              <a:t>Thème</a:t>
            </a:r>
            <a:r>
              <a:rPr lang="fr-FR" sz="2400" b="1" dirty="0" smtClean="0">
                <a:solidFill>
                  <a:schemeClr val="tx1"/>
                </a:solidFill>
              </a:rPr>
              <a:t>:</a:t>
            </a:r>
            <a:endParaRPr lang="fr-FR" sz="2400" b="1" dirty="0">
              <a:solidFill>
                <a:schemeClr val="tx1"/>
              </a:solidFill>
            </a:endParaRPr>
          </a:p>
        </p:txBody>
      </p:sp>
      <p:sp>
        <p:nvSpPr>
          <p:cNvPr id="14" name="AutoShape 38"/>
          <p:cNvSpPr>
            <a:spLocks noChangeArrowheads="1"/>
          </p:cNvSpPr>
          <p:nvPr/>
        </p:nvSpPr>
        <p:spPr bwMode="auto">
          <a:xfrm>
            <a:off x="714348" y="2143122"/>
            <a:ext cx="7929618" cy="1071570"/>
          </a:xfrm>
          <a:prstGeom prst="plaque">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a:lstStyle/>
          <a:p>
            <a:pPr algn="ctr"/>
            <a:r>
              <a:rPr lang="fr-FR" sz="2000" b="1" i="1" dirty="0" smtClean="0">
                <a:latin typeface="Times New Roman" pitchFamily="18" charset="0"/>
                <a:cs typeface="Times New Roman" pitchFamily="18" charset="0"/>
              </a:rPr>
              <a:t>Amélioration du refroidissement d’un transformateur par utilisation d’un nano-fluide</a:t>
            </a:r>
            <a:r>
              <a:rPr lang="fr-FR" sz="3200" b="1" dirty="0" smtClean="0">
                <a:latin typeface="Times New Roman" pitchFamily="18" charset="0"/>
                <a:cs typeface="Times New Roman" pitchFamily="18" charset="0"/>
              </a:rPr>
              <a:t>. </a:t>
            </a:r>
            <a:endParaRPr lang="fr-FR" sz="3200" b="1" dirty="0">
              <a:latin typeface="Times New Roman" pitchFamily="18" charset="0"/>
              <a:cs typeface="Times New Roman" pitchFamily="18" charset="0"/>
            </a:endParaRPr>
          </a:p>
        </p:txBody>
      </p:sp>
      <p:sp>
        <p:nvSpPr>
          <p:cNvPr id="15" name="Rectangle 14"/>
          <p:cNvSpPr/>
          <p:nvPr/>
        </p:nvSpPr>
        <p:spPr>
          <a:xfrm>
            <a:off x="1857356" y="3357568"/>
            <a:ext cx="1643074" cy="4286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i="1" dirty="0" smtClean="0">
                <a:solidFill>
                  <a:schemeClr val="bg1"/>
                </a:solidFill>
                <a:latin typeface="Times New Roman" pitchFamily="18" charset="0"/>
                <a:cs typeface="Times New Roman" pitchFamily="18" charset="0"/>
              </a:rPr>
              <a:t>Réalisé par:</a:t>
            </a:r>
          </a:p>
          <a:p>
            <a:pPr algn="ctr"/>
            <a:endParaRPr lang="fr-FR" dirty="0"/>
          </a:p>
        </p:txBody>
      </p:sp>
      <p:sp>
        <p:nvSpPr>
          <p:cNvPr id="19" name="Rectangle à coins arrondis 8"/>
          <p:cNvSpPr/>
          <p:nvPr/>
        </p:nvSpPr>
        <p:spPr>
          <a:xfrm>
            <a:off x="2143108" y="3500444"/>
            <a:ext cx="3000396" cy="64295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endParaRPr lang="fr-FR" sz="2600" b="1" dirty="0" smtClean="0">
              <a:solidFill>
                <a:schemeClr val="tx1"/>
              </a:solidFill>
              <a:latin typeface="Times New Roman" pitchFamily="18" charset="0"/>
              <a:cs typeface="Times New Roman" pitchFamily="18" charset="0"/>
            </a:endParaRPr>
          </a:p>
          <a:p>
            <a:pPr>
              <a:lnSpc>
                <a:spcPct val="150000"/>
              </a:lnSpc>
              <a:buFont typeface="Wingdings" pitchFamily="2" charset="2"/>
              <a:buChar char="v"/>
            </a:pPr>
            <a:r>
              <a:rPr lang="fr-FR" sz="1600" b="1" dirty="0" smtClean="0">
                <a:solidFill>
                  <a:schemeClr val="bg1"/>
                </a:solidFill>
                <a:latin typeface="Times New Roman" pitchFamily="18" charset="0"/>
                <a:cs typeface="Times New Roman" pitchFamily="18" charset="0"/>
              </a:rPr>
              <a:t> </a:t>
            </a:r>
            <a:r>
              <a:rPr lang="fr-FR" sz="1600" b="1" dirty="0" err="1" smtClean="0">
                <a:solidFill>
                  <a:schemeClr val="bg1"/>
                </a:solidFill>
                <a:latin typeface="Times New Roman" pitchFamily="18" charset="0"/>
                <a:cs typeface="Times New Roman" pitchFamily="18" charset="0"/>
              </a:rPr>
              <a:t>Kermous</a:t>
            </a:r>
            <a:r>
              <a:rPr lang="fr-FR" sz="1600" b="1" dirty="0" smtClean="0">
                <a:solidFill>
                  <a:schemeClr val="bg1"/>
                </a:solidFill>
                <a:latin typeface="Times New Roman" pitchFamily="18" charset="0"/>
                <a:cs typeface="Times New Roman" pitchFamily="18" charset="0"/>
              </a:rPr>
              <a:t> </a:t>
            </a:r>
            <a:r>
              <a:rPr lang="fr-FR" sz="1600" b="1" dirty="0" err="1" smtClean="0">
                <a:solidFill>
                  <a:schemeClr val="bg1"/>
                </a:solidFill>
                <a:latin typeface="Times New Roman" pitchFamily="18" charset="0"/>
                <a:cs typeface="Times New Roman" pitchFamily="18" charset="0"/>
              </a:rPr>
              <a:t>Abdelhalim</a:t>
            </a:r>
            <a:endParaRPr lang="fr-FR" sz="1600" b="1" dirty="0" smtClean="0">
              <a:solidFill>
                <a:schemeClr val="bg1"/>
              </a:solidFill>
              <a:latin typeface="Times New Roman" pitchFamily="18" charset="0"/>
              <a:cs typeface="Times New Roman" pitchFamily="18" charset="0"/>
            </a:endParaRPr>
          </a:p>
          <a:p>
            <a:pPr>
              <a:lnSpc>
                <a:spcPct val="150000"/>
              </a:lnSpc>
              <a:buFont typeface="Wingdings" pitchFamily="2" charset="2"/>
              <a:buChar char="v"/>
            </a:pPr>
            <a:r>
              <a:rPr lang="fr-FR" sz="1600" b="1" dirty="0" smtClean="0">
                <a:solidFill>
                  <a:schemeClr val="bg1"/>
                </a:solidFill>
                <a:latin typeface="Times New Roman" pitchFamily="18" charset="0"/>
                <a:cs typeface="Times New Roman" pitchFamily="18" charset="0"/>
              </a:rPr>
              <a:t> </a:t>
            </a:r>
            <a:r>
              <a:rPr lang="fr-FR" sz="1600" b="1" dirty="0" err="1" smtClean="0">
                <a:solidFill>
                  <a:schemeClr val="bg1"/>
                </a:solidFill>
                <a:latin typeface="Times New Roman" pitchFamily="18" charset="0"/>
                <a:cs typeface="Times New Roman" pitchFamily="18" charset="0"/>
              </a:rPr>
              <a:t>Mezouar</a:t>
            </a:r>
            <a:r>
              <a:rPr lang="fr-FR" sz="1600" b="1" dirty="0" smtClean="0">
                <a:solidFill>
                  <a:schemeClr val="bg1"/>
                </a:solidFill>
                <a:latin typeface="Times New Roman" pitchFamily="18" charset="0"/>
                <a:cs typeface="Times New Roman" pitchFamily="18" charset="0"/>
              </a:rPr>
              <a:t> </a:t>
            </a:r>
            <a:r>
              <a:rPr lang="fr-FR" sz="1600" b="1" dirty="0" err="1" smtClean="0">
                <a:solidFill>
                  <a:schemeClr val="bg1"/>
                </a:solidFill>
                <a:latin typeface="Times New Roman" pitchFamily="18" charset="0"/>
                <a:cs typeface="Times New Roman" pitchFamily="18" charset="0"/>
              </a:rPr>
              <a:t>Abdelbassit</a:t>
            </a:r>
            <a:r>
              <a:rPr lang="fr-FR" sz="1600" b="1" dirty="0" smtClean="0">
                <a:solidFill>
                  <a:schemeClr val="bg1"/>
                </a:solidFill>
                <a:latin typeface="Times New Roman" pitchFamily="18" charset="0"/>
                <a:cs typeface="Times New Roman" pitchFamily="18" charset="0"/>
              </a:rPr>
              <a:t>    </a:t>
            </a:r>
          </a:p>
        </p:txBody>
      </p:sp>
      <p:sp>
        <p:nvSpPr>
          <p:cNvPr id="21" name="Rectangle 20"/>
          <p:cNvSpPr/>
          <p:nvPr/>
        </p:nvSpPr>
        <p:spPr>
          <a:xfrm>
            <a:off x="4786314" y="3357568"/>
            <a:ext cx="1643074" cy="4286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i="1" dirty="0" smtClean="0">
                <a:solidFill>
                  <a:schemeClr val="bg1"/>
                </a:solidFill>
                <a:latin typeface="Times New Roman" pitchFamily="18" charset="0"/>
                <a:cs typeface="Times New Roman" pitchFamily="18" charset="0"/>
              </a:rPr>
              <a:t>Encadré par:</a:t>
            </a:r>
          </a:p>
          <a:p>
            <a:pPr algn="ctr"/>
            <a:endParaRPr lang="fr-FR" dirty="0"/>
          </a:p>
        </p:txBody>
      </p:sp>
      <p:sp>
        <p:nvSpPr>
          <p:cNvPr id="22" name="Rectangle à coins arrondis 8"/>
          <p:cNvSpPr/>
          <p:nvPr/>
        </p:nvSpPr>
        <p:spPr>
          <a:xfrm>
            <a:off x="5143504" y="3500444"/>
            <a:ext cx="3000396" cy="64295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buFont typeface="Wingdings" pitchFamily="2" charset="2"/>
              <a:buChar char="v"/>
            </a:pPr>
            <a:r>
              <a:rPr lang="fr-FR" sz="1600" b="1" dirty="0" smtClean="0">
                <a:solidFill>
                  <a:schemeClr val="bg1"/>
                </a:solidFill>
                <a:latin typeface="Times New Roman" pitchFamily="18" charset="0"/>
                <a:cs typeface="Times New Roman" pitchFamily="18" charset="0"/>
              </a:rPr>
              <a:t>  M.B .</a:t>
            </a:r>
            <a:r>
              <a:rPr lang="fr-FR" sz="1600" b="1" dirty="0" err="1" smtClean="0">
                <a:solidFill>
                  <a:schemeClr val="bg1"/>
                </a:solidFill>
                <a:latin typeface="Times New Roman" pitchFamily="18" charset="0"/>
                <a:cs typeface="Times New Roman" pitchFamily="18" charset="0"/>
              </a:rPr>
              <a:t>Belkacem</a:t>
            </a:r>
            <a:endParaRPr lang="fr-FR" sz="1600" b="1" dirty="0" smtClean="0">
              <a:solidFill>
                <a:schemeClr val="bg1"/>
              </a:solidFill>
              <a:latin typeface="Times New Roman" pitchFamily="18" charset="0"/>
              <a:cs typeface="Times New Roman" pitchFamily="18" charset="0"/>
            </a:endParaRPr>
          </a:p>
        </p:txBody>
      </p:sp>
      <p:sp>
        <p:nvSpPr>
          <p:cNvPr id="23" name="Rectangle à coins arrondis 22"/>
          <p:cNvSpPr/>
          <p:nvPr/>
        </p:nvSpPr>
        <p:spPr>
          <a:xfrm>
            <a:off x="3286116" y="4786328"/>
            <a:ext cx="2643206" cy="357190"/>
          </a:xfrm>
          <a:prstGeom prst="roundRect">
            <a:avLst/>
          </a:prstGeom>
          <a:effectLst>
            <a:innerShdw blurRad="114300">
              <a:prstClr val="black"/>
            </a:inn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fr-FR" b="1" dirty="0" err="1" smtClean="0">
                <a:solidFill>
                  <a:schemeClr val="tx1"/>
                </a:solidFill>
                <a:latin typeface="Times New Roman" pitchFamily="18" charset="0"/>
                <a:cs typeface="Times New Roman" pitchFamily="18" charset="0"/>
              </a:rPr>
              <a:t>Anneé</a:t>
            </a:r>
            <a:r>
              <a:rPr lang="fr-FR" b="1" dirty="0" smtClean="0">
                <a:solidFill>
                  <a:schemeClr val="tx1"/>
                </a:solidFill>
                <a:latin typeface="Times New Roman" pitchFamily="18" charset="0"/>
                <a:cs typeface="Times New Roman" pitchFamily="18" charset="0"/>
              </a:rPr>
              <a:t> universitaire: 2022/2023</a:t>
            </a:r>
            <a:endParaRPr lang="fr-FR"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amond(in)">
                                      <p:cBhvr>
                                        <p:cTn id="25" dur="2000"/>
                                        <p:tgtEl>
                                          <p:spTgt spid="6"/>
                                        </p:tgtEl>
                                      </p:cBhvr>
                                    </p:animEffect>
                                  </p:childTnLst>
                                </p:cTn>
                              </p:par>
                              <p:par>
                                <p:cTn id="26" presetID="8" presetClass="entr" presetSubtype="16" fill="hold" nodeType="withEffect">
                                  <p:stCondLst>
                                    <p:cond delay="0"/>
                                  </p:stCondLst>
                                  <p:childTnLst>
                                    <p:set>
                                      <p:cBhvr>
                                        <p:cTn id="27" dur="1" fill="hold">
                                          <p:stCondLst>
                                            <p:cond delay="0"/>
                                          </p:stCondLst>
                                        </p:cTn>
                                        <p:tgtEl>
                                          <p:spTgt spid="165"/>
                                        </p:tgtEl>
                                        <p:attrNameLst>
                                          <p:attrName>style.visibility</p:attrName>
                                        </p:attrNameLst>
                                      </p:cBhvr>
                                      <p:to>
                                        <p:strVal val="visible"/>
                                      </p:to>
                                    </p:set>
                                    <p:animEffect transition="in" filter="diamond(in)">
                                      <p:cBhvr>
                                        <p:cTn id="28" dur="2000"/>
                                        <p:tgtEl>
                                          <p:spTgt spid="165"/>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amond(in)">
                                      <p:cBhvr>
                                        <p:cTn id="51" dur="2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800" decel="100000"/>
                                        <p:tgtEl>
                                          <p:spTgt spid="14"/>
                                        </p:tgtEl>
                                      </p:cBhvr>
                                    </p:animEffect>
                                    <p:anim calcmode="lin" valueType="num">
                                      <p:cBhvr>
                                        <p:cTn id="57" dur="800" decel="100000" fill="hold"/>
                                        <p:tgtEl>
                                          <p:spTgt spid="14"/>
                                        </p:tgtEl>
                                        <p:attrNameLst>
                                          <p:attrName>style.rotation</p:attrName>
                                        </p:attrNameLst>
                                      </p:cBhvr>
                                      <p:tavLst>
                                        <p:tav tm="0">
                                          <p:val>
                                            <p:fltVal val="-90"/>
                                          </p:val>
                                        </p:tav>
                                        <p:tav tm="100000">
                                          <p:val>
                                            <p:fltVal val="0"/>
                                          </p:val>
                                        </p:tav>
                                      </p:tavLst>
                                    </p:anim>
                                    <p:anim calcmode="lin" valueType="num">
                                      <p:cBhvr>
                                        <p:cTn id="58" dur="800" decel="100000" fill="hold"/>
                                        <p:tgtEl>
                                          <p:spTgt spid="14"/>
                                        </p:tgtEl>
                                        <p:attrNameLst>
                                          <p:attrName>ppt_x</p:attrName>
                                        </p:attrNameLst>
                                      </p:cBhvr>
                                      <p:tavLst>
                                        <p:tav tm="0">
                                          <p:val>
                                            <p:strVal val="#ppt_x+0.4"/>
                                          </p:val>
                                        </p:tav>
                                        <p:tav tm="100000">
                                          <p:val>
                                            <p:strVal val="#ppt_x-0.05"/>
                                          </p:val>
                                        </p:tav>
                                      </p:tavLst>
                                    </p:anim>
                                    <p:anim calcmode="lin" valueType="num">
                                      <p:cBhvr>
                                        <p:cTn id="59" dur="800" decel="100000" fill="hold"/>
                                        <p:tgtEl>
                                          <p:spTgt spid="14"/>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800" decel="100000"/>
                                        <p:tgtEl>
                                          <p:spTgt spid="15"/>
                                        </p:tgtEl>
                                      </p:cBhvr>
                                    </p:animEffect>
                                    <p:anim calcmode="lin" valueType="num">
                                      <p:cBhvr>
                                        <p:cTn id="67" dur="800" decel="100000" fill="hold"/>
                                        <p:tgtEl>
                                          <p:spTgt spid="15"/>
                                        </p:tgtEl>
                                        <p:attrNameLst>
                                          <p:attrName>style.rotation</p:attrName>
                                        </p:attrNameLst>
                                      </p:cBhvr>
                                      <p:tavLst>
                                        <p:tav tm="0">
                                          <p:val>
                                            <p:fltVal val="-90"/>
                                          </p:val>
                                        </p:tav>
                                        <p:tav tm="100000">
                                          <p:val>
                                            <p:fltVal val="0"/>
                                          </p:val>
                                        </p:tav>
                                      </p:tavLst>
                                    </p:anim>
                                    <p:anim calcmode="lin" valueType="num">
                                      <p:cBhvr>
                                        <p:cTn id="68" dur="800" decel="100000" fill="hold"/>
                                        <p:tgtEl>
                                          <p:spTgt spid="15"/>
                                        </p:tgtEl>
                                        <p:attrNameLst>
                                          <p:attrName>ppt_x</p:attrName>
                                        </p:attrNameLst>
                                      </p:cBhvr>
                                      <p:tavLst>
                                        <p:tav tm="0">
                                          <p:val>
                                            <p:strVal val="#ppt_x+0.4"/>
                                          </p:val>
                                        </p:tav>
                                        <p:tav tm="100000">
                                          <p:val>
                                            <p:strVal val="#ppt_x-0.05"/>
                                          </p:val>
                                        </p:tav>
                                      </p:tavLst>
                                    </p:anim>
                                    <p:anim calcmode="lin" valueType="num">
                                      <p:cBhvr>
                                        <p:cTn id="69" dur="800" decel="100000" fill="hold"/>
                                        <p:tgtEl>
                                          <p:spTgt spid="15"/>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9" presetClass="entr" presetSubtype="0" accel="100000" fill="hold" grpId="1" nodeType="click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77"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78"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7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0" presetClass="entr" presetSubtype="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800" decel="100000"/>
                                        <p:tgtEl>
                                          <p:spTgt spid="21"/>
                                        </p:tgtEl>
                                      </p:cBhvr>
                                    </p:animEffect>
                                    <p:anim calcmode="lin" valueType="num">
                                      <p:cBhvr>
                                        <p:cTn id="85" dur="800" decel="100000" fill="hold"/>
                                        <p:tgtEl>
                                          <p:spTgt spid="21"/>
                                        </p:tgtEl>
                                        <p:attrNameLst>
                                          <p:attrName>style.rotation</p:attrName>
                                        </p:attrNameLst>
                                      </p:cBhvr>
                                      <p:tavLst>
                                        <p:tav tm="0">
                                          <p:val>
                                            <p:fltVal val="-90"/>
                                          </p:val>
                                        </p:tav>
                                        <p:tav tm="100000">
                                          <p:val>
                                            <p:fltVal val="0"/>
                                          </p:val>
                                        </p:tav>
                                      </p:tavLst>
                                    </p:anim>
                                    <p:anim calcmode="lin" valueType="num">
                                      <p:cBhvr>
                                        <p:cTn id="86" dur="800" decel="100000" fill="hold"/>
                                        <p:tgtEl>
                                          <p:spTgt spid="21"/>
                                        </p:tgtEl>
                                        <p:attrNameLst>
                                          <p:attrName>ppt_x</p:attrName>
                                        </p:attrNameLst>
                                      </p:cBhvr>
                                      <p:tavLst>
                                        <p:tav tm="0">
                                          <p:val>
                                            <p:strVal val="#ppt_x+0.4"/>
                                          </p:val>
                                        </p:tav>
                                        <p:tav tm="100000">
                                          <p:val>
                                            <p:strVal val="#ppt_x-0.05"/>
                                          </p:val>
                                        </p:tav>
                                      </p:tavLst>
                                    </p:anim>
                                    <p:anim calcmode="lin" valueType="num">
                                      <p:cBhvr>
                                        <p:cTn id="87" dur="800" decel="100000" fill="hold"/>
                                        <p:tgtEl>
                                          <p:spTgt spid="21"/>
                                        </p:tgtEl>
                                        <p:attrNameLst>
                                          <p:attrName>ppt_y</p:attrName>
                                        </p:attrNameLst>
                                      </p:cBhvr>
                                      <p:tavLst>
                                        <p:tav tm="0">
                                          <p:val>
                                            <p:strVal val="#ppt_y-0.4"/>
                                          </p:val>
                                        </p:tav>
                                        <p:tav tm="100000">
                                          <p:val>
                                            <p:strVal val="#ppt_y+0.1"/>
                                          </p:val>
                                        </p:tav>
                                      </p:tavLst>
                                    </p:anim>
                                    <p:anim calcmode="lin" valueType="num">
                                      <p:cBhvr>
                                        <p:cTn id="88"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89"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9" presetClass="entr" presetSubtype="0" accel="100000" fill="hold" grpId="1" nodeType="click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p:cTn id="94" dur="5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95" dur="5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96" dur="5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97"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 calcmode="lin" valueType="num">
                                      <p:cBhvr additive="base">
                                        <p:cTn id="102" dur="500" fill="hold"/>
                                        <p:tgtEl>
                                          <p:spTgt spid="23"/>
                                        </p:tgtEl>
                                        <p:attrNameLst>
                                          <p:attrName>ppt_x</p:attrName>
                                        </p:attrNameLst>
                                      </p:cBhvr>
                                      <p:tavLst>
                                        <p:tav tm="0">
                                          <p:val>
                                            <p:strVal val="#ppt_x"/>
                                          </p:val>
                                        </p:tav>
                                        <p:tav tm="100000">
                                          <p:val>
                                            <p:strVal val="#ppt_x"/>
                                          </p:val>
                                        </p:tav>
                                      </p:tavLst>
                                    </p:anim>
                                    <p:anim calcmode="lin" valueType="num">
                                      <p:cBhvr additive="base">
                                        <p:cTn id="10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P spid="15" grpId="0"/>
      <p:bldP spid="19" grpId="1"/>
      <p:bldP spid="21" grpId="0"/>
      <p:bldP spid="22" grpId="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142844" y="498460"/>
            <a:ext cx="5072098"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142876" y="0"/>
            <a:ext cx="5429256"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Les propriétés thermo physique des nano fluides</a:t>
            </a:r>
          </a:p>
        </p:txBody>
      </p:sp>
      <p:grpSp>
        <p:nvGrpSpPr>
          <p:cNvPr id="4" name="Google Shape;2117;p64"/>
          <p:cNvGrpSpPr/>
          <p:nvPr/>
        </p:nvGrpSpPr>
        <p:grpSpPr>
          <a:xfrm>
            <a:off x="5715008" y="1857370"/>
            <a:ext cx="3576272" cy="2727969"/>
            <a:chOff x="238125" y="1973675"/>
            <a:chExt cx="2558775" cy="1951825"/>
          </a:xfrm>
        </p:grpSpPr>
        <p:sp>
          <p:nvSpPr>
            <p:cNvPr id="5" name="Google Shape;2118;p64"/>
            <p:cNvSpPr/>
            <p:nvPr/>
          </p:nvSpPr>
          <p:spPr>
            <a:xfrm>
              <a:off x="325550" y="2055000"/>
              <a:ext cx="2386075" cy="1459975"/>
            </a:xfrm>
            <a:custGeom>
              <a:avLst/>
              <a:gdLst/>
              <a:ahLst/>
              <a:cxnLst/>
              <a:rect l="l" t="t" r="r" b="b"/>
              <a:pathLst>
                <a:path w="95443" h="58399" extrusionOk="0">
                  <a:moveTo>
                    <a:pt x="94925" y="516"/>
                  </a:moveTo>
                  <a:lnTo>
                    <a:pt x="94925" y="57881"/>
                  </a:lnTo>
                  <a:lnTo>
                    <a:pt x="518" y="57881"/>
                  </a:lnTo>
                  <a:lnTo>
                    <a:pt x="518" y="516"/>
                  </a:lnTo>
                  <a:close/>
                  <a:moveTo>
                    <a:pt x="260" y="0"/>
                  </a:moveTo>
                  <a:cubicBezTo>
                    <a:pt x="118" y="0"/>
                    <a:pt x="1" y="115"/>
                    <a:pt x="1" y="259"/>
                  </a:cubicBezTo>
                  <a:lnTo>
                    <a:pt x="1" y="58140"/>
                  </a:lnTo>
                  <a:cubicBezTo>
                    <a:pt x="1" y="58282"/>
                    <a:pt x="118" y="58399"/>
                    <a:pt x="260" y="58399"/>
                  </a:cubicBezTo>
                  <a:lnTo>
                    <a:pt x="95184" y="58399"/>
                  </a:lnTo>
                  <a:cubicBezTo>
                    <a:pt x="95326" y="58399"/>
                    <a:pt x="95441" y="58282"/>
                    <a:pt x="95441" y="58140"/>
                  </a:cubicBezTo>
                  <a:lnTo>
                    <a:pt x="95441" y="259"/>
                  </a:lnTo>
                  <a:cubicBezTo>
                    <a:pt x="95442" y="115"/>
                    <a:pt x="95326" y="0"/>
                    <a:pt x="951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19;p64"/>
            <p:cNvSpPr/>
            <p:nvPr/>
          </p:nvSpPr>
          <p:spPr>
            <a:xfrm>
              <a:off x="1075325" y="3589700"/>
              <a:ext cx="884075" cy="335800"/>
            </a:xfrm>
            <a:custGeom>
              <a:avLst/>
              <a:gdLst/>
              <a:ahLst/>
              <a:cxnLst/>
              <a:rect l="l" t="t" r="r" b="b"/>
              <a:pathLst>
                <a:path w="35363" h="13432" extrusionOk="0">
                  <a:moveTo>
                    <a:pt x="28176" y="0"/>
                  </a:moveTo>
                  <a:cubicBezTo>
                    <a:pt x="28078" y="0"/>
                    <a:pt x="27996" y="34"/>
                    <a:pt x="27932" y="102"/>
                  </a:cubicBezTo>
                  <a:cubicBezTo>
                    <a:pt x="27790" y="253"/>
                    <a:pt x="27790" y="509"/>
                    <a:pt x="27932" y="1118"/>
                  </a:cubicBezTo>
                  <a:cubicBezTo>
                    <a:pt x="27985" y="1344"/>
                    <a:pt x="28047" y="1651"/>
                    <a:pt x="28119" y="2009"/>
                  </a:cubicBezTo>
                  <a:cubicBezTo>
                    <a:pt x="28420" y="3516"/>
                    <a:pt x="28876" y="5791"/>
                    <a:pt x="29651" y="7179"/>
                  </a:cubicBezTo>
                  <a:cubicBezTo>
                    <a:pt x="30394" y="8514"/>
                    <a:pt x="31835" y="9775"/>
                    <a:pt x="32886" y="10698"/>
                  </a:cubicBezTo>
                  <a:cubicBezTo>
                    <a:pt x="33194" y="10968"/>
                    <a:pt x="33463" y="11203"/>
                    <a:pt x="33660" y="11396"/>
                  </a:cubicBezTo>
                  <a:cubicBezTo>
                    <a:pt x="34197" y="11917"/>
                    <a:pt x="34530" y="12027"/>
                    <a:pt x="34711" y="12085"/>
                  </a:cubicBezTo>
                  <a:cubicBezTo>
                    <a:pt x="34724" y="12089"/>
                    <a:pt x="34738" y="12094"/>
                    <a:pt x="34750" y="12098"/>
                  </a:cubicBezTo>
                  <a:cubicBezTo>
                    <a:pt x="34781" y="12255"/>
                    <a:pt x="34798" y="12433"/>
                    <a:pt x="34708" y="12569"/>
                  </a:cubicBezTo>
                  <a:cubicBezTo>
                    <a:pt x="34621" y="12698"/>
                    <a:pt x="34443" y="12789"/>
                    <a:pt x="34176" y="12841"/>
                  </a:cubicBezTo>
                  <a:cubicBezTo>
                    <a:pt x="33894" y="12897"/>
                    <a:pt x="33576" y="12915"/>
                    <a:pt x="33188" y="12915"/>
                  </a:cubicBezTo>
                  <a:cubicBezTo>
                    <a:pt x="32866" y="12915"/>
                    <a:pt x="32496" y="12902"/>
                    <a:pt x="32057" y="12888"/>
                  </a:cubicBezTo>
                  <a:cubicBezTo>
                    <a:pt x="31412" y="12865"/>
                    <a:pt x="30607" y="12837"/>
                    <a:pt x="29586" y="12837"/>
                  </a:cubicBezTo>
                  <a:lnTo>
                    <a:pt x="8800" y="12837"/>
                  </a:lnTo>
                  <a:cubicBezTo>
                    <a:pt x="7800" y="12837"/>
                    <a:pt x="6833" y="12841"/>
                    <a:pt x="5939" y="12847"/>
                  </a:cubicBezTo>
                  <a:cubicBezTo>
                    <a:pt x="5199" y="12851"/>
                    <a:pt x="4507" y="12855"/>
                    <a:pt x="3887" y="12855"/>
                  </a:cubicBezTo>
                  <a:cubicBezTo>
                    <a:pt x="3179" y="12855"/>
                    <a:pt x="2567" y="12850"/>
                    <a:pt x="2090" y="12837"/>
                  </a:cubicBezTo>
                  <a:lnTo>
                    <a:pt x="1783" y="12828"/>
                  </a:lnTo>
                  <a:cubicBezTo>
                    <a:pt x="706" y="12798"/>
                    <a:pt x="700" y="12793"/>
                    <a:pt x="570" y="12668"/>
                  </a:cubicBezTo>
                  <a:cubicBezTo>
                    <a:pt x="526" y="12627"/>
                    <a:pt x="520" y="12598"/>
                    <a:pt x="520" y="12571"/>
                  </a:cubicBezTo>
                  <a:cubicBezTo>
                    <a:pt x="520" y="12511"/>
                    <a:pt x="556" y="12333"/>
                    <a:pt x="912" y="11971"/>
                  </a:cubicBezTo>
                  <a:cubicBezTo>
                    <a:pt x="1108" y="11772"/>
                    <a:pt x="1452" y="11550"/>
                    <a:pt x="1848" y="11293"/>
                  </a:cubicBezTo>
                  <a:cubicBezTo>
                    <a:pt x="2410" y="10928"/>
                    <a:pt x="3111" y="10473"/>
                    <a:pt x="3670" y="9890"/>
                  </a:cubicBezTo>
                  <a:lnTo>
                    <a:pt x="4006" y="9544"/>
                  </a:lnTo>
                  <a:cubicBezTo>
                    <a:pt x="4870" y="8657"/>
                    <a:pt x="5947" y="7555"/>
                    <a:pt x="6528" y="6084"/>
                  </a:cubicBezTo>
                  <a:cubicBezTo>
                    <a:pt x="7009" y="4866"/>
                    <a:pt x="7250" y="2705"/>
                    <a:pt x="7410" y="1274"/>
                  </a:cubicBezTo>
                  <a:cubicBezTo>
                    <a:pt x="7465" y="775"/>
                    <a:pt x="7515" y="343"/>
                    <a:pt x="7558" y="87"/>
                  </a:cubicBezTo>
                  <a:lnTo>
                    <a:pt x="7048" y="0"/>
                  </a:lnTo>
                  <a:cubicBezTo>
                    <a:pt x="7002" y="269"/>
                    <a:pt x="6956" y="688"/>
                    <a:pt x="6896" y="1217"/>
                  </a:cubicBezTo>
                  <a:cubicBezTo>
                    <a:pt x="6739" y="2621"/>
                    <a:pt x="6503" y="4741"/>
                    <a:pt x="6047" y="5895"/>
                  </a:cubicBezTo>
                  <a:cubicBezTo>
                    <a:pt x="5506" y="7268"/>
                    <a:pt x="4512" y="8286"/>
                    <a:pt x="3637" y="9183"/>
                  </a:cubicBezTo>
                  <a:lnTo>
                    <a:pt x="3298" y="9533"/>
                  </a:lnTo>
                  <a:cubicBezTo>
                    <a:pt x="2779" y="10073"/>
                    <a:pt x="2136" y="10490"/>
                    <a:pt x="1568" y="10859"/>
                  </a:cubicBezTo>
                  <a:cubicBezTo>
                    <a:pt x="1145" y="11133"/>
                    <a:pt x="780" y="11369"/>
                    <a:pt x="546" y="11608"/>
                  </a:cubicBezTo>
                  <a:cubicBezTo>
                    <a:pt x="172" y="11988"/>
                    <a:pt x="0" y="12296"/>
                    <a:pt x="5" y="12578"/>
                  </a:cubicBezTo>
                  <a:cubicBezTo>
                    <a:pt x="6" y="12752"/>
                    <a:pt x="78" y="12911"/>
                    <a:pt x="211" y="13040"/>
                  </a:cubicBezTo>
                  <a:cubicBezTo>
                    <a:pt x="492" y="13309"/>
                    <a:pt x="611" y="13312"/>
                    <a:pt x="1770" y="13345"/>
                  </a:cubicBezTo>
                  <a:lnTo>
                    <a:pt x="2075" y="13354"/>
                  </a:lnTo>
                  <a:cubicBezTo>
                    <a:pt x="2547" y="13367"/>
                    <a:pt x="3149" y="13372"/>
                    <a:pt x="3843" y="13372"/>
                  </a:cubicBezTo>
                  <a:cubicBezTo>
                    <a:pt x="4476" y="13372"/>
                    <a:pt x="5185" y="13368"/>
                    <a:pt x="5944" y="13364"/>
                  </a:cubicBezTo>
                  <a:cubicBezTo>
                    <a:pt x="6836" y="13358"/>
                    <a:pt x="7802" y="13354"/>
                    <a:pt x="8802" y="13354"/>
                  </a:cubicBezTo>
                  <a:lnTo>
                    <a:pt x="29586" y="13354"/>
                  </a:lnTo>
                  <a:cubicBezTo>
                    <a:pt x="30598" y="13354"/>
                    <a:pt x="31397" y="13381"/>
                    <a:pt x="32040" y="13403"/>
                  </a:cubicBezTo>
                  <a:cubicBezTo>
                    <a:pt x="32484" y="13420"/>
                    <a:pt x="32860" y="13432"/>
                    <a:pt x="33192" y="13432"/>
                  </a:cubicBezTo>
                  <a:cubicBezTo>
                    <a:pt x="33609" y="13432"/>
                    <a:pt x="33956" y="13412"/>
                    <a:pt x="34274" y="13348"/>
                  </a:cubicBezTo>
                  <a:cubicBezTo>
                    <a:pt x="34682" y="13269"/>
                    <a:pt x="34972" y="13103"/>
                    <a:pt x="35137" y="12856"/>
                  </a:cubicBezTo>
                  <a:cubicBezTo>
                    <a:pt x="35363" y="12517"/>
                    <a:pt x="35282" y="12127"/>
                    <a:pt x="35252" y="11980"/>
                  </a:cubicBezTo>
                  <a:cubicBezTo>
                    <a:pt x="35195" y="11701"/>
                    <a:pt x="35007" y="11639"/>
                    <a:pt x="34871" y="11593"/>
                  </a:cubicBezTo>
                  <a:cubicBezTo>
                    <a:pt x="34721" y="11545"/>
                    <a:pt x="34470" y="11463"/>
                    <a:pt x="34019" y="11025"/>
                  </a:cubicBezTo>
                  <a:cubicBezTo>
                    <a:pt x="33815" y="10828"/>
                    <a:pt x="33540" y="10585"/>
                    <a:pt x="33225" y="10309"/>
                  </a:cubicBezTo>
                  <a:cubicBezTo>
                    <a:pt x="32202" y="9412"/>
                    <a:pt x="30800" y="8183"/>
                    <a:pt x="30101" y="6928"/>
                  </a:cubicBezTo>
                  <a:cubicBezTo>
                    <a:pt x="29367" y="5611"/>
                    <a:pt x="28902" y="3294"/>
                    <a:pt x="28625" y="1909"/>
                  </a:cubicBezTo>
                  <a:cubicBezTo>
                    <a:pt x="28552" y="1542"/>
                    <a:pt x="28489" y="1231"/>
                    <a:pt x="28435" y="1000"/>
                  </a:cubicBezTo>
                  <a:cubicBezTo>
                    <a:pt x="28376" y="749"/>
                    <a:pt x="28353" y="598"/>
                    <a:pt x="28346" y="510"/>
                  </a:cubicBezTo>
                  <a:cubicBezTo>
                    <a:pt x="28373" y="500"/>
                    <a:pt x="28400" y="486"/>
                    <a:pt x="28422" y="468"/>
                  </a:cubicBezTo>
                  <a:lnTo>
                    <a:pt x="28537" y="268"/>
                  </a:lnTo>
                  <a:lnTo>
                    <a:pt x="28247" y="234"/>
                  </a:lnTo>
                  <a:lnTo>
                    <a:pt x="28111" y="56"/>
                  </a:lnTo>
                  <a:cubicBezTo>
                    <a:pt x="28153" y="24"/>
                    <a:pt x="28202" y="8"/>
                    <a:pt x="28254" y="8"/>
                  </a:cubicBezTo>
                  <a:cubicBezTo>
                    <a:pt x="28256" y="8"/>
                    <a:pt x="28258" y="8"/>
                    <a:pt x="28261" y="8"/>
                  </a:cubicBezTo>
                  <a:cubicBezTo>
                    <a:pt x="28231" y="3"/>
                    <a:pt x="28203" y="0"/>
                    <a:pt x="28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0;p64"/>
            <p:cNvSpPr/>
            <p:nvPr/>
          </p:nvSpPr>
          <p:spPr>
            <a:xfrm>
              <a:off x="238125" y="1973675"/>
              <a:ext cx="2558775" cy="1623600"/>
            </a:xfrm>
            <a:custGeom>
              <a:avLst/>
              <a:gdLst/>
              <a:ahLst/>
              <a:cxnLst/>
              <a:rect l="l" t="t" r="r" b="b"/>
              <a:pathLst>
                <a:path w="102351" h="64944" extrusionOk="0">
                  <a:moveTo>
                    <a:pt x="99608" y="516"/>
                  </a:moveTo>
                  <a:cubicBezTo>
                    <a:pt x="100838" y="516"/>
                    <a:pt x="101835" y="1513"/>
                    <a:pt x="101835" y="2744"/>
                  </a:cubicBezTo>
                  <a:lnTo>
                    <a:pt x="101835" y="62200"/>
                  </a:lnTo>
                  <a:cubicBezTo>
                    <a:pt x="101833" y="63429"/>
                    <a:pt x="100836" y="64425"/>
                    <a:pt x="99608" y="64426"/>
                  </a:cubicBezTo>
                  <a:lnTo>
                    <a:pt x="2743" y="64426"/>
                  </a:lnTo>
                  <a:cubicBezTo>
                    <a:pt x="1514" y="64425"/>
                    <a:pt x="519" y="63429"/>
                    <a:pt x="517" y="62200"/>
                  </a:cubicBezTo>
                  <a:lnTo>
                    <a:pt x="517" y="2744"/>
                  </a:lnTo>
                  <a:cubicBezTo>
                    <a:pt x="519" y="1515"/>
                    <a:pt x="1514" y="518"/>
                    <a:pt x="2743" y="516"/>
                  </a:cubicBezTo>
                  <a:close/>
                  <a:moveTo>
                    <a:pt x="2743" y="1"/>
                  </a:moveTo>
                  <a:cubicBezTo>
                    <a:pt x="1230" y="1"/>
                    <a:pt x="0" y="1229"/>
                    <a:pt x="0" y="2744"/>
                  </a:cubicBezTo>
                  <a:lnTo>
                    <a:pt x="0" y="62200"/>
                  </a:lnTo>
                  <a:cubicBezTo>
                    <a:pt x="0" y="63713"/>
                    <a:pt x="1230" y="64943"/>
                    <a:pt x="2743" y="64943"/>
                  </a:cubicBezTo>
                  <a:lnTo>
                    <a:pt x="99608" y="64943"/>
                  </a:lnTo>
                  <a:cubicBezTo>
                    <a:pt x="101120" y="64943"/>
                    <a:pt x="102351" y="63713"/>
                    <a:pt x="102351" y="62200"/>
                  </a:cubicBezTo>
                  <a:lnTo>
                    <a:pt x="102351" y="2744"/>
                  </a:lnTo>
                  <a:cubicBezTo>
                    <a:pt x="102351" y="1228"/>
                    <a:pt x="101123" y="1"/>
                    <a:pt x="99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21;p64"/>
            <p:cNvSpPr/>
            <p:nvPr/>
          </p:nvSpPr>
          <p:spPr>
            <a:xfrm>
              <a:off x="255425" y="1991200"/>
              <a:ext cx="2524175" cy="1588500"/>
            </a:xfrm>
            <a:custGeom>
              <a:avLst/>
              <a:gdLst/>
              <a:ahLst/>
              <a:cxnLst/>
              <a:rect l="l" t="t" r="r" b="b"/>
              <a:pathLst>
                <a:path w="100967" h="63540" extrusionOk="0">
                  <a:moveTo>
                    <a:pt x="98640" y="518"/>
                  </a:moveTo>
                  <a:cubicBezTo>
                    <a:pt x="99639" y="518"/>
                    <a:pt x="100449" y="1328"/>
                    <a:pt x="100449" y="2328"/>
                  </a:cubicBezTo>
                  <a:lnTo>
                    <a:pt x="100449" y="61214"/>
                  </a:lnTo>
                  <a:cubicBezTo>
                    <a:pt x="100448" y="62212"/>
                    <a:pt x="99639" y="63022"/>
                    <a:pt x="98640" y="63024"/>
                  </a:cubicBezTo>
                  <a:lnTo>
                    <a:pt x="2328" y="63024"/>
                  </a:lnTo>
                  <a:cubicBezTo>
                    <a:pt x="1328" y="63022"/>
                    <a:pt x="519" y="62212"/>
                    <a:pt x="517" y="61214"/>
                  </a:cubicBezTo>
                  <a:lnTo>
                    <a:pt x="517" y="2328"/>
                  </a:lnTo>
                  <a:cubicBezTo>
                    <a:pt x="519" y="1328"/>
                    <a:pt x="1328" y="519"/>
                    <a:pt x="2328" y="518"/>
                  </a:cubicBezTo>
                  <a:close/>
                  <a:moveTo>
                    <a:pt x="2328" y="1"/>
                  </a:moveTo>
                  <a:cubicBezTo>
                    <a:pt x="1042" y="2"/>
                    <a:pt x="2" y="1043"/>
                    <a:pt x="0" y="2328"/>
                  </a:cubicBezTo>
                  <a:lnTo>
                    <a:pt x="0" y="61214"/>
                  </a:lnTo>
                  <a:cubicBezTo>
                    <a:pt x="2" y="62498"/>
                    <a:pt x="1042" y="63538"/>
                    <a:pt x="2328" y="63540"/>
                  </a:cubicBezTo>
                  <a:lnTo>
                    <a:pt x="98640" y="63540"/>
                  </a:lnTo>
                  <a:cubicBezTo>
                    <a:pt x="99925" y="63538"/>
                    <a:pt x="100965" y="62498"/>
                    <a:pt x="100967" y="61214"/>
                  </a:cubicBezTo>
                  <a:lnTo>
                    <a:pt x="100967" y="2328"/>
                  </a:lnTo>
                  <a:cubicBezTo>
                    <a:pt x="100967" y="1043"/>
                    <a:pt x="99925" y="1"/>
                    <a:pt x="98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122;p64"/>
            <p:cNvSpPr/>
            <p:nvPr/>
          </p:nvSpPr>
          <p:spPr>
            <a:xfrm>
              <a:off x="1091150" y="3888075"/>
              <a:ext cx="856825" cy="25"/>
            </a:xfrm>
            <a:custGeom>
              <a:avLst/>
              <a:gdLst/>
              <a:ahLst/>
              <a:cxnLst/>
              <a:rect l="l" t="t" r="r" b="b"/>
              <a:pathLst>
                <a:path w="34273" h="1" extrusionOk="0">
                  <a:moveTo>
                    <a:pt x="1" y="0"/>
                  </a:moveTo>
                  <a:lnTo>
                    <a:pt x="34272" y="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23;p64"/>
            <p:cNvSpPr/>
            <p:nvPr/>
          </p:nvSpPr>
          <p:spPr>
            <a:xfrm>
              <a:off x="1091125" y="3881600"/>
              <a:ext cx="856850" cy="12925"/>
            </a:xfrm>
            <a:custGeom>
              <a:avLst/>
              <a:gdLst/>
              <a:ahLst/>
              <a:cxnLst/>
              <a:rect l="l" t="t" r="r" b="b"/>
              <a:pathLst>
                <a:path w="34274" h="517" extrusionOk="0">
                  <a:moveTo>
                    <a:pt x="0" y="1"/>
                  </a:moveTo>
                  <a:lnTo>
                    <a:pt x="0" y="516"/>
                  </a:lnTo>
                  <a:lnTo>
                    <a:pt x="34273" y="516"/>
                  </a:lnTo>
                  <a:lnTo>
                    <a:pt x="342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Image 12"/>
          <p:cNvPicPr/>
          <p:nvPr/>
        </p:nvPicPr>
        <p:blipFill>
          <a:blip r:embed="rId3"/>
          <a:srcRect/>
          <a:stretch>
            <a:fillRect/>
          </a:stretch>
        </p:blipFill>
        <p:spPr bwMode="auto">
          <a:xfrm>
            <a:off x="5857884" y="2071684"/>
            <a:ext cx="3286116" cy="1857388"/>
          </a:xfrm>
          <a:prstGeom prst="rect">
            <a:avLst/>
          </a:prstGeom>
          <a:noFill/>
          <a:ln w="9525">
            <a:noFill/>
            <a:miter lim="800000"/>
            <a:headEnd/>
            <a:tailEnd/>
          </a:ln>
        </p:spPr>
      </p:pic>
      <p:sp>
        <p:nvSpPr>
          <p:cNvPr id="15" name="Rectangle 14"/>
          <p:cNvSpPr/>
          <p:nvPr/>
        </p:nvSpPr>
        <p:spPr>
          <a:xfrm>
            <a:off x="285720" y="928676"/>
            <a:ext cx="4714908" cy="2554545"/>
          </a:xfrm>
          <a:prstGeom prst="rect">
            <a:avLst/>
          </a:prstGeom>
        </p:spPr>
        <p:txBody>
          <a:bodyPr wrap="square">
            <a:spAutoFit/>
          </a:bodyPr>
          <a:lstStyle/>
          <a:p>
            <a:pPr marL="0" lvl="0" indent="0"/>
            <a:r>
              <a:rPr lang="fr-FR" sz="1600" dirty="0" smtClean="0">
                <a:solidFill>
                  <a:schemeClr val="bg1"/>
                </a:solidFill>
                <a:latin typeface="Times New Roman" pitchFamily="18" charset="0"/>
                <a:cs typeface="Times New Roman" pitchFamily="18" charset="0"/>
              </a:rPr>
              <a:t>Les nano fluides ont des propriétés physiques importantes, qui diffèrent selon les nanoparticules utilisées et le fluide de base. </a:t>
            </a:r>
          </a:p>
          <a:p>
            <a:pPr marL="0" lvl="0" indent="0"/>
            <a:r>
              <a:rPr lang="fr-FR" sz="1600" dirty="0" smtClean="0">
                <a:solidFill>
                  <a:schemeClr val="bg1"/>
                </a:solidFill>
                <a:latin typeface="Times New Roman" pitchFamily="18" charset="0"/>
                <a:cs typeface="Times New Roman" pitchFamily="18" charset="0"/>
              </a:rPr>
              <a:t>Il existe 6 propriétés :</a:t>
            </a:r>
          </a:p>
          <a:p>
            <a:pPr marL="0" lvl="0" indent="0"/>
            <a:r>
              <a:rPr lang="fr-FR" sz="1600" dirty="0" smtClean="0">
                <a:solidFill>
                  <a:schemeClr val="bg1"/>
                </a:solidFill>
                <a:latin typeface="Times New Roman" pitchFamily="18" charset="0"/>
                <a:cs typeface="Times New Roman" pitchFamily="18" charset="0"/>
              </a:rPr>
              <a:t>1- La fraction volumique </a:t>
            </a:r>
          </a:p>
          <a:p>
            <a:pPr marL="0" lvl="0" indent="0"/>
            <a:r>
              <a:rPr lang="fr-FR" sz="1600" dirty="0" smtClean="0">
                <a:solidFill>
                  <a:schemeClr val="bg1"/>
                </a:solidFill>
                <a:latin typeface="Times New Roman" pitchFamily="18" charset="0"/>
                <a:cs typeface="Times New Roman" pitchFamily="18" charset="0"/>
              </a:rPr>
              <a:t>2-Conductivité thermique </a:t>
            </a:r>
          </a:p>
          <a:p>
            <a:pPr marL="0" lvl="0" indent="0"/>
            <a:r>
              <a:rPr lang="fr-FR" sz="1600" dirty="0" smtClean="0">
                <a:solidFill>
                  <a:schemeClr val="bg1"/>
                </a:solidFill>
                <a:latin typeface="Times New Roman" pitchFamily="18" charset="0"/>
                <a:cs typeface="Times New Roman" pitchFamily="18" charset="0"/>
              </a:rPr>
              <a:t>3- Viscosité dynamique</a:t>
            </a:r>
          </a:p>
          <a:p>
            <a:pPr marL="0" lvl="0" indent="0"/>
            <a:r>
              <a:rPr lang="fr-FR" sz="1600" dirty="0" smtClean="0">
                <a:solidFill>
                  <a:schemeClr val="bg1"/>
                </a:solidFill>
                <a:latin typeface="Times New Roman" pitchFamily="18" charset="0"/>
                <a:cs typeface="Times New Roman" pitchFamily="18" charset="0"/>
              </a:rPr>
              <a:t>4-Chaleur spécifique  </a:t>
            </a:r>
          </a:p>
          <a:p>
            <a:pPr marL="0" lvl="0" indent="0"/>
            <a:r>
              <a:rPr lang="fr-FR" sz="1600" dirty="0" smtClean="0">
                <a:solidFill>
                  <a:schemeClr val="bg1"/>
                </a:solidFill>
                <a:latin typeface="Times New Roman" pitchFamily="18" charset="0"/>
                <a:cs typeface="Times New Roman" pitchFamily="18" charset="0"/>
              </a:rPr>
              <a:t>5-La masse volumique Coefficient d’expansion volumique </a:t>
            </a:r>
            <a:endParaRPr lang="fr-FR" sz="16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30" name="Google Shape;2130;p65"/>
          <p:cNvSpPr txBox="1">
            <a:spLocks noGrp="1"/>
          </p:cNvSpPr>
          <p:nvPr>
            <p:ph type="subTitle" idx="1"/>
          </p:nvPr>
        </p:nvSpPr>
        <p:spPr>
          <a:xfrm>
            <a:off x="142844" y="642924"/>
            <a:ext cx="5688632" cy="3701628"/>
          </a:xfrm>
          <a:prstGeom prst="rect">
            <a:avLst/>
          </a:prstGeom>
        </p:spPr>
        <p:txBody>
          <a:bodyPr spcFirstLastPara="1" wrap="square" lIns="91425" tIns="91425" rIns="91425" bIns="91425" anchor="t" anchorCtr="0">
            <a:noAutofit/>
          </a:bodyPr>
          <a:lstStyle/>
          <a:p>
            <a:pPr marL="0" lvl="0" indent="0" algn="just"/>
            <a:r>
              <a:rPr lang="fr-FR" sz="2000" dirty="0">
                <a:latin typeface="Times New Roman" pitchFamily="18" charset="0"/>
                <a:cs typeface="Times New Roman" pitchFamily="18" charset="0"/>
              </a:rPr>
              <a:t>D</a:t>
            </a:r>
            <a:r>
              <a:rPr lang="fr-FR" sz="1600" dirty="0">
                <a:latin typeface="Times New Roman" pitchFamily="18" charset="0"/>
                <a:cs typeface="Times New Roman" pitchFamily="18" charset="0"/>
              </a:rPr>
              <a:t>ans notre simulation, nous utilisons des nanoparticules spéciales appelées nanotubes de carbone à parois multiples (MWCNT) mélangées avec de l'huile de transformateur pour créer un nano fluide. Les MWCNT ont été choisis pour leur conductivité thermique élevée. Les MWCNT fonctionnalisés de manière covalente ont montré de meilleures performances thermiques et électriques, avec une augmentation significative du coefficient de transfert de chaleur. De plus, les MWCNT à une concentration de 0,001% en poids ont présenté une faible réduction de la tension de claquage, respectant ainsi les normes requises. En conclusion, le nano fluide MWCNT fonctionnalisé de manière covalente / huile de transformateur offre de meilleures performances thermiques et peut servir d'isolant électrique efficace dans les transformateurs, empêchant ainsi la surchauffe</a:t>
            </a:r>
            <a:r>
              <a:rPr lang="fr-FR" sz="2000" dirty="0">
                <a:latin typeface="Times New Roman" pitchFamily="18" charset="0"/>
                <a:cs typeface="Times New Roman" pitchFamily="18" charset="0"/>
              </a:rPr>
              <a:t>.</a:t>
            </a:r>
            <a:endParaRPr sz="2000" dirty="0">
              <a:latin typeface="Times New Roman" pitchFamily="18" charset="0"/>
              <a:cs typeface="Times New Roman" pitchFamily="18" charset="0"/>
            </a:endParaRPr>
          </a:p>
        </p:txBody>
      </p:sp>
      <p:grpSp>
        <p:nvGrpSpPr>
          <p:cNvPr id="2131" name="Google Shape;2131;p65"/>
          <p:cNvGrpSpPr/>
          <p:nvPr/>
        </p:nvGrpSpPr>
        <p:grpSpPr>
          <a:xfrm>
            <a:off x="6084168" y="1131590"/>
            <a:ext cx="2335101" cy="3203872"/>
            <a:chOff x="3779900" y="1733725"/>
            <a:chExt cx="1636950" cy="2245975"/>
          </a:xfrm>
        </p:grpSpPr>
        <p:sp>
          <p:nvSpPr>
            <p:cNvPr id="2132" name="Google Shape;2132;p65"/>
            <p:cNvSpPr/>
            <p:nvPr/>
          </p:nvSpPr>
          <p:spPr>
            <a:xfrm>
              <a:off x="3779900" y="1733725"/>
              <a:ext cx="1636950" cy="2245975"/>
            </a:xfrm>
            <a:custGeom>
              <a:avLst/>
              <a:gdLst/>
              <a:ahLst/>
              <a:cxnLst/>
              <a:rect l="l" t="t" r="r" b="b"/>
              <a:pathLst>
                <a:path w="65478" h="89839" extrusionOk="0">
                  <a:moveTo>
                    <a:pt x="62073" y="519"/>
                  </a:moveTo>
                  <a:cubicBezTo>
                    <a:pt x="63667" y="519"/>
                    <a:pt x="64960" y="1813"/>
                    <a:pt x="64960" y="3407"/>
                  </a:cubicBezTo>
                  <a:lnTo>
                    <a:pt x="64960" y="86431"/>
                  </a:lnTo>
                  <a:cubicBezTo>
                    <a:pt x="64960" y="88023"/>
                    <a:pt x="63664" y="89320"/>
                    <a:pt x="62071" y="89320"/>
                  </a:cubicBezTo>
                  <a:lnTo>
                    <a:pt x="3407" y="89320"/>
                  </a:lnTo>
                  <a:cubicBezTo>
                    <a:pt x="1814" y="89320"/>
                    <a:pt x="518" y="88023"/>
                    <a:pt x="518" y="86431"/>
                  </a:cubicBezTo>
                  <a:lnTo>
                    <a:pt x="518" y="3407"/>
                  </a:lnTo>
                  <a:cubicBezTo>
                    <a:pt x="518" y="1815"/>
                    <a:pt x="1814" y="519"/>
                    <a:pt x="3407" y="519"/>
                  </a:cubicBezTo>
                  <a:lnTo>
                    <a:pt x="62071" y="519"/>
                  </a:lnTo>
                  <a:cubicBezTo>
                    <a:pt x="62071" y="519"/>
                    <a:pt x="62072" y="519"/>
                    <a:pt x="62073" y="519"/>
                  </a:cubicBezTo>
                  <a:close/>
                  <a:moveTo>
                    <a:pt x="3407" y="0"/>
                  </a:moveTo>
                  <a:cubicBezTo>
                    <a:pt x="1528" y="0"/>
                    <a:pt x="1" y="1528"/>
                    <a:pt x="1" y="3407"/>
                  </a:cubicBezTo>
                  <a:lnTo>
                    <a:pt x="1" y="86431"/>
                  </a:lnTo>
                  <a:cubicBezTo>
                    <a:pt x="1" y="88309"/>
                    <a:pt x="1528" y="89838"/>
                    <a:pt x="3407" y="89838"/>
                  </a:cubicBezTo>
                  <a:lnTo>
                    <a:pt x="62071" y="89838"/>
                  </a:lnTo>
                  <a:cubicBezTo>
                    <a:pt x="63950" y="89838"/>
                    <a:pt x="65477" y="88309"/>
                    <a:pt x="65477" y="86431"/>
                  </a:cubicBezTo>
                  <a:lnTo>
                    <a:pt x="65477" y="3407"/>
                  </a:lnTo>
                  <a:cubicBezTo>
                    <a:pt x="65477" y="1525"/>
                    <a:pt x="63953" y="0"/>
                    <a:pt x="62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5"/>
            <p:cNvSpPr/>
            <p:nvPr/>
          </p:nvSpPr>
          <p:spPr>
            <a:xfrm>
              <a:off x="4579775" y="1823025"/>
              <a:ext cx="38700" cy="38650"/>
            </a:xfrm>
            <a:custGeom>
              <a:avLst/>
              <a:gdLst/>
              <a:ahLst/>
              <a:cxnLst/>
              <a:rect l="l" t="t" r="r" b="b"/>
              <a:pathLst>
                <a:path w="1548" h="1546" extrusionOk="0">
                  <a:moveTo>
                    <a:pt x="0" y="803"/>
                  </a:moveTo>
                  <a:lnTo>
                    <a:pt x="0" y="803"/>
                  </a:lnTo>
                  <a:cubicBezTo>
                    <a:pt x="0" y="501"/>
                    <a:pt x="181" y="230"/>
                    <a:pt x="459" y="115"/>
                  </a:cubicBezTo>
                  <a:cubicBezTo>
                    <a:pt x="737" y="0"/>
                    <a:pt x="1057" y="63"/>
                    <a:pt x="1271" y="277"/>
                  </a:cubicBezTo>
                  <a:cubicBezTo>
                    <a:pt x="1483" y="489"/>
                    <a:pt x="1547" y="809"/>
                    <a:pt x="1432" y="1087"/>
                  </a:cubicBezTo>
                  <a:cubicBezTo>
                    <a:pt x="1317" y="1365"/>
                    <a:pt x="1045" y="1546"/>
                    <a:pt x="745" y="1546"/>
                  </a:cubicBezTo>
                  <a:cubicBezTo>
                    <a:pt x="334" y="1546"/>
                    <a:pt x="0" y="1214"/>
                    <a:pt x="0" y="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5"/>
            <p:cNvSpPr/>
            <p:nvPr/>
          </p:nvSpPr>
          <p:spPr>
            <a:xfrm>
              <a:off x="3902182" y="1945972"/>
              <a:ext cx="1392400" cy="1821397"/>
            </a:xfrm>
            <a:custGeom>
              <a:avLst/>
              <a:gdLst/>
              <a:ahLst/>
              <a:cxnLst/>
              <a:rect l="l" t="t" r="r" b="b"/>
              <a:pathLst>
                <a:path w="55696" h="79381" extrusionOk="0">
                  <a:moveTo>
                    <a:pt x="55437" y="260"/>
                  </a:moveTo>
                  <a:lnTo>
                    <a:pt x="55437" y="79122"/>
                  </a:lnTo>
                  <a:lnTo>
                    <a:pt x="259" y="79122"/>
                  </a:lnTo>
                  <a:lnTo>
                    <a:pt x="259" y="260"/>
                  </a:lnTo>
                  <a:close/>
                  <a:moveTo>
                    <a:pt x="129" y="0"/>
                  </a:moveTo>
                  <a:cubicBezTo>
                    <a:pt x="59" y="0"/>
                    <a:pt x="1" y="59"/>
                    <a:pt x="1" y="130"/>
                  </a:cubicBezTo>
                  <a:lnTo>
                    <a:pt x="1" y="79252"/>
                  </a:lnTo>
                  <a:cubicBezTo>
                    <a:pt x="1" y="79322"/>
                    <a:pt x="59" y="79380"/>
                    <a:pt x="129" y="79380"/>
                  </a:cubicBezTo>
                  <a:lnTo>
                    <a:pt x="55567" y="79380"/>
                  </a:lnTo>
                  <a:cubicBezTo>
                    <a:pt x="55637" y="79380"/>
                    <a:pt x="55695" y="79324"/>
                    <a:pt x="55695" y="79252"/>
                  </a:cubicBezTo>
                  <a:lnTo>
                    <a:pt x="55695" y="130"/>
                  </a:lnTo>
                  <a:cubicBezTo>
                    <a:pt x="55695" y="59"/>
                    <a:pt x="55637" y="0"/>
                    <a:pt x="5556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5"/>
            <p:cNvSpPr/>
            <p:nvPr/>
          </p:nvSpPr>
          <p:spPr>
            <a:xfrm>
              <a:off x="4536425" y="3828600"/>
              <a:ext cx="124775" cy="79200"/>
            </a:xfrm>
            <a:custGeom>
              <a:avLst/>
              <a:gdLst/>
              <a:ahLst/>
              <a:cxnLst/>
              <a:rect l="l" t="t" r="r" b="b"/>
              <a:pathLst>
                <a:path w="4991" h="3168" extrusionOk="0">
                  <a:moveTo>
                    <a:pt x="3389" y="519"/>
                  </a:moveTo>
                  <a:cubicBezTo>
                    <a:pt x="3977" y="519"/>
                    <a:pt x="4455" y="996"/>
                    <a:pt x="4455" y="1583"/>
                  </a:cubicBezTo>
                  <a:cubicBezTo>
                    <a:pt x="4455" y="2172"/>
                    <a:pt x="3977" y="2649"/>
                    <a:pt x="3389" y="2649"/>
                  </a:cubicBezTo>
                  <a:lnTo>
                    <a:pt x="1567" y="2649"/>
                  </a:lnTo>
                  <a:cubicBezTo>
                    <a:pt x="978" y="2649"/>
                    <a:pt x="501" y="2172"/>
                    <a:pt x="501" y="1583"/>
                  </a:cubicBezTo>
                  <a:cubicBezTo>
                    <a:pt x="501" y="996"/>
                    <a:pt x="978" y="519"/>
                    <a:pt x="1567" y="519"/>
                  </a:cubicBezTo>
                  <a:close/>
                  <a:moveTo>
                    <a:pt x="3406" y="0"/>
                  </a:moveTo>
                  <a:cubicBezTo>
                    <a:pt x="3400" y="0"/>
                    <a:pt x="3395" y="0"/>
                    <a:pt x="3389" y="0"/>
                  </a:cubicBezTo>
                  <a:lnTo>
                    <a:pt x="1567" y="0"/>
                  </a:lnTo>
                  <a:cubicBezTo>
                    <a:pt x="700" y="11"/>
                    <a:pt x="0" y="716"/>
                    <a:pt x="0" y="1585"/>
                  </a:cubicBezTo>
                  <a:cubicBezTo>
                    <a:pt x="0" y="2452"/>
                    <a:pt x="700" y="3159"/>
                    <a:pt x="1567" y="3168"/>
                  </a:cubicBezTo>
                  <a:lnTo>
                    <a:pt x="3389" y="3168"/>
                  </a:lnTo>
                  <a:cubicBezTo>
                    <a:pt x="3396" y="3168"/>
                    <a:pt x="3402" y="3168"/>
                    <a:pt x="3408" y="3168"/>
                  </a:cubicBezTo>
                  <a:cubicBezTo>
                    <a:pt x="4280" y="3168"/>
                    <a:pt x="4990" y="2459"/>
                    <a:pt x="4990" y="1585"/>
                  </a:cubicBezTo>
                  <a:cubicBezTo>
                    <a:pt x="4990" y="708"/>
                    <a:pt x="4279" y="0"/>
                    <a:pt x="3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ag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259215" y="1434419"/>
            <a:ext cx="1986253" cy="2598214"/>
          </a:xfrm>
          <a:prstGeom prst="rect">
            <a:avLst/>
          </a:prstGeom>
        </p:spPr>
      </p:pic>
      <p:sp>
        <p:nvSpPr>
          <p:cNvPr id="11" name="Google Shape;170;p39"/>
          <p:cNvSpPr txBox="1">
            <a:spLocks/>
          </p:cNvSpPr>
          <p:nvPr/>
        </p:nvSpPr>
        <p:spPr>
          <a:xfrm>
            <a:off x="0" y="0"/>
            <a:ext cx="5214942"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Nano fluide (</a:t>
            </a:r>
            <a:r>
              <a:rPr lang="fr-FR" sz="2000" dirty="0" err="1" smtClean="0">
                <a:solidFill>
                  <a:schemeClr val="accent4">
                    <a:lumMod val="75000"/>
                  </a:schemeClr>
                </a:solidFill>
                <a:latin typeface="Times New Roman" pitchFamily="18" charset="0"/>
                <a:ea typeface="Montserrat ExtraBold"/>
                <a:cs typeface="Times New Roman" pitchFamily="18" charset="0"/>
                <a:sym typeface="Montserrat ExtraBold"/>
              </a:rPr>
              <a:t>MWCNTs</a:t>
            </a: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 huile de transformateur)</a:t>
            </a:r>
          </a:p>
        </p:txBody>
      </p:sp>
      <p:cxnSp>
        <p:nvCxnSpPr>
          <p:cNvPr id="12" name="Google Shape;172;p39"/>
          <p:cNvCxnSpPr/>
          <p:nvPr/>
        </p:nvCxnSpPr>
        <p:spPr>
          <a:xfrm>
            <a:off x="142844" y="498460"/>
            <a:ext cx="5072098"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2" name="Google Shape;2142;p66"/>
          <p:cNvSpPr txBox="1">
            <a:spLocks noGrp="1"/>
          </p:cNvSpPr>
          <p:nvPr>
            <p:ph type="subTitle" idx="1"/>
          </p:nvPr>
        </p:nvSpPr>
        <p:spPr>
          <a:xfrm>
            <a:off x="1619672" y="1347614"/>
            <a:ext cx="5832648" cy="3908970"/>
          </a:xfrm>
          <a:prstGeom prst="rect">
            <a:avLst/>
          </a:prstGeom>
        </p:spPr>
        <p:txBody>
          <a:bodyPr spcFirstLastPara="1" wrap="square" lIns="91425" tIns="91425" rIns="91425" bIns="91425" anchor="t" anchorCtr="0">
            <a:noAutofit/>
          </a:bodyPr>
          <a:lstStyle/>
          <a:p>
            <a:pPr marL="0" lvl="0" indent="0"/>
            <a:r>
              <a:rPr lang="fr-FR" sz="1400" dirty="0" smtClean="0"/>
              <a:t>Les nano </a:t>
            </a:r>
            <a:r>
              <a:rPr lang="fr-FR" sz="1400" dirty="0"/>
              <a:t>fluides peuvent être employé pour l’amélioration de transfert de </a:t>
            </a:r>
            <a:r>
              <a:rPr lang="fr-FR" sz="1400" dirty="0" smtClean="0"/>
              <a:t>chaleur et l’efficacité </a:t>
            </a:r>
            <a:r>
              <a:rPr lang="fr-FR" sz="1400" dirty="0"/>
              <a:t>énergétique dans plusieurs systèmes thermiques, dans </a:t>
            </a:r>
            <a:r>
              <a:rPr lang="fr-FR" sz="1400" dirty="0" smtClean="0"/>
              <a:t>cette contexte quelques exemples </a:t>
            </a:r>
            <a:r>
              <a:rPr lang="fr-FR" sz="1400" dirty="0"/>
              <a:t>d’application seront présentées tel que le transport, la micro-électronique, le nucléaire, et la biomédicale.</a:t>
            </a:r>
            <a:endParaRPr sz="1400" dirty="0"/>
          </a:p>
        </p:txBody>
      </p:sp>
      <p:sp>
        <p:nvSpPr>
          <p:cNvPr id="6" name="Google Shape;170;p39"/>
          <p:cNvSpPr txBox="1">
            <a:spLocks/>
          </p:cNvSpPr>
          <p:nvPr/>
        </p:nvSpPr>
        <p:spPr>
          <a:xfrm>
            <a:off x="2357422" y="285734"/>
            <a:ext cx="5214942"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Applications of Nano Fluides</a:t>
            </a:r>
          </a:p>
        </p:txBody>
      </p:sp>
      <p:cxnSp>
        <p:nvCxnSpPr>
          <p:cNvPr id="7" name="Google Shape;172;p39"/>
          <p:cNvCxnSpPr/>
          <p:nvPr/>
        </p:nvCxnSpPr>
        <p:spPr>
          <a:xfrm>
            <a:off x="2428860" y="855650"/>
            <a:ext cx="3071834"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214282" y="500048"/>
            <a:ext cx="3000396"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142876" y="0"/>
            <a:ext cx="5214942"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Les avantages de nano fluide</a:t>
            </a:r>
          </a:p>
        </p:txBody>
      </p:sp>
      <p:sp>
        <p:nvSpPr>
          <p:cNvPr id="9" name="Espace réservé du texte 2"/>
          <p:cNvSpPr txBox="1">
            <a:spLocks/>
          </p:cNvSpPr>
          <p:nvPr/>
        </p:nvSpPr>
        <p:spPr>
          <a:xfrm>
            <a:off x="285720" y="928676"/>
            <a:ext cx="8640960" cy="3629981"/>
          </a:xfrm>
          <a:prstGeom prst="rect">
            <a:avLst/>
          </a:prstGeom>
          <a:noFill/>
          <a:ln>
            <a:noFill/>
          </a:ln>
        </p:spPr>
        <p:txBody>
          <a:bodyPr spcFirstLastPara="1" wrap="square" lIns="91425" tIns="91425" rIns="91425" bIns="91425" anchor="t" anchorCtr="0">
            <a:noAutofit/>
          </a:bodyPr>
          <a:lstStyle/>
          <a:p>
            <a:pPr marL="155575" marR="0" lvl="0" indent="0" defTabSz="914400" rtl="0" eaLnBrk="1" fontAlgn="auto" latinLnBrk="0" hangingPunct="1">
              <a:lnSpc>
                <a:spcPct val="150000"/>
              </a:lnSpc>
              <a:spcBef>
                <a:spcPts val="0"/>
              </a:spcBef>
              <a:spcAft>
                <a:spcPts val="0"/>
              </a:spcAft>
              <a:buClr>
                <a:schemeClr val="lt1"/>
              </a:buClr>
              <a:buSzPts val="1400"/>
              <a:buFont typeface="Montserrat"/>
              <a:buNone/>
              <a:tabLst/>
              <a:defRPr/>
            </a:pPr>
            <a:r>
              <a:rPr kumimoji="0" lang="fr-FR" sz="1600" b="0" i="0" u="none" strike="noStrike" kern="0" cap="none" spc="0" normalizeH="0" baseline="0" noProof="0" dirty="0" smtClean="0">
                <a:ln>
                  <a:noFill/>
                </a:ln>
                <a:solidFill>
                  <a:schemeClr val="lt1"/>
                </a:solidFill>
                <a:effectLst/>
                <a:uLnTx/>
                <a:uFillTx/>
                <a:latin typeface="Times New Roman" pitchFamily="18" charset="0"/>
                <a:ea typeface="Montserrat"/>
                <a:cs typeface="Times New Roman" pitchFamily="18" charset="0"/>
                <a:sym typeface="Montserrat"/>
              </a:rPr>
              <a:t>Parmi les avantages des nano fluide on cite :  </a:t>
            </a:r>
          </a:p>
          <a:p>
            <a:pPr marL="457200" marR="0" lvl="0" indent="-342900" defTabSz="914400" rtl="0" eaLnBrk="1" fontAlgn="auto" latinLnBrk="0" hangingPunct="1">
              <a:lnSpc>
                <a:spcPct val="150000"/>
              </a:lnSpc>
              <a:spcBef>
                <a:spcPts val="0"/>
              </a:spcBef>
              <a:spcAft>
                <a:spcPts val="0"/>
              </a:spcAft>
              <a:buClr>
                <a:schemeClr val="lt1"/>
              </a:buClr>
              <a:buSzPts val="1400"/>
              <a:buFont typeface="Wingdings" pitchFamily="2" charset="2"/>
              <a:buChar char="§"/>
              <a:tabLst/>
              <a:defRPr/>
            </a:pPr>
            <a:r>
              <a:rPr kumimoji="0" lang="fr-FR" sz="1600" b="0" i="0" u="none" strike="noStrike" kern="0" cap="none" spc="0" normalizeH="0" baseline="0" noProof="0" dirty="0" smtClean="0">
                <a:ln>
                  <a:noFill/>
                </a:ln>
                <a:solidFill>
                  <a:schemeClr val="lt1"/>
                </a:solidFill>
                <a:effectLst/>
                <a:uLnTx/>
                <a:uFillTx/>
                <a:latin typeface="Times New Roman" pitchFamily="18" charset="0"/>
                <a:ea typeface="Montserrat"/>
                <a:cs typeface="Times New Roman" pitchFamily="18" charset="0"/>
                <a:sym typeface="Montserrat"/>
              </a:rPr>
              <a:t>Ils augmentent la surface disponible pour le transfert de chaleur, favorisant ainsi l'échange d'énergie thermique entre les fluides et les particules.</a:t>
            </a:r>
          </a:p>
          <a:p>
            <a:pPr marL="457200" marR="0" lvl="0" indent="-342900" defTabSz="914400" rtl="0" eaLnBrk="1" fontAlgn="auto" latinLnBrk="0" hangingPunct="1">
              <a:lnSpc>
                <a:spcPct val="150000"/>
              </a:lnSpc>
              <a:spcBef>
                <a:spcPts val="0"/>
              </a:spcBef>
              <a:spcAft>
                <a:spcPts val="0"/>
              </a:spcAft>
              <a:buClr>
                <a:schemeClr val="lt1"/>
              </a:buClr>
              <a:buSzPts val="1400"/>
              <a:buFont typeface="Wingdings" pitchFamily="2" charset="2"/>
              <a:buChar char="§"/>
              <a:tabLst/>
              <a:defRPr/>
            </a:pPr>
            <a:r>
              <a:rPr kumimoji="0" lang="fr-FR" sz="1600" b="0" i="0" u="none" strike="noStrike" kern="0" cap="none" spc="0" normalizeH="0" baseline="0" noProof="0" dirty="0" smtClean="0">
                <a:ln>
                  <a:noFill/>
                </a:ln>
                <a:solidFill>
                  <a:schemeClr val="lt1"/>
                </a:solidFill>
                <a:effectLst/>
                <a:uLnTx/>
                <a:uFillTx/>
                <a:latin typeface="Times New Roman" pitchFamily="18" charset="0"/>
                <a:ea typeface="Montserrat"/>
                <a:cs typeface="Times New Roman" pitchFamily="18" charset="0"/>
                <a:sym typeface="Montserrat"/>
              </a:rPr>
              <a:t>Ils permettent d'obtenir une intensification du transfert de chaleur tout en réduisant la quantité de liquide nécessaire par rapport aux liquides purs.</a:t>
            </a:r>
          </a:p>
          <a:p>
            <a:pPr marL="457200" marR="0" lvl="0" indent="-342900" defTabSz="914400" rtl="0" eaLnBrk="1" fontAlgn="auto" latinLnBrk="0" hangingPunct="1">
              <a:lnSpc>
                <a:spcPct val="150000"/>
              </a:lnSpc>
              <a:spcBef>
                <a:spcPts val="0"/>
              </a:spcBef>
              <a:spcAft>
                <a:spcPts val="0"/>
              </a:spcAft>
              <a:buClr>
                <a:schemeClr val="lt1"/>
              </a:buClr>
              <a:buSzPts val="1400"/>
              <a:buFont typeface="Wingdings" pitchFamily="2" charset="2"/>
              <a:buChar char="§"/>
              <a:tabLst/>
              <a:defRPr/>
            </a:pPr>
            <a:r>
              <a:rPr kumimoji="0" lang="fr-FR" sz="1600" b="0" i="0" u="none" strike="noStrike" kern="0" cap="none" spc="0" normalizeH="0" baseline="0" noProof="0" dirty="0" smtClean="0">
                <a:ln>
                  <a:noFill/>
                </a:ln>
                <a:solidFill>
                  <a:schemeClr val="lt1"/>
                </a:solidFill>
                <a:effectLst/>
                <a:uLnTx/>
                <a:uFillTx/>
                <a:latin typeface="Times New Roman" pitchFamily="18" charset="0"/>
                <a:ea typeface="Montserrat"/>
                <a:cs typeface="Times New Roman" pitchFamily="18" charset="0"/>
                <a:sym typeface="Montserrat"/>
              </a:rPr>
              <a:t>Les concentrations de particules peuvent être ajustées pour obtenir des propriétés spécifiques telles que la conductivité thermique et la mouillabilité de surface, les rendant adaptés à différentes applications.</a:t>
            </a:r>
          </a:p>
          <a:p>
            <a:pPr marL="457200" marR="0" lvl="0" indent="-342900" defTabSz="914400" rtl="0" eaLnBrk="1" fontAlgn="auto" latinLnBrk="0" hangingPunct="1">
              <a:lnSpc>
                <a:spcPct val="150000"/>
              </a:lnSpc>
              <a:spcBef>
                <a:spcPts val="0"/>
              </a:spcBef>
              <a:spcAft>
                <a:spcPts val="0"/>
              </a:spcAft>
              <a:buClr>
                <a:schemeClr val="lt1"/>
              </a:buClr>
              <a:buSzPts val="1400"/>
              <a:buFont typeface="Wingdings" pitchFamily="2" charset="2"/>
              <a:buChar char="§"/>
              <a:tabLst/>
              <a:defRPr/>
            </a:pPr>
            <a:r>
              <a:rPr kumimoji="0" lang="fr-FR" sz="1600" b="0" i="0" u="none" strike="noStrike" kern="0" cap="none" spc="0" normalizeH="0" baseline="0" noProof="0" dirty="0" smtClean="0">
                <a:ln>
                  <a:noFill/>
                </a:ln>
                <a:solidFill>
                  <a:schemeClr val="lt1"/>
                </a:solidFill>
                <a:effectLst/>
                <a:uLnTx/>
                <a:uFillTx/>
                <a:latin typeface="Times New Roman" pitchFamily="18" charset="0"/>
                <a:ea typeface="Montserrat"/>
                <a:cs typeface="Times New Roman" pitchFamily="18" charset="0"/>
                <a:sym typeface="Montserrat"/>
              </a:rPr>
              <a:t>Les nano fluides ont tendance à moins obstruer les systèmes par rapport aux boues conventionnelles, ce qui favorise la miniaturisation.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0" y="1000114"/>
            <a:ext cx="7172100" cy="3629981"/>
          </a:xfrm>
        </p:spPr>
        <p:txBody>
          <a:bodyPr/>
          <a:lstStyle/>
          <a:p>
            <a:pPr>
              <a:lnSpc>
                <a:spcPct val="150000"/>
              </a:lnSpc>
              <a:buNone/>
            </a:pPr>
            <a:r>
              <a:rPr lang="fr-FR" sz="1600" dirty="0" smtClean="0">
                <a:latin typeface="Times New Roman" pitchFamily="18" charset="0"/>
                <a:cs typeface="Times New Roman" pitchFamily="18" charset="0"/>
              </a:rPr>
              <a:t>Parmi les inconvénients </a:t>
            </a:r>
            <a:r>
              <a:rPr lang="fr-FR" sz="1600" dirty="0">
                <a:latin typeface="Times New Roman" pitchFamily="18" charset="0"/>
                <a:cs typeface="Times New Roman" pitchFamily="18" charset="0"/>
              </a:rPr>
              <a:t>des nano fluide on cite : </a:t>
            </a:r>
            <a:endParaRPr lang="fr-FR" sz="1600" dirty="0" smtClean="0">
              <a:latin typeface="Times New Roman" pitchFamily="18" charset="0"/>
              <a:cs typeface="Times New Roman" pitchFamily="18" charset="0"/>
            </a:endParaRPr>
          </a:p>
          <a:p>
            <a:pPr>
              <a:lnSpc>
                <a:spcPct val="150000"/>
              </a:lnSpc>
            </a:pPr>
            <a:r>
              <a:rPr lang="fr-FR" sz="1600" dirty="0" smtClean="0">
                <a:latin typeface="Times New Roman" pitchFamily="18" charset="0"/>
                <a:cs typeface="Times New Roman" pitchFamily="18" charset="0"/>
              </a:rPr>
              <a:t>Coût </a:t>
            </a:r>
            <a:r>
              <a:rPr lang="fr-FR" sz="1600" dirty="0">
                <a:latin typeface="Times New Roman" pitchFamily="18" charset="0"/>
                <a:cs typeface="Times New Roman" pitchFamily="18" charset="0"/>
              </a:rPr>
              <a:t>élevé : Les nano fluides peuvent être coûteux à produire en raison du coût élevé des nanoparticules utilisées. </a:t>
            </a:r>
            <a:endParaRPr lang="fr-FR" sz="1600" dirty="0" smtClean="0">
              <a:latin typeface="Times New Roman" pitchFamily="18" charset="0"/>
              <a:cs typeface="Times New Roman" pitchFamily="18" charset="0"/>
            </a:endParaRPr>
          </a:p>
          <a:p>
            <a:pPr>
              <a:lnSpc>
                <a:spcPct val="150000"/>
              </a:lnSpc>
            </a:pPr>
            <a:r>
              <a:rPr lang="fr-FR" sz="1600" dirty="0" smtClean="0">
                <a:latin typeface="Times New Roman" pitchFamily="18" charset="0"/>
                <a:cs typeface="Times New Roman" pitchFamily="18" charset="0"/>
              </a:rPr>
              <a:t>Cela </a:t>
            </a:r>
            <a:r>
              <a:rPr lang="fr-FR" sz="1600" dirty="0">
                <a:latin typeface="Times New Roman" pitchFamily="18" charset="0"/>
                <a:cs typeface="Times New Roman" pitchFamily="18" charset="0"/>
              </a:rPr>
              <a:t>peut rendre les nano fluides plus chers que les fluides conventionnels.  </a:t>
            </a:r>
            <a:endParaRPr lang="fr-FR" sz="1600" dirty="0" smtClean="0">
              <a:latin typeface="Times New Roman" pitchFamily="18" charset="0"/>
              <a:cs typeface="Times New Roman" pitchFamily="18" charset="0"/>
            </a:endParaRPr>
          </a:p>
          <a:p>
            <a:pPr>
              <a:lnSpc>
                <a:spcPct val="150000"/>
              </a:lnSpc>
            </a:pPr>
            <a:r>
              <a:rPr lang="fr-FR" sz="1600" dirty="0" smtClean="0">
                <a:latin typeface="Times New Roman" pitchFamily="18" charset="0"/>
                <a:cs typeface="Times New Roman" pitchFamily="18" charset="0"/>
              </a:rPr>
              <a:t>stabilité </a:t>
            </a:r>
            <a:r>
              <a:rPr lang="fr-FR" sz="1600" dirty="0">
                <a:latin typeface="Times New Roman" pitchFamily="18" charset="0"/>
                <a:cs typeface="Times New Roman" pitchFamily="18" charset="0"/>
              </a:rPr>
              <a:t>des nanoparticules dispersion.  </a:t>
            </a:r>
            <a:endParaRPr lang="fr-FR" sz="1600" dirty="0" smtClean="0">
              <a:latin typeface="Times New Roman" pitchFamily="18" charset="0"/>
              <a:cs typeface="Times New Roman" pitchFamily="18" charset="0"/>
            </a:endParaRPr>
          </a:p>
          <a:p>
            <a:pPr>
              <a:lnSpc>
                <a:spcPct val="150000"/>
              </a:lnSpc>
            </a:pPr>
            <a:r>
              <a:rPr lang="fr-FR" sz="1600" dirty="0" smtClean="0">
                <a:latin typeface="Times New Roman" pitchFamily="18" charset="0"/>
                <a:cs typeface="Times New Roman" pitchFamily="18" charset="0"/>
              </a:rPr>
              <a:t>Un </a:t>
            </a:r>
            <a:r>
              <a:rPr lang="fr-FR" sz="1600" dirty="0">
                <a:latin typeface="Times New Roman" pitchFamily="18" charset="0"/>
                <a:cs typeface="Times New Roman" pitchFamily="18" charset="0"/>
              </a:rPr>
              <a:t>problème fréquemment rencontré dans ce domaine est l'absence de consensus entre les chercheurs concernant leurs conclusions.</a:t>
            </a:r>
          </a:p>
        </p:txBody>
      </p:sp>
      <p:sp>
        <p:nvSpPr>
          <p:cNvPr id="5" name="Google Shape;170;p39"/>
          <p:cNvSpPr txBox="1">
            <a:spLocks/>
          </p:cNvSpPr>
          <p:nvPr/>
        </p:nvSpPr>
        <p:spPr>
          <a:xfrm>
            <a:off x="142876" y="0"/>
            <a:ext cx="5214942"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Les inconvénients de nano fluide</a:t>
            </a:r>
          </a:p>
        </p:txBody>
      </p:sp>
      <p:cxnSp>
        <p:nvCxnSpPr>
          <p:cNvPr id="6" name="Google Shape;172;p39"/>
          <p:cNvCxnSpPr/>
          <p:nvPr/>
        </p:nvCxnSpPr>
        <p:spPr>
          <a:xfrm>
            <a:off x="142844" y="498460"/>
            <a:ext cx="2786082"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 xmlns:p14="http://schemas.microsoft.com/office/powerpoint/2010/main" val="86437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0" y="987574"/>
            <a:ext cx="7572396" cy="3960440"/>
          </a:xfrm>
        </p:spPr>
        <p:txBody>
          <a:bodyPr/>
          <a:lstStyle/>
          <a:p>
            <a:pPr marL="139700" indent="0">
              <a:buNone/>
            </a:pPr>
            <a:r>
              <a:rPr lang="fr-FR" sz="1600" dirty="0">
                <a:latin typeface="Times New Roman" pitchFamily="18" charset="0"/>
                <a:cs typeface="Times New Roman" pitchFamily="18" charset="0"/>
              </a:rPr>
              <a:t>Dans les systèmes électriques tels que les transformateurs, des pertes d'énergie se produisent sur plusieurs composants. Ces pertes sont principalement causées par l'effet Joule dans les conducteurs électriques et les conducteurs magnétiques. Les pertes thermiques résultent de la conduction et de la convection entre les surfaces du transformateur, ainsi que du rayonnement vers l'environnement. Ces phénomènes de perte d'énergie sont importants à prendre en compte pour assurer le bon fonctionnement et la fiabilité des systèmes électriques. Les technologies et les techniques utilisées dans ces transferts d'énergie jouent un rôle essentiel dans la gestion et l'optimisation de ces pertes. </a:t>
            </a:r>
            <a:endParaRPr lang="fr-FR" sz="1600" dirty="0" smtClean="0">
              <a:latin typeface="Times New Roman" pitchFamily="18" charset="0"/>
              <a:cs typeface="Times New Roman" pitchFamily="18" charset="0"/>
            </a:endParaRPr>
          </a:p>
          <a:p>
            <a:pPr marL="139700" indent="0">
              <a:buNone/>
            </a:pPr>
            <a:r>
              <a:rPr lang="fr-FR" sz="1600" dirty="0" smtClean="0">
                <a:latin typeface="Times New Roman" pitchFamily="18" charset="0"/>
                <a:cs typeface="Times New Roman" pitchFamily="18" charset="0"/>
              </a:rPr>
              <a:t>il </a:t>
            </a:r>
            <a:r>
              <a:rPr lang="fr-FR" sz="1600" dirty="0">
                <a:latin typeface="Times New Roman" pitchFamily="18" charset="0"/>
                <a:cs typeface="Times New Roman" pitchFamily="18" charset="0"/>
              </a:rPr>
              <a:t>existe 3 Transfert de chaleur </a:t>
            </a:r>
            <a:r>
              <a:rPr lang="fr-FR" sz="1600" dirty="0" smtClean="0">
                <a:latin typeface="Times New Roman" pitchFamily="18" charset="0"/>
                <a:cs typeface="Times New Roman" pitchFamily="18" charset="0"/>
              </a:rPr>
              <a:t>:</a:t>
            </a:r>
          </a:p>
          <a:p>
            <a:pPr marL="139700" indent="0">
              <a:buNone/>
            </a:pPr>
            <a:r>
              <a:rPr lang="fr-FR" sz="1600" dirty="0" smtClean="0">
                <a:latin typeface="Times New Roman" pitchFamily="18" charset="0"/>
                <a:cs typeface="Times New Roman" pitchFamily="18" charset="0"/>
              </a:rPr>
              <a:t>	1- </a:t>
            </a:r>
            <a:r>
              <a:rPr lang="fr-FR" sz="1600" dirty="0">
                <a:latin typeface="Times New Roman" pitchFamily="18" charset="0"/>
                <a:cs typeface="Times New Roman" pitchFamily="18" charset="0"/>
              </a:rPr>
              <a:t>par conduction </a:t>
            </a:r>
            <a:endParaRPr lang="fr-FR" sz="1600" dirty="0" smtClean="0">
              <a:latin typeface="Times New Roman" pitchFamily="18" charset="0"/>
              <a:cs typeface="Times New Roman" pitchFamily="18" charset="0"/>
            </a:endParaRPr>
          </a:p>
          <a:p>
            <a:pPr marL="139700" indent="0">
              <a:buNone/>
            </a:pPr>
            <a:r>
              <a:rPr lang="fr-FR" sz="1600" dirty="0" smtClean="0">
                <a:latin typeface="Times New Roman" pitchFamily="18" charset="0"/>
                <a:cs typeface="Times New Roman" pitchFamily="18" charset="0"/>
              </a:rPr>
              <a:t>	2- </a:t>
            </a:r>
            <a:r>
              <a:rPr lang="fr-FR" sz="1600" dirty="0">
                <a:latin typeface="Times New Roman" pitchFamily="18" charset="0"/>
                <a:cs typeface="Times New Roman" pitchFamily="18" charset="0"/>
              </a:rPr>
              <a:t>par convection </a:t>
            </a:r>
            <a:endParaRPr lang="fr-FR" sz="1600" dirty="0" smtClean="0">
              <a:latin typeface="Times New Roman" pitchFamily="18" charset="0"/>
              <a:cs typeface="Times New Roman" pitchFamily="18" charset="0"/>
            </a:endParaRPr>
          </a:p>
          <a:p>
            <a:pPr marL="139700" indent="0">
              <a:buNone/>
            </a:pPr>
            <a:r>
              <a:rPr lang="fr-FR" sz="1600" dirty="0" smtClean="0">
                <a:latin typeface="Times New Roman" pitchFamily="18" charset="0"/>
                <a:cs typeface="Times New Roman" pitchFamily="18" charset="0"/>
              </a:rPr>
              <a:t>	3- </a:t>
            </a:r>
            <a:r>
              <a:rPr lang="fr-FR" sz="1600" dirty="0">
                <a:latin typeface="Times New Roman" pitchFamily="18" charset="0"/>
                <a:cs typeface="Times New Roman" pitchFamily="18" charset="0"/>
              </a:rPr>
              <a:t>par rayonnement</a:t>
            </a:r>
          </a:p>
        </p:txBody>
      </p:sp>
      <p:cxnSp>
        <p:nvCxnSpPr>
          <p:cNvPr id="5" name="Google Shape;172;p39"/>
          <p:cNvCxnSpPr/>
          <p:nvPr/>
        </p:nvCxnSpPr>
        <p:spPr>
          <a:xfrm>
            <a:off x="142844" y="498460"/>
            <a:ext cx="2786082"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 name="Google Shape;170;p39"/>
          <p:cNvSpPr txBox="1">
            <a:spLocks/>
          </p:cNvSpPr>
          <p:nvPr/>
        </p:nvSpPr>
        <p:spPr>
          <a:xfrm>
            <a:off x="142876" y="0"/>
            <a:ext cx="5214942" cy="285752"/>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Modèle Thermique</a:t>
            </a:r>
          </a:p>
        </p:txBody>
      </p:sp>
    </p:spTree>
    <p:extLst>
      <p:ext uri="{BB962C8B-B14F-4D97-AF65-F5344CB8AC3E}">
        <p14:creationId xmlns="" xmlns:p14="http://schemas.microsoft.com/office/powerpoint/2010/main" val="39236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071802" y="285734"/>
            <a:ext cx="4464496" cy="1622670"/>
          </a:xfrm>
        </p:spPr>
        <p:txBody>
          <a:bodyPr/>
          <a:lstStyle/>
          <a:p>
            <a:r>
              <a:rPr lang="fr-FR" dirty="0"/>
              <a:t/>
            </a:r>
            <a:br>
              <a:rPr lang="fr-FR" dirty="0"/>
            </a:br>
            <a:r>
              <a:rPr lang="fr-FR" sz="1600" dirty="0">
                <a:solidFill>
                  <a:schemeClr val="bg1"/>
                </a:solidFill>
                <a:latin typeface="Times New Roman" pitchFamily="18" charset="0"/>
                <a:cs typeface="Times New Roman" pitchFamily="18" charset="0"/>
              </a:rPr>
              <a:t>Ces méthodes permettent de résoudre directement les équations différentielles , dans notre mémoire on va utilisé la méthode des éléments finis (MEF)</a:t>
            </a:r>
            <a:endParaRPr lang="fr-FR" sz="1400" dirty="0">
              <a:solidFill>
                <a:schemeClr val="bg1"/>
              </a:solidFill>
              <a:latin typeface="Times New Roman" pitchFamily="18" charset="0"/>
              <a:cs typeface="Times New Roman" pitchFamily="18" charset="0"/>
            </a:endParaRPr>
          </a:p>
        </p:txBody>
      </p:sp>
      <p:pic>
        <p:nvPicPr>
          <p:cNvPr id="6" name="Image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571868" y="1714494"/>
            <a:ext cx="3528392" cy="2962109"/>
          </a:xfrm>
          <a:prstGeom prst="rect">
            <a:avLst/>
          </a:prstGeom>
          <a:ln>
            <a:noFill/>
          </a:ln>
          <a:effectLst>
            <a:softEdge rad="112500"/>
          </a:effectLst>
        </p:spPr>
      </p:pic>
      <p:sp>
        <p:nvSpPr>
          <p:cNvPr id="5" name="Google Shape;170;p39"/>
          <p:cNvSpPr txBox="1">
            <a:spLocks/>
          </p:cNvSpPr>
          <p:nvPr/>
        </p:nvSpPr>
        <p:spPr>
          <a:xfrm>
            <a:off x="714348" y="0"/>
            <a:ext cx="5214942" cy="285734"/>
          </a:xfrm>
          <a:prstGeom prst="rect">
            <a:avLst/>
          </a:prstGeom>
          <a:noFill/>
          <a:ln>
            <a:noFill/>
          </a:ln>
        </p:spPr>
        <p:txBody>
          <a:bodyPr spcFirstLastPara="1" wrap="square" lIns="91425" tIns="91425" rIns="91425" bIns="91425" anchor="t" anchorCtr="0">
            <a:noAutofit/>
          </a:bodyPr>
          <a:lstStyle/>
          <a:p>
            <a:pPr lvl="0">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Méthodes de Résolution</a:t>
            </a:r>
          </a:p>
        </p:txBody>
      </p:sp>
      <p:cxnSp>
        <p:nvCxnSpPr>
          <p:cNvPr id="7" name="Google Shape;172;p39"/>
          <p:cNvCxnSpPr/>
          <p:nvPr/>
        </p:nvCxnSpPr>
        <p:spPr>
          <a:xfrm>
            <a:off x="714348" y="500048"/>
            <a:ext cx="2786082"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 xmlns:p14="http://schemas.microsoft.com/office/powerpoint/2010/main" val="59050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2"/>
          </p:nvPr>
        </p:nvSpPr>
        <p:spPr>
          <a:xfrm>
            <a:off x="4355976" y="909600"/>
            <a:ext cx="4680519" cy="3822390"/>
          </a:xfrm>
        </p:spPr>
        <p:txBody>
          <a:bodyPr/>
          <a:lstStyle/>
          <a:p>
            <a:pPr marL="139700" indent="0">
              <a:buNone/>
            </a:pPr>
            <a:r>
              <a:rPr lang="fr-FR" dirty="0"/>
              <a:t>COMSOL </a:t>
            </a:r>
            <a:r>
              <a:rPr lang="fr-FR" dirty="0" err="1"/>
              <a:t>Multiphysics</a:t>
            </a:r>
            <a:r>
              <a:rPr lang="fr-FR" dirty="0"/>
              <a:t> est un logiciel de simulation numérique basé sur la méthode des éléments finis, utilisé en ingénierie pour résoudre des problèmes complexes. Il permet de modéliser et de résoudre des phénomènes couplés en prenant en compte plusieurs physiques. Le logiciel propose des interfaces prédéfinies, la possibilité de définir des équations aux dérivées partielles, ainsi que des équations aux dérivées ordinaires et </a:t>
            </a:r>
            <a:r>
              <a:rPr lang="fr-FR" dirty="0" err="1"/>
              <a:t>algébro</a:t>
            </a:r>
            <a:r>
              <a:rPr lang="fr-FR" dirty="0"/>
              <a:t>-différentielles. Il est compatible avec différentes plateformes et offre des modules d'applications spécialisés dans divers domaines. En outre, il permet des couplages avec d'autres logiciels tels que CAO et </a:t>
            </a:r>
            <a:r>
              <a:rPr lang="fr-FR" dirty="0" err="1"/>
              <a:t>Matlab</a:t>
            </a:r>
            <a:r>
              <a:rPr lang="fr-FR" dirty="0"/>
              <a:t>, offrant ainsi une gamme étendue de fonctionnalités pour la modélisation et la simulation en ingénierie.</a:t>
            </a:r>
          </a:p>
        </p:txBody>
      </p:sp>
      <p:sp>
        <p:nvSpPr>
          <p:cNvPr id="4" name="Titre 3"/>
          <p:cNvSpPr>
            <a:spLocks noGrp="1"/>
          </p:cNvSpPr>
          <p:nvPr>
            <p:ph type="title"/>
          </p:nvPr>
        </p:nvSpPr>
        <p:spPr>
          <a:xfrm>
            <a:off x="107504" y="445025"/>
            <a:ext cx="4680520" cy="941400"/>
          </a:xfrm>
        </p:spPr>
        <p:txBody>
          <a:bodyPr/>
          <a:lstStyle/>
          <a:p>
            <a:r>
              <a:rPr lang="fr-FR" dirty="0"/>
              <a:t>7.Présentation de Logiciel </a:t>
            </a:r>
            <a:r>
              <a:rPr lang="fr-FR" dirty="0" err="1"/>
              <a:t>Comsol</a:t>
            </a:r>
            <a:r>
              <a:rPr lang="fr-FR" dirty="0"/>
              <a:t> </a:t>
            </a:r>
            <a:r>
              <a:rPr lang="fr-FR" dirty="0" err="1"/>
              <a:t>Multiphysics</a:t>
            </a:r>
            <a:endParaRPr lang="fr-FR" dirty="0"/>
          </a:p>
        </p:txBody>
      </p:sp>
      <p:pic>
        <p:nvPicPr>
          <p:cNvPr id="5" name="Imag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07504" y="1563240"/>
            <a:ext cx="3960440" cy="30967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1876930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539552" y="987574"/>
            <a:ext cx="8424936" cy="3024336"/>
          </a:xfrm>
        </p:spPr>
        <p:txBody>
          <a:bodyPr/>
          <a:lstStyle/>
          <a:p>
            <a:r>
              <a:rPr lang="fr-FR" dirty="0">
                <a:solidFill>
                  <a:schemeClr val="bg1"/>
                </a:solidFill>
              </a:rPr>
              <a:t>L'application modélise un transformateur triphasé refroidi par </a:t>
            </a:r>
            <a:r>
              <a:rPr lang="fr-FR" dirty="0" smtClean="0">
                <a:solidFill>
                  <a:schemeClr val="bg1"/>
                </a:solidFill>
              </a:rPr>
              <a:t>de  </a:t>
            </a:r>
          </a:p>
          <a:p>
            <a:r>
              <a:rPr lang="fr-FR" dirty="0" smtClean="0">
                <a:solidFill>
                  <a:schemeClr val="bg1"/>
                </a:solidFill>
              </a:rPr>
              <a:t>l'huile</a:t>
            </a:r>
            <a:r>
              <a:rPr lang="fr-FR" dirty="0">
                <a:solidFill>
                  <a:schemeClr val="bg1"/>
                </a:solidFill>
              </a:rPr>
              <a:t>. </a:t>
            </a:r>
            <a:endParaRPr lang="fr-FR" dirty="0" smtClean="0">
              <a:solidFill>
                <a:schemeClr val="bg1"/>
              </a:solidFill>
            </a:endParaRPr>
          </a:p>
          <a:p>
            <a:r>
              <a:rPr lang="fr-FR" dirty="0" smtClean="0">
                <a:solidFill>
                  <a:schemeClr val="bg1"/>
                </a:solidFill>
              </a:rPr>
              <a:t>Les </a:t>
            </a:r>
            <a:r>
              <a:rPr lang="fr-FR" dirty="0">
                <a:solidFill>
                  <a:schemeClr val="bg1"/>
                </a:solidFill>
              </a:rPr>
              <a:t>enroulements de tension basse sont en configuration  </a:t>
            </a:r>
            <a:r>
              <a:rPr lang="fr-FR" dirty="0" smtClean="0">
                <a:solidFill>
                  <a:schemeClr val="bg1"/>
                </a:solidFill>
              </a:rPr>
              <a:t>triangulaire</a:t>
            </a:r>
            <a:r>
              <a:rPr lang="fr-FR" dirty="0">
                <a:solidFill>
                  <a:schemeClr val="bg1"/>
                </a:solidFill>
              </a:rPr>
              <a:t>, tandis </a:t>
            </a:r>
            <a:endParaRPr lang="fr-FR" dirty="0" smtClean="0">
              <a:solidFill>
                <a:schemeClr val="bg1"/>
              </a:solidFill>
            </a:endParaRPr>
          </a:p>
          <a:p>
            <a:r>
              <a:rPr lang="fr-FR" dirty="0" smtClean="0">
                <a:solidFill>
                  <a:schemeClr val="bg1"/>
                </a:solidFill>
              </a:rPr>
              <a:t>que </a:t>
            </a:r>
            <a:r>
              <a:rPr lang="fr-FR" dirty="0">
                <a:solidFill>
                  <a:schemeClr val="bg1"/>
                </a:solidFill>
              </a:rPr>
              <a:t>ceux de tension moyenne sont en  </a:t>
            </a:r>
            <a:r>
              <a:rPr lang="fr-FR" dirty="0" smtClean="0">
                <a:solidFill>
                  <a:schemeClr val="bg1"/>
                </a:solidFill>
              </a:rPr>
              <a:t>configuration </a:t>
            </a:r>
            <a:r>
              <a:rPr lang="fr-FR" dirty="0">
                <a:solidFill>
                  <a:schemeClr val="bg1"/>
                </a:solidFill>
              </a:rPr>
              <a:t>en étoile. Un modèle </a:t>
            </a:r>
            <a:endParaRPr lang="fr-FR" dirty="0" smtClean="0">
              <a:solidFill>
                <a:schemeClr val="bg1"/>
              </a:solidFill>
            </a:endParaRPr>
          </a:p>
          <a:p>
            <a:r>
              <a:rPr lang="fr-FR" dirty="0" smtClean="0">
                <a:solidFill>
                  <a:schemeClr val="bg1"/>
                </a:solidFill>
              </a:rPr>
              <a:t>axisymétrique </a:t>
            </a:r>
            <a:r>
              <a:rPr lang="fr-FR" dirty="0">
                <a:solidFill>
                  <a:schemeClr val="bg1"/>
                </a:solidFill>
              </a:rPr>
              <a:t>est utilisé pour  </a:t>
            </a:r>
            <a:r>
              <a:rPr lang="fr-FR" dirty="0" smtClean="0">
                <a:solidFill>
                  <a:schemeClr val="bg1"/>
                </a:solidFill>
              </a:rPr>
              <a:t>simplifier </a:t>
            </a:r>
            <a:r>
              <a:rPr lang="fr-FR" dirty="0">
                <a:solidFill>
                  <a:schemeClr val="bg1"/>
                </a:solidFill>
              </a:rPr>
              <a:t>la modélisation et résoudre les </a:t>
            </a:r>
            <a:endParaRPr lang="fr-FR" dirty="0" smtClean="0">
              <a:solidFill>
                <a:schemeClr val="bg1"/>
              </a:solidFill>
            </a:endParaRPr>
          </a:p>
          <a:p>
            <a:r>
              <a:rPr lang="fr-FR" dirty="0" smtClean="0">
                <a:solidFill>
                  <a:schemeClr val="bg1"/>
                </a:solidFill>
              </a:rPr>
              <a:t>problèmes </a:t>
            </a:r>
            <a:r>
              <a:rPr lang="fr-FR" dirty="0">
                <a:solidFill>
                  <a:schemeClr val="bg1"/>
                </a:solidFill>
              </a:rPr>
              <a:t>liés à la </a:t>
            </a:r>
            <a:r>
              <a:rPr lang="fr-FR" dirty="0" smtClean="0">
                <a:solidFill>
                  <a:schemeClr val="bg1"/>
                </a:solidFill>
              </a:rPr>
              <a:t>divergence </a:t>
            </a:r>
            <a:r>
              <a:rPr lang="fr-FR" dirty="0">
                <a:solidFill>
                  <a:schemeClr val="bg1"/>
                </a:solidFill>
              </a:rPr>
              <a:t>numérique et à l'optimisation du temps de </a:t>
            </a:r>
            <a:endParaRPr lang="fr-FR" dirty="0" smtClean="0">
              <a:solidFill>
                <a:schemeClr val="bg1"/>
              </a:solidFill>
            </a:endParaRPr>
          </a:p>
          <a:p>
            <a:r>
              <a:rPr lang="fr-FR" dirty="0" smtClean="0">
                <a:solidFill>
                  <a:schemeClr val="bg1"/>
                </a:solidFill>
              </a:rPr>
              <a:t>calcul</a:t>
            </a:r>
            <a:r>
              <a:rPr lang="fr-FR" dirty="0">
                <a:solidFill>
                  <a:schemeClr val="bg1"/>
                </a:solidFill>
              </a:rPr>
              <a:t>. </a:t>
            </a:r>
            <a:r>
              <a:rPr lang="fr-FR" dirty="0" smtClean="0">
                <a:solidFill>
                  <a:schemeClr val="bg1"/>
                </a:solidFill>
              </a:rPr>
              <a:t>L'étude </a:t>
            </a:r>
            <a:r>
              <a:rPr lang="fr-FR" dirty="0">
                <a:solidFill>
                  <a:schemeClr val="bg1"/>
                </a:solidFill>
              </a:rPr>
              <a:t>se concentre sur une phase spécifique du transformateur, en </a:t>
            </a:r>
            <a:endParaRPr lang="fr-FR" dirty="0" smtClean="0">
              <a:solidFill>
                <a:schemeClr val="bg1"/>
              </a:solidFill>
            </a:endParaRPr>
          </a:p>
          <a:p>
            <a:r>
              <a:rPr lang="fr-FR" dirty="0" smtClean="0">
                <a:solidFill>
                  <a:schemeClr val="bg1"/>
                </a:solidFill>
              </a:rPr>
              <a:t>analysant une </a:t>
            </a:r>
            <a:r>
              <a:rPr lang="fr-FR" dirty="0">
                <a:solidFill>
                  <a:schemeClr val="bg1"/>
                </a:solidFill>
              </a:rPr>
              <a:t>partie de l'enroulement immergée dans une cuve d'huile pour </a:t>
            </a:r>
            <a:endParaRPr lang="fr-FR" dirty="0" smtClean="0">
              <a:solidFill>
                <a:schemeClr val="bg1"/>
              </a:solidFill>
            </a:endParaRPr>
          </a:p>
          <a:p>
            <a:r>
              <a:rPr lang="fr-FR" dirty="0" smtClean="0">
                <a:solidFill>
                  <a:schemeClr val="bg1"/>
                </a:solidFill>
              </a:rPr>
              <a:t>étudier les phénomènes </a:t>
            </a:r>
            <a:r>
              <a:rPr lang="fr-FR" dirty="0">
                <a:solidFill>
                  <a:schemeClr val="bg1"/>
                </a:solidFill>
              </a:rPr>
              <a:t>couplés de magnétohydrodynamique et modéliser le </a:t>
            </a:r>
            <a:endParaRPr lang="fr-FR" dirty="0" smtClean="0">
              <a:solidFill>
                <a:schemeClr val="bg1"/>
              </a:solidFill>
            </a:endParaRPr>
          </a:p>
          <a:p>
            <a:r>
              <a:rPr lang="fr-FR" dirty="0" smtClean="0">
                <a:solidFill>
                  <a:schemeClr val="bg1"/>
                </a:solidFill>
              </a:rPr>
              <a:t>                           mécanisme </a:t>
            </a:r>
            <a:r>
              <a:rPr lang="fr-FR" dirty="0">
                <a:solidFill>
                  <a:schemeClr val="bg1"/>
                </a:solidFill>
              </a:rPr>
              <a:t>de refroidissement associé à cette configuration.</a:t>
            </a:r>
          </a:p>
          <a:p>
            <a:endParaRPr lang="fr-FR" dirty="0"/>
          </a:p>
          <a:p>
            <a:endParaRPr lang="fr-FR" dirty="0"/>
          </a:p>
          <a:p>
            <a:endParaRPr lang="fr-FR" dirty="0"/>
          </a:p>
          <a:p>
            <a:endParaRPr lang="fr-FR" dirty="0"/>
          </a:p>
          <a:p>
            <a:endParaRPr lang="fr-FR" dirty="0"/>
          </a:p>
        </p:txBody>
      </p:sp>
      <p:sp>
        <p:nvSpPr>
          <p:cNvPr id="4" name="Titre 3"/>
          <p:cNvSpPr>
            <a:spLocks noGrp="1"/>
          </p:cNvSpPr>
          <p:nvPr>
            <p:ph type="title"/>
          </p:nvPr>
        </p:nvSpPr>
        <p:spPr>
          <a:xfrm>
            <a:off x="899592" y="267494"/>
            <a:ext cx="8097996" cy="648072"/>
          </a:xfrm>
        </p:spPr>
        <p:txBody>
          <a:bodyPr/>
          <a:lstStyle/>
          <a:p>
            <a:r>
              <a:rPr lang="fr-FR" dirty="0"/>
              <a:t>2 Modélisation d’un Transformateur de Puissance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1336" y="1923678"/>
            <a:ext cx="4074639" cy="908440"/>
          </a:xfrm>
          <a:ln>
            <a:noFill/>
          </a:ln>
        </p:spPr>
        <p:txBody>
          <a:bodyPr/>
          <a:lstStyle/>
          <a:p>
            <a:r>
              <a:rPr lang="fr-FR" sz="2000" dirty="0">
                <a:solidFill>
                  <a:schemeClr val="bg1"/>
                </a:solidFill>
              </a:rPr>
              <a:t>Les caractéristiques de l’huile (</a:t>
            </a:r>
            <a:r>
              <a:rPr lang="fr-FR" sz="2000" dirty="0" err="1">
                <a:solidFill>
                  <a:schemeClr val="bg1"/>
                </a:solidFill>
              </a:rPr>
              <a:t>Borak</a:t>
            </a:r>
            <a:r>
              <a:rPr lang="fr-FR" sz="2000" dirty="0">
                <a:solidFill>
                  <a:schemeClr val="bg1"/>
                </a:solidFill>
              </a:rPr>
              <a:t> 22)</a:t>
            </a:r>
            <a:r>
              <a:rPr lang="fr-FR" dirty="0">
                <a:solidFill>
                  <a:schemeClr val="accent1"/>
                </a:solidFill>
              </a:rPr>
              <a:t/>
            </a:r>
            <a:br>
              <a:rPr lang="fr-FR" dirty="0">
                <a:solidFill>
                  <a:schemeClr val="accent1"/>
                </a:solidFill>
              </a:rPr>
            </a:br>
            <a:endParaRPr lang="fr-FR" dirty="0">
              <a:solidFill>
                <a:schemeClr val="accent1"/>
              </a:solidFill>
            </a:endParaRPr>
          </a:p>
        </p:txBody>
      </p:sp>
      <p:sp>
        <p:nvSpPr>
          <p:cNvPr id="4" name="Titre 3"/>
          <p:cNvSpPr>
            <a:spLocks noGrp="1"/>
          </p:cNvSpPr>
          <p:nvPr>
            <p:ph type="title" idx="2"/>
          </p:nvPr>
        </p:nvSpPr>
        <p:spPr>
          <a:xfrm>
            <a:off x="4644008" y="1779662"/>
            <a:ext cx="4392488" cy="720080"/>
          </a:xfrm>
        </p:spPr>
        <p:txBody>
          <a:bodyPr/>
          <a:lstStyle/>
          <a:p>
            <a:r>
              <a:rPr lang="fr-FR" dirty="0" smtClean="0"/>
              <a:t>Les </a:t>
            </a:r>
            <a:r>
              <a:rPr lang="fr-FR" dirty="0"/>
              <a:t>caractéristiques du nano fluide (</a:t>
            </a:r>
            <a:r>
              <a:rPr lang="fr-FR" dirty="0" err="1"/>
              <a:t>MWCNTs</a:t>
            </a:r>
            <a:r>
              <a:rPr lang="fr-FR" dirty="0"/>
              <a:t>/huile de transformateur)</a:t>
            </a:r>
          </a:p>
        </p:txBody>
      </p:sp>
      <p:sp>
        <p:nvSpPr>
          <p:cNvPr id="5" name="Sous-titre 4"/>
          <p:cNvSpPr>
            <a:spLocks noGrp="1"/>
          </p:cNvSpPr>
          <p:nvPr>
            <p:ph type="subTitle" idx="3"/>
          </p:nvPr>
        </p:nvSpPr>
        <p:spPr>
          <a:xfrm>
            <a:off x="827584" y="2859782"/>
            <a:ext cx="2390100" cy="1235100"/>
          </a:xfrm>
        </p:spPr>
        <p:txBody>
          <a:bodyPr/>
          <a:lstStyle/>
          <a:p>
            <a:endParaRPr lang="fr-FR" dirty="0"/>
          </a:p>
        </p:txBody>
      </p:sp>
      <p:sp>
        <p:nvSpPr>
          <p:cNvPr id="6" name="Titre 5"/>
          <p:cNvSpPr>
            <a:spLocks noGrp="1"/>
          </p:cNvSpPr>
          <p:nvPr>
            <p:ph type="title" idx="4"/>
          </p:nvPr>
        </p:nvSpPr>
        <p:spPr>
          <a:xfrm>
            <a:off x="938500" y="445025"/>
            <a:ext cx="7089884" cy="941400"/>
          </a:xfrm>
        </p:spPr>
        <p:txBody>
          <a:bodyPr/>
          <a:lstStyle/>
          <a:p>
            <a:pPr algn="ctr"/>
            <a:r>
              <a:rPr lang="fr-FR" dirty="0"/>
              <a:t>Les caractéristiques du </a:t>
            </a:r>
            <a:r>
              <a:rPr lang="fr-FR" dirty="0" smtClean="0"/>
              <a:t>deux fluides</a:t>
            </a:r>
            <a:endParaRPr lang="fr-FR"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44008" y="2643758"/>
            <a:ext cx="4392488" cy="19387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9512" y="2643758"/>
            <a:ext cx="4176464" cy="19387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2" name="Connecteur droit 11"/>
          <p:cNvCxnSpPr/>
          <p:nvPr/>
        </p:nvCxnSpPr>
        <p:spPr>
          <a:xfrm>
            <a:off x="4499992" y="1347614"/>
            <a:ext cx="0" cy="37958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39341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9"/>
          <p:cNvSpPr txBox="1">
            <a:spLocks noGrp="1"/>
          </p:cNvSpPr>
          <p:nvPr>
            <p:ph type="title"/>
          </p:nvPr>
        </p:nvSpPr>
        <p:spPr>
          <a:xfrm>
            <a:off x="1500166" y="214296"/>
            <a:ext cx="5735700" cy="285752"/>
          </a:xfrm>
          <a:prstGeom prst="rect">
            <a:avLst/>
          </a:prstGeom>
        </p:spPr>
        <p:txBody>
          <a:bodyPr spcFirstLastPara="1" wrap="square" lIns="91425" tIns="91425" rIns="91425" bIns="91425" anchor="t" anchorCtr="0">
            <a:noAutofit/>
          </a:bodyPr>
          <a:lstStyle/>
          <a:p>
            <a:pPr lvl="0"/>
            <a:r>
              <a:rPr lang="fr-FR" sz="2000" dirty="0" smtClean="0">
                <a:latin typeface="Times New Roman" pitchFamily="18" charset="0"/>
                <a:cs typeface="Times New Roman" pitchFamily="18" charset="0"/>
              </a:rPr>
              <a:t>Plan de travail</a:t>
            </a:r>
          </a:p>
        </p:txBody>
      </p:sp>
      <p:cxnSp>
        <p:nvCxnSpPr>
          <p:cNvPr id="172" name="Google Shape;172;p39"/>
          <p:cNvCxnSpPr/>
          <p:nvPr/>
        </p:nvCxnSpPr>
        <p:spPr>
          <a:xfrm>
            <a:off x="1071538" y="71436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Rectangle à coins arrondis 6"/>
          <p:cNvSpPr/>
          <p:nvPr/>
        </p:nvSpPr>
        <p:spPr>
          <a:xfrm>
            <a:off x="500034" y="928676"/>
            <a:ext cx="3714776" cy="42862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fr-FR" sz="1800" b="1" dirty="0" smtClean="0">
                <a:latin typeface="Times New Roman" panose="02020603050405020304" pitchFamily="18" charset="0"/>
                <a:cs typeface="Times New Roman" panose="02020603050405020304" pitchFamily="18" charset="0"/>
              </a:rPr>
              <a:t>1-Introduction générale</a:t>
            </a:r>
            <a:r>
              <a:rPr lang="fr-FR" dirty="0" smtClean="0"/>
              <a:t>	</a:t>
            </a:r>
            <a:endParaRPr lang="fr-FR" dirty="0"/>
          </a:p>
        </p:txBody>
      </p:sp>
      <p:sp>
        <p:nvSpPr>
          <p:cNvPr id="8" name="Rectangle à coins arrondis 9"/>
          <p:cNvSpPr/>
          <p:nvPr/>
        </p:nvSpPr>
        <p:spPr>
          <a:xfrm>
            <a:off x="1214414" y="1500180"/>
            <a:ext cx="4143404" cy="42863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fr-FR" sz="2000" b="1" dirty="0" smtClean="0">
                <a:latin typeface="Times New Roman" pitchFamily="18" charset="0"/>
                <a:cs typeface="Times New Roman" pitchFamily="18" charset="0"/>
              </a:rPr>
              <a:t>2-</a:t>
            </a:r>
            <a:r>
              <a:rPr lang="fr-FR" sz="2000" b="1" i="1" dirty="0" smtClean="0">
                <a:latin typeface="Times New Roman" pitchFamily="18" charset="0"/>
                <a:cs typeface="Times New Roman" pitchFamily="18" charset="0"/>
              </a:rPr>
              <a:t> </a:t>
            </a:r>
            <a:r>
              <a:rPr lang="fr-FR" sz="1800" b="1" dirty="0" smtClean="0">
                <a:latin typeface="Times New Roman" pitchFamily="18" charset="0"/>
                <a:cs typeface="Times New Roman" pitchFamily="18" charset="0"/>
              </a:rPr>
              <a:t>Généralité sur les transformateurs</a:t>
            </a:r>
            <a:endParaRPr lang="fr-FR" sz="2000" b="1" dirty="0">
              <a:latin typeface="Times New Roman" pitchFamily="18" charset="0"/>
              <a:cs typeface="Times New Roman" pitchFamily="18" charset="0"/>
            </a:endParaRPr>
          </a:p>
        </p:txBody>
      </p:sp>
      <p:sp>
        <p:nvSpPr>
          <p:cNvPr id="9" name="Rectangle à coins arrondis 7"/>
          <p:cNvSpPr/>
          <p:nvPr/>
        </p:nvSpPr>
        <p:spPr>
          <a:xfrm>
            <a:off x="2000232" y="2071684"/>
            <a:ext cx="4143404" cy="42863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fr-FR" sz="1800" b="1" dirty="0" smtClean="0">
                <a:latin typeface="Times New Roman" pitchFamily="18" charset="0"/>
                <a:cs typeface="Times New Roman" pitchFamily="18" charset="0"/>
              </a:rPr>
              <a:t>3-Refroidissement du transformateur </a:t>
            </a:r>
            <a:endParaRPr lang="fr-FR" sz="1800" b="1" dirty="0">
              <a:latin typeface="Times New Roman" pitchFamily="18" charset="0"/>
              <a:cs typeface="Times New Roman" pitchFamily="18" charset="0"/>
            </a:endParaRPr>
          </a:p>
        </p:txBody>
      </p:sp>
      <p:sp>
        <p:nvSpPr>
          <p:cNvPr id="10" name="Rectangle à coins arrondis 8"/>
          <p:cNvSpPr/>
          <p:nvPr/>
        </p:nvSpPr>
        <p:spPr>
          <a:xfrm>
            <a:off x="2786050" y="2643182"/>
            <a:ext cx="4000528" cy="42863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fr-FR" sz="1800" b="1" dirty="0" smtClean="0">
                <a:latin typeface="Times New Roman" panose="02020603050405020304" pitchFamily="18" charset="0"/>
                <a:cs typeface="Times New Roman" panose="02020603050405020304" pitchFamily="18" charset="0"/>
              </a:rPr>
              <a:t>4-Généralité sur les nano fluides </a:t>
            </a:r>
            <a:endParaRPr lang="fr-FR" sz="1800" b="1" dirty="0">
              <a:latin typeface="Times New Roman" panose="02020603050405020304" pitchFamily="18" charset="0"/>
              <a:cs typeface="Times New Roman" panose="02020603050405020304" pitchFamily="18" charset="0"/>
            </a:endParaRPr>
          </a:p>
        </p:txBody>
      </p:sp>
      <p:sp>
        <p:nvSpPr>
          <p:cNvPr id="11" name="Rectangle à coins arrondis 10"/>
          <p:cNvSpPr/>
          <p:nvPr/>
        </p:nvSpPr>
        <p:spPr>
          <a:xfrm>
            <a:off x="3428992" y="3214686"/>
            <a:ext cx="4500594" cy="42863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fr-FR" sz="1800" b="1" dirty="0" smtClean="0">
                <a:latin typeface="Times New Roman" panose="02020603050405020304" pitchFamily="18" charset="0"/>
                <a:cs typeface="Times New Roman" panose="02020603050405020304" pitchFamily="18" charset="0"/>
              </a:rPr>
              <a:t>5-Matériel et méthodes  </a:t>
            </a:r>
            <a:endParaRPr lang="fr-FR" sz="1800" b="1" dirty="0">
              <a:latin typeface="Times New Roman" panose="02020603050405020304" pitchFamily="18" charset="0"/>
              <a:cs typeface="Times New Roman" panose="02020603050405020304" pitchFamily="18" charset="0"/>
            </a:endParaRPr>
          </a:p>
        </p:txBody>
      </p:sp>
      <p:sp>
        <p:nvSpPr>
          <p:cNvPr id="12" name="Rectangle à coins arrondis 11"/>
          <p:cNvSpPr/>
          <p:nvPr/>
        </p:nvSpPr>
        <p:spPr>
          <a:xfrm>
            <a:off x="4286248" y="3786196"/>
            <a:ext cx="4286280" cy="42862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fr-FR" sz="1800" b="1" dirty="0" smtClean="0">
                <a:latin typeface="Times New Roman" panose="02020603050405020304" pitchFamily="18" charset="0"/>
                <a:cs typeface="Times New Roman" panose="02020603050405020304" pitchFamily="18" charset="0"/>
              </a:rPr>
              <a:t>6-Résultats et discussions </a:t>
            </a:r>
            <a:endParaRPr lang="fr-FR" sz="1800" b="1" dirty="0">
              <a:latin typeface="Times New Roman" panose="02020603050405020304" pitchFamily="18" charset="0"/>
              <a:cs typeface="Times New Roman" panose="02020603050405020304" pitchFamily="18" charset="0"/>
            </a:endParaRPr>
          </a:p>
        </p:txBody>
      </p:sp>
      <p:sp>
        <p:nvSpPr>
          <p:cNvPr id="13" name="Rectangle à coins arrondis 12"/>
          <p:cNvSpPr/>
          <p:nvPr/>
        </p:nvSpPr>
        <p:spPr>
          <a:xfrm>
            <a:off x="5286412" y="4357700"/>
            <a:ext cx="3857620" cy="42862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fr-FR" sz="1800" b="1" dirty="0" smtClean="0">
                <a:latin typeface="Times New Roman" panose="02020603050405020304" pitchFamily="18" charset="0"/>
                <a:cs typeface="Times New Roman" panose="02020603050405020304" pitchFamily="18" charset="0"/>
              </a:rPr>
              <a:t>6-Conclusion générale </a:t>
            </a:r>
            <a:endParaRPr lang="fr-FR" sz="1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diamond(in)">
                                      <p:cBhvr>
                                        <p:cTn id="7" dur="20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170"/>
                                        </p:tgtEl>
                                        <p:attrNameLst>
                                          <p:attrName>style.visibility</p:attrName>
                                        </p:attrNameLst>
                                      </p:cBhvr>
                                      <p:to>
                                        <p:strVal val="visible"/>
                                      </p:to>
                                    </p:set>
                                    <p:anim calcmode="lin" valueType="num">
                                      <p:cBhvr>
                                        <p:cTn id="12" dur="500" fill="hold"/>
                                        <p:tgtEl>
                                          <p:spTgt spid="170"/>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70"/>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70"/>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fill="hold"/>
                                        <p:tgtEl>
                                          <p:spTgt spid="7"/>
                                        </p:tgtEl>
                                        <p:attrNameLst>
                                          <p:attrName>ppt_x</p:attrName>
                                        </p:attrNameLst>
                                      </p:cBhvr>
                                      <p:tavLst>
                                        <p:tav tm="0">
                                          <p:val>
                                            <p:strVal val="0-#ppt_w/2"/>
                                          </p:val>
                                        </p:tav>
                                        <p:tav tm="100000">
                                          <p:val>
                                            <p:strVal val="#ppt_x"/>
                                          </p:val>
                                        </p:tav>
                                      </p:tavLst>
                                    </p:anim>
                                    <p:anim calcmode="lin" valueType="num">
                                      <p:cBhvr additive="base">
                                        <p:cTn id="21" dur="10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0-#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0-#ppt_w/2"/>
                                          </p:val>
                                        </p:tav>
                                        <p:tav tm="100000">
                                          <p:val>
                                            <p:strVal val="#ppt_x"/>
                                          </p:val>
                                        </p:tav>
                                      </p:tavLst>
                                    </p:anim>
                                    <p:anim calcmode="lin" valueType="num">
                                      <p:cBhvr additive="base">
                                        <p:cTn id="36" dur="1000" fill="hold"/>
                                        <p:tgtEl>
                                          <p:spTgt spid="10"/>
                                        </p:tgtEl>
                                        <p:attrNameLst>
                                          <p:attrName>ppt_y</p:attrName>
                                        </p:attrNameLst>
                                      </p:cBhvr>
                                      <p:tavLst>
                                        <p:tav tm="0">
                                          <p:val>
                                            <p:strVal val="#ppt_y"/>
                                          </p:val>
                                        </p:tav>
                                        <p:tav tm="100000">
                                          <p:val>
                                            <p:strVal val="#ppt_y"/>
                                          </p:val>
                                        </p:tav>
                                      </p:tavLst>
                                    </p:anim>
                                  </p:childTnLst>
                                </p:cTn>
                              </p:par>
                            </p:childTnLst>
                          </p:cTn>
                        </p:par>
                        <p:par>
                          <p:cTn id="37" fill="hold">
                            <p:stCondLst>
                              <p:cond delay="4000"/>
                            </p:stCondLst>
                            <p:childTnLst>
                              <p:par>
                                <p:cTn id="38" presetID="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1000" fill="hold"/>
                                        <p:tgtEl>
                                          <p:spTgt spid="11"/>
                                        </p:tgtEl>
                                        <p:attrNameLst>
                                          <p:attrName>ppt_x</p:attrName>
                                        </p:attrNameLst>
                                      </p:cBhvr>
                                      <p:tavLst>
                                        <p:tav tm="0">
                                          <p:val>
                                            <p:strVal val="0-#ppt_w/2"/>
                                          </p:val>
                                        </p:tav>
                                        <p:tav tm="100000">
                                          <p:val>
                                            <p:strVal val="#ppt_x"/>
                                          </p:val>
                                        </p:tav>
                                      </p:tavLst>
                                    </p:anim>
                                    <p:anim calcmode="lin" valueType="num">
                                      <p:cBhvr additive="base">
                                        <p:cTn id="41" dur="1000" fill="hold"/>
                                        <p:tgtEl>
                                          <p:spTgt spid="11"/>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000" fill="hold"/>
                                        <p:tgtEl>
                                          <p:spTgt spid="12"/>
                                        </p:tgtEl>
                                        <p:attrNameLst>
                                          <p:attrName>ppt_x</p:attrName>
                                        </p:attrNameLst>
                                      </p:cBhvr>
                                      <p:tavLst>
                                        <p:tav tm="0">
                                          <p:val>
                                            <p:strVal val="0-#ppt_w/2"/>
                                          </p:val>
                                        </p:tav>
                                        <p:tav tm="100000">
                                          <p:val>
                                            <p:strVal val="#ppt_x"/>
                                          </p:val>
                                        </p:tav>
                                      </p:tavLst>
                                    </p:anim>
                                    <p:anim calcmode="lin" valueType="num">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par>
                          <p:cTn id="47" fill="hold">
                            <p:stCondLst>
                              <p:cond delay="6000"/>
                            </p:stCondLst>
                            <p:childTnLst>
                              <p:par>
                                <p:cTn id="48" presetID="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1000" fill="hold"/>
                                        <p:tgtEl>
                                          <p:spTgt spid="13"/>
                                        </p:tgtEl>
                                        <p:attrNameLst>
                                          <p:attrName>ppt_x</p:attrName>
                                        </p:attrNameLst>
                                      </p:cBhvr>
                                      <p:tavLst>
                                        <p:tav tm="0">
                                          <p:val>
                                            <p:strVal val="0-#ppt_w/2"/>
                                          </p:val>
                                        </p:tav>
                                        <p:tav tm="100000">
                                          <p:val>
                                            <p:strVal val="#ppt_x"/>
                                          </p:val>
                                        </p:tav>
                                      </p:tavLst>
                                    </p:anim>
                                    <p:anim calcmode="lin" valueType="num">
                                      <p:cBhvr additive="base">
                                        <p:cTn id="51"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P spid="7" grpId="0" animBg="1"/>
      <p:bldP spid="8" grpId="0" animBg="1"/>
      <p:bldP spid="9" grpId="0" animBg="1"/>
      <p:bldP spid="10"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491630"/>
            <a:ext cx="4032448" cy="692416"/>
          </a:xfrm>
        </p:spPr>
        <p:txBody>
          <a:bodyPr/>
          <a:lstStyle/>
          <a:p>
            <a:r>
              <a:rPr lang="fr-FR" dirty="0"/>
              <a:t>les pertes totales en fonction de fréquence </a:t>
            </a:r>
          </a:p>
        </p:txBody>
      </p:sp>
      <p:sp>
        <p:nvSpPr>
          <p:cNvPr id="3" name="Sous-titre 2"/>
          <p:cNvSpPr>
            <a:spLocks noGrp="1"/>
          </p:cNvSpPr>
          <p:nvPr>
            <p:ph type="subTitle" idx="1"/>
          </p:nvPr>
        </p:nvSpPr>
        <p:spPr>
          <a:xfrm>
            <a:off x="971600" y="2571750"/>
            <a:ext cx="2390100" cy="1235100"/>
          </a:xfrm>
        </p:spPr>
        <p:txBody>
          <a:bodyPr/>
          <a:lstStyle/>
          <a:p>
            <a:endParaRPr lang="fr-FR" dirty="0"/>
          </a:p>
        </p:txBody>
      </p:sp>
      <p:sp>
        <p:nvSpPr>
          <p:cNvPr id="4" name="Titre 3"/>
          <p:cNvSpPr>
            <a:spLocks noGrp="1"/>
          </p:cNvSpPr>
          <p:nvPr>
            <p:ph type="title" idx="2"/>
          </p:nvPr>
        </p:nvSpPr>
        <p:spPr>
          <a:xfrm>
            <a:off x="4644008" y="1419622"/>
            <a:ext cx="4176464" cy="764424"/>
          </a:xfrm>
        </p:spPr>
        <p:txBody>
          <a:bodyPr/>
          <a:lstStyle/>
          <a:p>
            <a:r>
              <a:rPr lang="fr-FR" dirty="0" smtClean="0"/>
              <a:t>L’inductance </a:t>
            </a:r>
            <a:r>
              <a:rPr lang="fr-FR" dirty="0"/>
              <a:t>primaire en fonction de la fréquence</a:t>
            </a:r>
          </a:p>
        </p:txBody>
      </p:sp>
      <p:sp>
        <p:nvSpPr>
          <p:cNvPr id="5" name="Sous-titre 4"/>
          <p:cNvSpPr>
            <a:spLocks noGrp="1"/>
          </p:cNvSpPr>
          <p:nvPr>
            <p:ph type="subTitle" idx="3"/>
          </p:nvPr>
        </p:nvSpPr>
        <p:spPr>
          <a:xfrm>
            <a:off x="6372200" y="2571750"/>
            <a:ext cx="2390100" cy="1235100"/>
          </a:xfrm>
        </p:spPr>
        <p:txBody>
          <a:bodyPr/>
          <a:lstStyle/>
          <a:p>
            <a:endParaRPr lang="fr-FR" dirty="0"/>
          </a:p>
        </p:txBody>
      </p:sp>
      <p:sp>
        <p:nvSpPr>
          <p:cNvPr id="6" name="Titre 5"/>
          <p:cNvSpPr>
            <a:spLocks noGrp="1"/>
          </p:cNvSpPr>
          <p:nvPr>
            <p:ph type="title" idx="4"/>
          </p:nvPr>
        </p:nvSpPr>
        <p:spPr>
          <a:xfrm>
            <a:off x="179512" y="411510"/>
            <a:ext cx="8458036" cy="941400"/>
          </a:xfrm>
        </p:spPr>
        <p:txBody>
          <a:bodyPr/>
          <a:lstStyle/>
          <a:p>
            <a:pPr algn="ctr"/>
            <a:r>
              <a:rPr lang="fr-FR" sz="1600" dirty="0"/>
              <a:t>Comparaison des performances de refroidissement entre l’huile ( </a:t>
            </a:r>
            <a:r>
              <a:rPr lang="fr-FR" sz="1600" dirty="0" err="1"/>
              <a:t>Borak</a:t>
            </a:r>
            <a:r>
              <a:rPr lang="fr-FR" sz="1600" dirty="0"/>
              <a:t> 22) et le </a:t>
            </a:r>
            <a:r>
              <a:rPr lang="fr-FR" sz="1600" dirty="0" err="1"/>
              <a:t>nanofluide</a:t>
            </a:r>
            <a:r>
              <a:rPr lang="fr-FR" sz="1600" dirty="0"/>
              <a:t> (</a:t>
            </a:r>
            <a:r>
              <a:rPr lang="fr-FR" sz="1600" dirty="0" err="1"/>
              <a:t>MCWNTs</a:t>
            </a:r>
            <a:r>
              <a:rPr lang="fr-FR" sz="1600" dirty="0"/>
              <a:t> + huile de transformateur) </a:t>
            </a: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3528" y="2571750"/>
            <a:ext cx="4032448" cy="23027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44008" y="2571750"/>
            <a:ext cx="4176464" cy="23027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0" name="Connecteur droit 9"/>
          <p:cNvCxnSpPr/>
          <p:nvPr/>
        </p:nvCxnSpPr>
        <p:spPr>
          <a:xfrm flipV="1">
            <a:off x="4499992" y="1131590"/>
            <a:ext cx="0" cy="38164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12874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1679" y="339502"/>
            <a:ext cx="4032448" cy="792088"/>
          </a:xfrm>
        </p:spPr>
        <p:txBody>
          <a:bodyPr/>
          <a:lstStyle/>
          <a:p>
            <a:r>
              <a:rPr lang="fr-FR" dirty="0" smtClean="0"/>
              <a:t>La </a:t>
            </a:r>
            <a:r>
              <a:rPr lang="fr-FR" dirty="0"/>
              <a:t>Densités du flux magnétique </a:t>
            </a:r>
            <a:r>
              <a:rPr lang="fr-FR" dirty="0" smtClean="0"/>
              <a:t> de l’huile </a:t>
            </a:r>
            <a:r>
              <a:rPr lang="fr-FR" dirty="0" err="1" smtClean="0"/>
              <a:t>borak</a:t>
            </a:r>
            <a:r>
              <a:rPr lang="fr-FR" dirty="0" smtClean="0"/>
              <a:t>  22</a:t>
            </a:r>
            <a:endParaRPr lang="fr-FR" dirty="0"/>
          </a:p>
        </p:txBody>
      </p:sp>
      <p:sp>
        <p:nvSpPr>
          <p:cNvPr id="3" name="Sous-titre 2"/>
          <p:cNvSpPr>
            <a:spLocks noGrp="1"/>
          </p:cNvSpPr>
          <p:nvPr>
            <p:ph type="subTitle" idx="1"/>
          </p:nvPr>
        </p:nvSpPr>
        <p:spPr>
          <a:xfrm>
            <a:off x="395536" y="3003798"/>
            <a:ext cx="2390100" cy="1235100"/>
          </a:xfrm>
        </p:spPr>
        <p:txBody>
          <a:bodyPr/>
          <a:lstStyle/>
          <a:p>
            <a:endParaRPr lang="fr-FR" dirty="0"/>
          </a:p>
        </p:txBody>
      </p:sp>
      <p:sp>
        <p:nvSpPr>
          <p:cNvPr id="4" name="Titre 3"/>
          <p:cNvSpPr>
            <a:spLocks noGrp="1"/>
          </p:cNvSpPr>
          <p:nvPr>
            <p:ph type="title" idx="2"/>
          </p:nvPr>
        </p:nvSpPr>
        <p:spPr>
          <a:xfrm>
            <a:off x="4663075" y="627534"/>
            <a:ext cx="3960440" cy="548400"/>
          </a:xfrm>
        </p:spPr>
        <p:txBody>
          <a:bodyPr/>
          <a:lstStyle/>
          <a:p>
            <a:r>
              <a:rPr lang="fr-FR" dirty="0"/>
              <a:t>La Densités du flux </a:t>
            </a:r>
            <a:r>
              <a:rPr lang="fr-FR" dirty="0" smtClean="0"/>
              <a:t>magnétique de nano fluide </a:t>
            </a:r>
            <a:endParaRPr lang="fr-FR" dirty="0"/>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7505" y="1203598"/>
            <a:ext cx="4248472" cy="3816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44008" y="1203598"/>
            <a:ext cx="4320480" cy="3816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Connecteur droit 7"/>
          <p:cNvCxnSpPr/>
          <p:nvPr/>
        </p:nvCxnSpPr>
        <p:spPr>
          <a:xfrm flipV="1">
            <a:off x="4499992" y="432048"/>
            <a:ext cx="0" cy="451596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435683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83518"/>
            <a:ext cx="4104456" cy="548400"/>
          </a:xfrm>
        </p:spPr>
        <p:txBody>
          <a:bodyPr/>
          <a:lstStyle/>
          <a:p>
            <a:r>
              <a:rPr lang="fr-FR" dirty="0"/>
              <a:t>Densité du flux magnétique [T] de </a:t>
            </a:r>
            <a:r>
              <a:rPr lang="fr-FR" dirty="0" smtClean="0"/>
              <a:t>l’huile </a:t>
            </a:r>
            <a:r>
              <a:rPr lang="fr-FR" dirty="0" err="1" smtClean="0"/>
              <a:t>borak</a:t>
            </a:r>
            <a:r>
              <a:rPr lang="fr-FR" dirty="0" smtClean="0"/>
              <a:t> 22</a:t>
            </a:r>
            <a:endParaRPr lang="fr-FR" dirty="0"/>
          </a:p>
        </p:txBody>
      </p:sp>
      <p:sp>
        <p:nvSpPr>
          <p:cNvPr id="4" name="Titre 3"/>
          <p:cNvSpPr>
            <a:spLocks noGrp="1"/>
          </p:cNvSpPr>
          <p:nvPr>
            <p:ph type="title" idx="2"/>
          </p:nvPr>
        </p:nvSpPr>
        <p:spPr>
          <a:xfrm>
            <a:off x="4716016" y="483518"/>
            <a:ext cx="4176464" cy="548400"/>
          </a:xfrm>
        </p:spPr>
        <p:txBody>
          <a:bodyPr/>
          <a:lstStyle/>
          <a:p>
            <a:r>
              <a:rPr lang="fr-FR" dirty="0"/>
              <a:t>Densité du flux magnétique [T] de le nano fluide</a:t>
            </a:r>
          </a:p>
        </p:txBody>
      </p:sp>
      <p:cxnSp>
        <p:nvCxnSpPr>
          <p:cNvPr id="8" name="Connecteur droit 7"/>
          <p:cNvCxnSpPr/>
          <p:nvPr/>
        </p:nvCxnSpPr>
        <p:spPr>
          <a:xfrm>
            <a:off x="4572000" y="483518"/>
            <a:ext cx="0" cy="4536504"/>
          </a:xfrm>
          <a:prstGeom prst="line">
            <a:avLst/>
          </a:prstGeom>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7504" y="1131590"/>
            <a:ext cx="4392488" cy="38884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44009" y="1131590"/>
            <a:ext cx="4392488" cy="38884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70434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Conclusion </a:t>
            </a:r>
            <a:endParaRPr lang="fr-FR" dirty="0"/>
          </a:p>
        </p:txBody>
      </p:sp>
      <p:sp>
        <p:nvSpPr>
          <p:cNvPr id="3" name="Espace réservé du texte 2"/>
          <p:cNvSpPr>
            <a:spLocks noGrp="1"/>
          </p:cNvSpPr>
          <p:nvPr>
            <p:ph type="body" idx="1"/>
          </p:nvPr>
        </p:nvSpPr>
        <p:spPr/>
        <p:txBody>
          <a:bodyPr/>
          <a:lstStyle/>
          <a:p>
            <a:r>
              <a:rPr lang="fr-FR" dirty="0"/>
              <a:t>Les résultats démontrent que le refroidissement avec les nano fluides est plus efficace, offrant des perspectives prometteuses pour améliorer les performances des transformateurs. Ces connaissances permettent le développement de stratégies de refroidissement plus efficaces et durables, contribuant à optimiser l'infrastructure électrique et à une utilisation énergétique plus efficace.</a:t>
            </a:r>
          </a:p>
          <a:p>
            <a:endParaRPr lang="fr-FR" dirty="0"/>
          </a:p>
          <a:p>
            <a:endParaRPr lang="fr-FR" dirty="0"/>
          </a:p>
          <a:p>
            <a:endParaRPr lang="fr-FR" dirty="0"/>
          </a:p>
          <a:p>
            <a:endParaRPr lang="fr-FR" dirty="0"/>
          </a:p>
        </p:txBody>
      </p:sp>
    </p:spTree>
    <p:extLst>
      <p:ext uri="{BB962C8B-B14F-4D97-AF65-F5344CB8AC3E}">
        <p14:creationId xmlns="" xmlns:p14="http://schemas.microsoft.com/office/powerpoint/2010/main" val="86551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4" name="Google Shape;2004;p58"/>
          <p:cNvSpPr txBox="1">
            <a:spLocks noGrp="1"/>
          </p:cNvSpPr>
          <p:nvPr>
            <p:ph type="title" idx="2"/>
          </p:nvPr>
        </p:nvSpPr>
        <p:spPr>
          <a:xfrm>
            <a:off x="214282" y="1000114"/>
            <a:ext cx="7202006" cy="3500462"/>
          </a:xfrm>
          <a:prstGeom prst="rect">
            <a:avLst/>
          </a:prstGeom>
        </p:spPr>
        <p:txBody>
          <a:bodyPr spcFirstLastPara="1" wrap="square" lIns="91425" tIns="91425" rIns="91425" bIns="91425" anchor="b" anchorCtr="0">
            <a:noAutofit/>
          </a:bodyPr>
          <a:lstStyle/>
          <a:p>
            <a:pPr algn="justLow"/>
            <a:r>
              <a:rPr lang="fr-FR" sz="1400" dirty="0" smtClean="0"/>
              <a:t>	</a:t>
            </a:r>
            <a:r>
              <a:rPr lang="fr-FR" sz="1600" dirty="0" smtClean="0">
                <a:latin typeface="Times New Roman" pitchFamily="18" charset="0"/>
                <a:cs typeface="Times New Roman" pitchFamily="18" charset="0"/>
              </a:rPr>
              <a:t>Le refroidissement efficace des transformateurs est d'une importance capitale pour garantir leur bon fonctionnement et assurer la fiabilité du réseau électrique. Cependant, avec l'augmentation constante des charges électriques et la demande croissante en énergie, le défi du refroidissement devient de plus en plus complexe. Dans ce contexte, l'utilisation des nano fluides émerge comme une solution prometteuse. Les nano fluides, composés de nanoparticules dispersées dans des liquides de base, présentent des propriétés thermiques améliorées par rapport aux liquides traditionnels. Leur conductivité thermique élevée, leur viscosité modérée et leur capacité de transfert de chaleur accrue en font des candidats attrayants pour le refroidissement des transformateurs. L'intérêt croissant pour l'utilisation des nano fluides dans l'industrie de l'énergie a suscité de nombreuses études visant à évaluer leur potentiel dans le refroidissement des transformateurs Dans cette présentation, nous explorerons les généralités sur les nano fluides et leur application dans le domaine du refroidissement des transformateurs.</a:t>
            </a:r>
            <a:endParaRPr sz="1400" dirty="0">
              <a:latin typeface="Times New Roman" pitchFamily="18" charset="0"/>
              <a:cs typeface="Times New Roman" pitchFamily="18" charset="0"/>
            </a:endParaRPr>
          </a:p>
        </p:txBody>
      </p:sp>
      <p:cxnSp>
        <p:nvCxnSpPr>
          <p:cNvPr id="6" name="Google Shape;172;p39"/>
          <p:cNvCxnSpPr/>
          <p:nvPr/>
        </p:nvCxnSpPr>
        <p:spPr>
          <a:xfrm>
            <a:off x="285720" y="785800"/>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noGrp="1"/>
          </p:cNvSpPr>
          <p:nvPr>
            <p:ph type="title"/>
          </p:nvPr>
        </p:nvSpPr>
        <p:spPr>
          <a:xfrm>
            <a:off x="428596" y="285734"/>
            <a:ext cx="3429024" cy="285752"/>
          </a:xfrm>
          <a:prstGeom prst="rect">
            <a:avLst/>
          </a:prstGeom>
        </p:spPr>
        <p:txBody>
          <a:bodyPr spcFirstLastPara="1" wrap="square" lIns="91425" tIns="91425" rIns="91425" bIns="91425" anchor="t" anchorCtr="0">
            <a:noAutofit/>
          </a:bodyPr>
          <a:lstStyle/>
          <a:p>
            <a:pPr lvl="0"/>
            <a:r>
              <a:rPr lang="fr-FR" sz="2000" dirty="0" smtClean="0">
                <a:latin typeface="Times New Roman" pitchFamily="18" charset="0"/>
                <a:cs typeface="Times New Roman" pitchFamily="18" charset="0"/>
              </a:rPr>
              <a:t>Introduction  Générale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2004"/>
                                        </p:tgtEl>
                                        <p:attrNameLst>
                                          <p:attrName>style.visibility</p:attrName>
                                        </p:attrNameLst>
                                      </p:cBhvr>
                                      <p:to>
                                        <p:strVal val="visible"/>
                                      </p:to>
                                    </p:set>
                                    <p:animEffect transition="in" filter="fade">
                                      <p:cBhvr>
                                        <p:cTn id="20" dur="800" decel="100000"/>
                                        <p:tgtEl>
                                          <p:spTgt spid="2004"/>
                                        </p:tgtEl>
                                      </p:cBhvr>
                                    </p:animEffect>
                                    <p:anim calcmode="lin" valueType="num">
                                      <p:cBhvr>
                                        <p:cTn id="21" dur="800" decel="100000" fill="hold"/>
                                        <p:tgtEl>
                                          <p:spTgt spid="2004"/>
                                        </p:tgtEl>
                                        <p:attrNameLst>
                                          <p:attrName>style.rotation</p:attrName>
                                        </p:attrNameLst>
                                      </p:cBhvr>
                                      <p:tavLst>
                                        <p:tav tm="0">
                                          <p:val>
                                            <p:fltVal val="-90"/>
                                          </p:val>
                                        </p:tav>
                                        <p:tav tm="100000">
                                          <p:val>
                                            <p:fltVal val="0"/>
                                          </p:val>
                                        </p:tav>
                                      </p:tavLst>
                                    </p:anim>
                                    <p:anim calcmode="lin" valueType="num">
                                      <p:cBhvr>
                                        <p:cTn id="22" dur="800" decel="100000" fill="hold"/>
                                        <p:tgtEl>
                                          <p:spTgt spid="2004"/>
                                        </p:tgtEl>
                                        <p:attrNameLst>
                                          <p:attrName>ppt_x</p:attrName>
                                        </p:attrNameLst>
                                      </p:cBhvr>
                                      <p:tavLst>
                                        <p:tav tm="0">
                                          <p:val>
                                            <p:strVal val="#ppt_x+0.4"/>
                                          </p:val>
                                        </p:tav>
                                        <p:tav tm="100000">
                                          <p:val>
                                            <p:strVal val="#ppt_x-0.05"/>
                                          </p:val>
                                        </p:tav>
                                      </p:tavLst>
                                    </p:anim>
                                    <p:anim calcmode="lin" valueType="num">
                                      <p:cBhvr>
                                        <p:cTn id="23" dur="800" decel="100000" fill="hold"/>
                                        <p:tgtEl>
                                          <p:spTgt spid="2004"/>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004"/>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00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4" name="Google Shape;2004;p58"/>
          <p:cNvSpPr txBox="1">
            <a:spLocks noGrp="1"/>
          </p:cNvSpPr>
          <p:nvPr>
            <p:ph type="title" idx="2"/>
          </p:nvPr>
        </p:nvSpPr>
        <p:spPr>
          <a:xfrm>
            <a:off x="500034" y="857238"/>
            <a:ext cx="7202006" cy="2000264"/>
          </a:xfrm>
          <a:prstGeom prst="rect">
            <a:avLst/>
          </a:prstGeom>
        </p:spPr>
        <p:txBody>
          <a:bodyPr spcFirstLastPara="1" wrap="square" lIns="91425" tIns="91425" rIns="91425" bIns="91425" anchor="b" anchorCtr="0">
            <a:noAutofit/>
          </a:bodyPr>
          <a:lstStyle/>
          <a:p>
            <a:pPr lvl="0" algn="l"/>
            <a:r>
              <a:rPr lang="fr-FR" sz="1400" dirty="0"/>
              <a:t> </a:t>
            </a:r>
            <a:r>
              <a:rPr lang="fr-FR" sz="1400" dirty="0" smtClean="0"/>
              <a:t>            </a:t>
            </a:r>
            <a:r>
              <a:rPr lang="fr-FR" sz="1600" dirty="0" smtClean="0">
                <a:latin typeface="Times New Roman" pitchFamily="18" charset="0"/>
                <a:cs typeface="Times New Roman" pitchFamily="18" charset="0"/>
              </a:rPr>
              <a:t>Notre travail porte sur une étude de cas réalisée à l'aide du logiciel COMSOL, pour simuler le refroidissement d'un transformateur utilisant à la fois de l'huile </a:t>
            </a:r>
            <a:r>
              <a:rPr lang="fr-FR" sz="1600" dirty="0" err="1" smtClean="0">
                <a:latin typeface="Times New Roman" pitchFamily="18" charset="0"/>
                <a:cs typeface="Times New Roman" pitchFamily="18" charset="0"/>
              </a:rPr>
              <a:t>Borak</a:t>
            </a:r>
            <a:r>
              <a:rPr lang="fr-FR" sz="1600" dirty="0" smtClean="0">
                <a:latin typeface="Times New Roman" pitchFamily="18" charset="0"/>
                <a:cs typeface="Times New Roman" pitchFamily="18" charset="0"/>
              </a:rPr>
              <a:t> 22 et un nano fluide composé de nanotubes de carbone multi parois et d'huile de transformateur.</a:t>
            </a:r>
            <a:endParaRPr sz="1400" dirty="0"/>
          </a:p>
        </p:txBody>
      </p:sp>
      <p:cxnSp>
        <p:nvCxnSpPr>
          <p:cNvPr id="5" name="Google Shape;172;p39"/>
          <p:cNvCxnSpPr/>
          <p:nvPr/>
        </p:nvCxnSpPr>
        <p:spPr>
          <a:xfrm>
            <a:off x="285720" y="785800"/>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noGrp="1"/>
          </p:cNvSpPr>
          <p:nvPr>
            <p:ph type="title"/>
          </p:nvPr>
        </p:nvSpPr>
        <p:spPr>
          <a:xfrm>
            <a:off x="428596" y="285734"/>
            <a:ext cx="3429024" cy="285752"/>
          </a:xfrm>
          <a:prstGeom prst="rect">
            <a:avLst/>
          </a:prstGeom>
        </p:spPr>
        <p:txBody>
          <a:bodyPr spcFirstLastPara="1" wrap="square" lIns="91425" tIns="91425" rIns="91425" bIns="91425" anchor="t" anchorCtr="0">
            <a:noAutofit/>
          </a:bodyPr>
          <a:lstStyle/>
          <a:p>
            <a:pPr lvl="0"/>
            <a:r>
              <a:rPr lang="fr-FR" sz="2000" dirty="0" smtClean="0">
                <a:latin typeface="Times New Roman" pitchFamily="18" charset="0"/>
                <a:cs typeface="Times New Roman" pitchFamily="18" charset="0"/>
              </a:rPr>
              <a:t>Introduction  Générale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2004"/>
                                        </p:tgtEl>
                                        <p:attrNameLst>
                                          <p:attrName>style.visibility</p:attrName>
                                        </p:attrNameLst>
                                      </p:cBhvr>
                                      <p:to>
                                        <p:strVal val="visible"/>
                                      </p:to>
                                    </p:set>
                                    <p:anim calcmode="lin" valueType="num">
                                      <p:cBhvr>
                                        <p:cTn id="20" dur="500" fill="hold"/>
                                        <p:tgtEl>
                                          <p:spTgt spid="2004"/>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004"/>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004"/>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0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sp>
        <p:nvSpPr>
          <p:cNvPr id="2004" name="Google Shape;2004;p58"/>
          <p:cNvSpPr txBox="1">
            <a:spLocks noGrp="1"/>
          </p:cNvSpPr>
          <p:nvPr>
            <p:ph type="title" idx="2"/>
          </p:nvPr>
        </p:nvSpPr>
        <p:spPr>
          <a:xfrm>
            <a:off x="0" y="1285866"/>
            <a:ext cx="4857784" cy="2807742"/>
          </a:xfrm>
          <a:prstGeom prst="rect">
            <a:avLst/>
          </a:prstGeom>
        </p:spPr>
        <p:txBody>
          <a:bodyPr spcFirstLastPara="1" wrap="square" lIns="91425" tIns="91425" rIns="91425" bIns="91425" anchor="b" anchorCtr="0">
            <a:noAutofit/>
          </a:bodyPr>
          <a:lstStyle/>
          <a:p>
            <a:pPr lvl="0" algn="just">
              <a:lnSpc>
                <a:spcPct val="150000"/>
              </a:lnSpc>
            </a:pPr>
            <a:r>
              <a:rPr lang="fr-FR" sz="1600" dirty="0" smtClean="0">
                <a:latin typeface="Times New Roman" pitchFamily="18" charset="0"/>
                <a:cs typeface="Times New Roman" pitchFamily="18" charset="0"/>
              </a:rPr>
              <a:t>Un transformateur est un appareil électrique qui a été conçu pour transférer efficacement l'énergie électrique entre les circuits au moyen de l'induction électromagnétique. L'appareil se compose de deux bobines de fil séparées, à savoir les enroulements primaires et secondaire, qui sont enroulées autour d'un noyau magnétique en fer ou en acier.</a:t>
            </a:r>
            <a:endParaRPr sz="1600" dirty="0"/>
          </a:p>
        </p:txBody>
      </p:sp>
      <p:cxnSp>
        <p:nvCxnSpPr>
          <p:cNvPr id="6" name="Google Shape;172;p39"/>
          <p:cNvCxnSpPr/>
          <p:nvPr/>
        </p:nvCxnSpPr>
        <p:spPr>
          <a:xfrm>
            <a:off x="285720" y="498460"/>
            <a:ext cx="3786214"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noGrp="1"/>
          </p:cNvSpPr>
          <p:nvPr>
            <p:ph type="title"/>
          </p:nvPr>
        </p:nvSpPr>
        <p:spPr>
          <a:xfrm>
            <a:off x="285720" y="-18"/>
            <a:ext cx="3786214" cy="285752"/>
          </a:xfrm>
          <a:prstGeom prst="rect">
            <a:avLst/>
          </a:prstGeom>
        </p:spPr>
        <p:txBody>
          <a:bodyPr spcFirstLastPara="1" wrap="square" lIns="91425" tIns="91425" rIns="91425" bIns="91425" anchor="t" anchorCtr="0">
            <a:noAutofit/>
          </a:bodyPr>
          <a:lstStyle/>
          <a:p>
            <a:pPr lvl="0"/>
            <a:r>
              <a:rPr lang="fr-FR" sz="2000" dirty="0" smtClean="0">
                <a:latin typeface="Times New Roman" pitchFamily="18" charset="0"/>
                <a:cs typeface="Times New Roman" pitchFamily="18" charset="0"/>
              </a:rPr>
              <a:t>Généralité sur les transformateurs </a:t>
            </a:r>
          </a:p>
        </p:txBody>
      </p:sp>
      <p:cxnSp>
        <p:nvCxnSpPr>
          <p:cNvPr id="10" name="Connecteur droit 9"/>
          <p:cNvCxnSpPr/>
          <p:nvPr/>
        </p:nvCxnSpPr>
        <p:spPr>
          <a:xfrm>
            <a:off x="2143108" y="1069964"/>
            <a:ext cx="321471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 name="Google Shape;170;p39"/>
          <p:cNvSpPr txBox="1">
            <a:spLocks noGrp="1"/>
          </p:cNvSpPr>
          <p:nvPr>
            <p:ph type="title"/>
          </p:nvPr>
        </p:nvSpPr>
        <p:spPr>
          <a:xfrm>
            <a:off x="2500298" y="571486"/>
            <a:ext cx="3429024" cy="285752"/>
          </a:xfrm>
          <a:prstGeom prst="rect">
            <a:avLst/>
          </a:prstGeom>
        </p:spPr>
        <p:txBody>
          <a:bodyPr spcFirstLastPara="1" wrap="square" lIns="91425" tIns="91425" rIns="91425" bIns="91425" anchor="t" anchorCtr="0">
            <a:noAutofit/>
          </a:bodyPr>
          <a:lstStyle/>
          <a:p>
            <a:pPr lvl="0"/>
            <a:r>
              <a:rPr lang="fr-FR" sz="2000" dirty="0" smtClean="0">
                <a:latin typeface="Times New Roman" pitchFamily="18" charset="0"/>
                <a:cs typeface="Times New Roman" pitchFamily="18" charset="0"/>
              </a:rPr>
              <a:t>Les transformateurs</a:t>
            </a:r>
          </a:p>
        </p:txBody>
      </p:sp>
      <p:pic>
        <p:nvPicPr>
          <p:cNvPr id="13" name="Image 12"/>
          <p:cNvPicPr/>
          <p:nvPr/>
        </p:nvPicPr>
        <p:blipFill>
          <a:blip r:embed="rId3"/>
          <a:stretch>
            <a:fillRect/>
          </a:stretch>
        </p:blipFill>
        <p:spPr>
          <a:xfrm>
            <a:off x="5929322" y="0"/>
            <a:ext cx="3019425" cy="2305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 13"/>
          <p:cNvPicPr/>
          <p:nvPr/>
        </p:nvPicPr>
        <p:blipFill>
          <a:blip r:embed="rId4"/>
          <a:stretch>
            <a:fillRect/>
          </a:stretch>
        </p:blipFill>
        <p:spPr>
          <a:xfrm>
            <a:off x="6072198" y="2428874"/>
            <a:ext cx="2928958" cy="228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amond(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9" presetClass="entr" presetSubtype="0" accel="10000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2004"/>
                                        </p:tgtEl>
                                        <p:attrNameLst>
                                          <p:attrName>style.visibility</p:attrName>
                                        </p:attrNameLst>
                                      </p:cBhvr>
                                      <p:to>
                                        <p:strVal val="visible"/>
                                      </p:to>
                                    </p:set>
                                    <p:animEffect transition="in" filter="fade">
                                      <p:cBhvr>
                                        <p:cTn id="33" dur="800" decel="100000"/>
                                        <p:tgtEl>
                                          <p:spTgt spid="2004"/>
                                        </p:tgtEl>
                                      </p:cBhvr>
                                    </p:animEffect>
                                    <p:anim calcmode="lin" valueType="num">
                                      <p:cBhvr>
                                        <p:cTn id="34" dur="800" decel="100000" fill="hold"/>
                                        <p:tgtEl>
                                          <p:spTgt spid="2004"/>
                                        </p:tgtEl>
                                        <p:attrNameLst>
                                          <p:attrName>style.rotation</p:attrName>
                                        </p:attrNameLst>
                                      </p:cBhvr>
                                      <p:tavLst>
                                        <p:tav tm="0">
                                          <p:val>
                                            <p:fltVal val="-90"/>
                                          </p:val>
                                        </p:tav>
                                        <p:tav tm="100000">
                                          <p:val>
                                            <p:fltVal val="0"/>
                                          </p:val>
                                        </p:tav>
                                      </p:tavLst>
                                    </p:anim>
                                    <p:anim calcmode="lin" valueType="num">
                                      <p:cBhvr>
                                        <p:cTn id="35" dur="800" decel="100000" fill="hold"/>
                                        <p:tgtEl>
                                          <p:spTgt spid="2004"/>
                                        </p:tgtEl>
                                        <p:attrNameLst>
                                          <p:attrName>ppt_x</p:attrName>
                                        </p:attrNameLst>
                                      </p:cBhvr>
                                      <p:tavLst>
                                        <p:tav tm="0">
                                          <p:val>
                                            <p:strVal val="#ppt_x+0.4"/>
                                          </p:val>
                                        </p:tav>
                                        <p:tav tm="100000">
                                          <p:val>
                                            <p:strVal val="#ppt_x-0.05"/>
                                          </p:val>
                                        </p:tav>
                                      </p:tavLst>
                                    </p:anim>
                                    <p:anim calcmode="lin" valueType="num">
                                      <p:cBhvr>
                                        <p:cTn id="36" dur="800" decel="100000" fill="hold"/>
                                        <p:tgtEl>
                                          <p:spTgt spid="200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200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2004"/>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0"/>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cxnSp>
        <p:nvCxnSpPr>
          <p:cNvPr id="6" name="Google Shape;172;p39"/>
          <p:cNvCxnSpPr/>
          <p:nvPr/>
        </p:nvCxnSpPr>
        <p:spPr>
          <a:xfrm>
            <a:off x="285720" y="498460"/>
            <a:ext cx="3786214"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8" name="Google Shape;170;p39"/>
          <p:cNvSpPr txBox="1">
            <a:spLocks/>
          </p:cNvSpPr>
          <p:nvPr/>
        </p:nvSpPr>
        <p:spPr>
          <a:xfrm>
            <a:off x="285720" y="-18"/>
            <a:ext cx="3786214" cy="285752"/>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chemeClr val="lt1"/>
              </a:buClr>
              <a:buSzPts val="3000"/>
              <a:buFont typeface="Montserrat ExtraBold"/>
              <a:buNone/>
              <a:tabLst/>
              <a:defRPr/>
            </a:pPr>
            <a:r>
              <a:rPr kumimoji="0" lang="fr-FR" sz="2000" i="0" u="none" strike="noStrike" kern="0" cap="none" spc="0" normalizeH="0" baseline="0" noProof="0" dirty="0" smtClean="0">
                <a:ln>
                  <a:noFill/>
                </a:ln>
                <a:solidFill>
                  <a:schemeClr val="accent4">
                    <a:lumMod val="75000"/>
                  </a:schemeClr>
                </a:solidFill>
                <a:effectLst/>
                <a:uLnTx/>
                <a:uFillTx/>
                <a:latin typeface="Times New Roman" pitchFamily="18" charset="0"/>
                <a:ea typeface="Montserrat ExtraBold"/>
                <a:cs typeface="Times New Roman" pitchFamily="18" charset="0"/>
                <a:sym typeface="Montserrat ExtraBold"/>
              </a:rPr>
              <a:t>Généralité sur les transformateurs </a:t>
            </a:r>
          </a:p>
        </p:txBody>
      </p:sp>
      <p:sp>
        <p:nvSpPr>
          <p:cNvPr id="9" name="Rectangle à coins arrondis 16"/>
          <p:cNvSpPr/>
          <p:nvPr/>
        </p:nvSpPr>
        <p:spPr>
          <a:xfrm>
            <a:off x="3214678" y="571486"/>
            <a:ext cx="3071834" cy="3571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b="1" dirty="0" smtClean="0">
                <a:latin typeface="Times New Roman" pitchFamily="18" charset="0"/>
                <a:cs typeface="Times New Roman" pitchFamily="18" charset="0"/>
              </a:rPr>
              <a:t>Les  types des transformateurs</a:t>
            </a:r>
            <a:endParaRPr lang="fr-FR" b="1" dirty="0">
              <a:latin typeface="Times New Roman" pitchFamily="18" charset="0"/>
              <a:cs typeface="Times New Roman" pitchFamily="18" charset="0"/>
            </a:endParaRPr>
          </a:p>
        </p:txBody>
      </p:sp>
      <p:sp>
        <p:nvSpPr>
          <p:cNvPr id="10" name="Flèche gauche 22"/>
          <p:cNvSpPr/>
          <p:nvPr/>
        </p:nvSpPr>
        <p:spPr>
          <a:xfrm rot="19679213">
            <a:off x="2240167" y="1185921"/>
            <a:ext cx="1182965" cy="271331"/>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fr-FR"/>
          </a:p>
        </p:txBody>
      </p:sp>
      <p:sp>
        <p:nvSpPr>
          <p:cNvPr id="11" name="Ellipse 13"/>
          <p:cNvSpPr/>
          <p:nvPr/>
        </p:nvSpPr>
        <p:spPr>
          <a:xfrm>
            <a:off x="1000100" y="1643056"/>
            <a:ext cx="1714512" cy="5715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imes New Roman" pitchFamily="18" charset="0"/>
                <a:cs typeface="Times New Roman" pitchFamily="18" charset="0"/>
              </a:rPr>
              <a:t>Types de services</a:t>
            </a:r>
            <a:endParaRPr lang="fr-FR" dirty="0">
              <a:solidFill>
                <a:schemeClr val="tx1"/>
              </a:solidFill>
              <a:latin typeface="Times New Roman" pitchFamily="18" charset="0"/>
              <a:cs typeface="Times New Roman" pitchFamily="18" charset="0"/>
            </a:endParaRPr>
          </a:p>
        </p:txBody>
      </p:sp>
      <p:sp>
        <p:nvSpPr>
          <p:cNvPr id="12" name="Flèche gauche 24"/>
          <p:cNvSpPr/>
          <p:nvPr/>
        </p:nvSpPr>
        <p:spPr>
          <a:xfrm rot="16200000">
            <a:off x="4429121" y="1214431"/>
            <a:ext cx="642948" cy="214313"/>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fr-FR"/>
          </a:p>
        </p:txBody>
      </p:sp>
      <p:sp>
        <p:nvSpPr>
          <p:cNvPr id="13" name="Ellipse 18"/>
          <p:cNvSpPr/>
          <p:nvPr/>
        </p:nvSpPr>
        <p:spPr>
          <a:xfrm>
            <a:off x="3714744" y="1643056"/>
            <a:ext cx="2071702" cy="5715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imes New Roman" pitchFamily="18" charset="0"/>
                <a:cs typeface="Times New Roman" pitchFamily="18" charset="0"/>
              </a:rPr>
              <a:t>Sur la base de l'offre</a:t>
            </a:r>
            <a:endParaRPr lang="fr-FR" dirty="0">
              <a:solidFill>
                <a:schemeClr val="tx1"/>
              </a:solidFill>
              <a:latin typeface="Times New Roman" pitchFamily="18" charset="0"/>
              <a:cs typeface="Times New Roman" pitchFamily="18" charset="0"/>
            </a:endParaRPr>
          </a:p>
        </p:txBody>
      </p:sp>
      <p:sp>
        <p:nvSpPr>
          <p:cNvPr id="14" name="Flèche gauche 25"/>
          <p:cNvSpPr/>
          <p:nvPr/>
        </p:nvSpPr>
        <p:spPr>
          <a:xfrm rot="12411420">
            <a:off x="6138253" y="1161438"/>
            <a:ext cx="1086710" cy="235635"/>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fr-FR"/>
          </a:p>
        </p:txBody>
      </p:sp>
      <p:sp>
        <p:nvSpPr>
          <p:cNvPr id="15" name="Ellipse 18"/>
          <p:cNvSpPr/>
          <p:nvPr/>
        </p:nvSpPr>
        <p:spPr>
          <a:xfrm>
            <a:off x="6429388" y="1571618"/>
            <a:ext cx="2143140" cy="642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1"/>
                </a:solidFill>
                <a:latin typeface="Times New Roman" pitchFamily="18" charset="0"/>
                <a:cs typeface="Times New Roman" pitchFamily="18" charset="0"/>
              </a:rPr>
              <a:t>type de refroidissement</a:t>
            </a:r>
            <a:endParaRPr lang="fr-FR" dirty="0">
              <a:solidFill>
                <a:schemeClr val="tx1"/>
              </a:solidFill>
              <a:latin typeface="Times New Roman" pitchFamily="18" charset="0"/>
              <a:cs typeface="Times New Roman" pitchFamily="18" charset="0"/>
            </a:endParaRPr>
          </a:p>
        </p:txBody>
      </p:sp>
      <p:sp>
        <p:nvSpPr>
          <p:cNvPr id="16" name="Flèche gauche 23"/>
          <p:cNvSpPr/>
          <p:nvPr/>
        </p:nvSpPr>
        <p:spPr>
          <a:xfrm rot="16200000">
            <a:off x="7273061" y="2371019"/>
            <a:ext cx="563574" cy="250656"/>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fr-FR"/>
          </a:p>
        </p:txBody>
      </p:sp>
      <p:sp>
        <p:nvSpPr>
          <p:cNvPr id="17" name="Rectangle à coins arrondis 21"/>
          <p:cNvSpPr/>
          <p:nvPr/>
        </p:nvSpPr>
        <p:spPr>
          <a:xfrm>
            <a:off x="6357950" y="2857502"/>
            <a:ext cx="2643174" cy="21431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Wingdings" pitchFamily="2" charset="2"/>
              <a:buChar char="Ø"/>
            </a:pPr>
            <a:r>
              <a:rPr lang="fr-FR" b="1" dirty="0" smtClean="0"/>
              <a:t> </a:t>
            </a:r>
            <a:r>
              <a:rPr lang="fr-FR" b="1" dirty="0" smtClean="0">
                <a:solidFill>
                  <a:schemeClr val="tx1"/>
                </a:solidFill>
                <a:latin typeface="Times New Roman" pitchFamily="18" charset="0"/>
                <a:cs typeface="Times New Roman" pitchFamily="18" charset="0"/>
              </a:rPr>
              <a:t>Les transformateurs immerges.</a:t>
            </a:r>
            <a:endParaRPr lang="fr-FR" dirty="0" smtClean="0">
              <a:solidFill>
                <a:schemeClr val="tx1"/>
              </a:solidFill>
              <a:latin typeface="Times New Roman" pitchFamily="18" charset="0"/>
              <a:cs typeface="Times New Roman" pitchFamily="18" charset="0"/>
            </a:endParaRPr>
          </a:p>
          <a:p>
            <a:pPr lvl="0">
              <a:buFont typeface="Wingdings" pitchFamily="2" charset="2"/>
              <a:buChar char="Ø"/>
            </a:pPr>
            <a:r>
              <a:rPr lang="fr-FR" b="1" dirty="0" smtClean="0">
                <a:solidFill>
                  <a:schemeClr val="tx1"/>
                </a:solidFill>
                <a:latin typeface="Times New Roman" pitchFamily="18" charset="0"/>
                <a:cs typeface="Times New Roman" pitchFamily="18" charset="0"/>
              </a:rPr>
              <a:t> Les transformateurs secs </a:t>
            </a:r>
            <a:r>
              <a:rPr lang="fr-FR" b="1" dirty="0" smtClean="0">
                <a:latin typeface="Times New Roman" pitchFamily="18" charset="0"/>
                <a:cs typeface="Times New Roman" pitchFamily="18" charset="0"/>
              </a:rPr>
              <a:t>.</a:t>
            </a:r>
            <a:endParaRPr lang="fr-FR" dirty="0">
              <a:latin typeface="Times New Roman" pitchFamily="18" charset="0"/>
              <a:cs typeface="Times New Roman" pitchFamily="18" charset="0"/>
            </a:endParaRPr>
          </a:p>
        </p:txBody>
      </p:sp>
      <p:sp>
        <p:nvSpPr>
          <p:cNvPr id="18" name="Flèche gauche 25"/>
          <p:cNvSpPr/>
          <p:nvPr/>
        </p:nvSpPr>
        <p:spPr>
          <a:xfrm rot="16200000">
            <a:off x="4470346" y="2387652"/>
            <a:ext cx="563574" cy="21739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fr-FR"/>
          </a:p>
        </p:txBody>
      </p:sp>
      <p:sp>
        <p:nvSpPr>
          <p:cNvPr id="19" name="Rectangle à coins arrondis 19"/>
          <p:cNvSpPr/>
          <p:nvPr/>
        </p:nvSpPr>
        <p:spPr>
          <a:xfrm>
            <a:off x="3428992" y="2857502"/>
            <a:ext cx="2500330" cy="21431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Wingdings" pitchFamily="2" charset="2"/>
              <a:buChar char="Ø"/>
            </a:pPr>
            <a:r>
              <a:rPr lang="fr-FR" sz="2000" dirty="0" smtClean="0">
                <a:solidFill>
                  <a:schemeClr val="tx1"/>
                </a:solidFill>
                <a:latin typeface="Times New Roman" pitchFamily="18" charset="0"/>
                <a:cs typeface="Times New Roman" pitchFamily="18" charset="0"/>
              </a:rPr>
              <a:t>M</a:t>
            </a:r>
            <a:r>
              <a:rPr lang="fr-FR" sz="2400" dirty="0" smtClean="0">
                <a:solidFill>
                  <a:schemeClr val="tx1"/>
                </a:solidFill>
                <a:latin typeface="Times New Roman" pitchFamily="18" charset="0"/>
                <a:cs typeface="Times New Roman" pitchFamily="18" charset="0"/>
              </a:rPr>
              <a:t>onophasé</a:t>
            </a:r>
          </a:p>
          <a:p>
            <a:pPr>
              <a:buFont typeface="Wingdings" pitchFamily="2" charset="2"/>
              <a:buChar char="Ø"/>
            </a:pPr>
            <a:r>
              <a:rPr lang="fr-FR" sz="2400" dirty="0" smtClean="0">
                <a:solidFill>
                  <a:schemeClr val="tx1"/>
                </a:solidFill>
                <a:latin typeface="Times New Roman" pitchFamily="18" charset="0"/>
                <a:cs typeface="Times New Roman" pitchFamily="18" charset="0"/>
              </a:rPr>
              <a:t>triphasé</a:t>
            </a:r>
          </a:p>
        </p:txBody>
      </p:sp>
      <p:sp>
        <p:nvSpPr>
          <p:cNvPr id="20" name="Flèche gauche 19"/>
          <p:cNvSpPr/>
          <p:nvPr/>
        </p:nvSpPr>
        <p:spPr>
          <a:xfrm rot="16200000">
            <a:off x="1537420" y="2463058"/>
            <a:ext cx="571510" cy="21739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fr-FR"/>
          </a:p>
        </p:txBody>
      </p:sp>
      <p:sp>
        <p:nvSpPr>
          <p:cNvPr id="21" name="Rectangle à coins arrondis 19"/>
          <p:cNvSpPr/>
          <p:nvPr/>
        </p:nvSpPr>
        <p:spPr>
          <a:xfrm>
            <a:off x="571472" y="2928946"/>
            <a:ext cx="2500330" cy="20716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Wingdings" pitchFamily="2" charset="2"/>
              <a:buChar char="Ø"/>
            </a:pPr>
            <a:r>
              <a:rPr lang="fr-FR" sz="1800" dirty="0" smtClean="0">
                <a:solidFill>
                  <a:schemeClr val="tx1"/>
                </a:solidFill>
                <a:latin typeface="Times New Roman" pitchFamily="18" charset="0"/>
                <a:cs typeface="Times New Roman" pitchFamily="18" charset="0"/>
              </a:rPr>
              <a:t>Transformateur de puissance</a:t>
            </a:r>
          </a:p>
          <a:p>
            <a:pPr lvl="0">
              <a:buFont typeface="Wingdings" pitchFamily="2" charset="2"/>
              <a:buChar char="Ø"/>
            </a:pPr>
            <a:r>
              <a:rPr lang="fr-FR" sz="1800" dirty="0" smtClean="0">
                <a:solidFill>
                  <a:schemeClr val="tx1"/>
                </a:solidFill>
                <a:latin typeface="Times New Roman" pitchFamily="18" charset="0"/>
                <a:cs typeface="Times New Roman" pitchFamily="18" charset="0"/>
              </a:rPr>
              <a:t>Transformateur de distribution</a:t>
            </a:r>
          </a:p>
          <a:p>
            <a:pPr lvl="0">
              <a:buFont typeface="Wingdings" pitchFamily="2" charset="2"/>
              <a:buChar char="Ø"/>
            </a:pPr>
            <a:r>
              <a:rPr lang="fr-FR" sz="1800" dirty="0" smtClean="0">
                <a:solidFill>
                  <a:schemeClr val="tx1"/>
                </a:solidFill>
                <a:latin typeface="Times New Roman" pitchFamily="18" charset="0"/>
                <a:cs typeface="Times New Roman" pitchFamily="18" charset="0"/>
              </a:rPr>
              <a:t>Transformateur d'instrument</a:t>
            </a:r>
          </a:p>
          <a:p>
            <a:endParaRPr lang="fr-FR"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3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800" decel="100000"/>
                                        <p:tgtEl>
                                          <p:spTgt spid="10"/>
                                        </p:tgtEl>
                                      </p:cBhvr>
                                    </p:animEffect>
                                    <p:anim calcmode="lin" valueType="num">
                                      <p:cBhvr>
                                        <p:cTn id="39" dur="800" decel="100000" fill="hold"/>
                                        <p:tgtEl>
                                          <p:spTgt spid="10"/>
                                        </p:tgtEl>
                                        <p:attrNameLst>
                                          <p:attrName>style.rotation</p:attrName>
                                        </p:attrNameLst>
                                      </p:cBhvr>
                                      <p:tavLst>
                                        <p:tav tm="0">
                                          <p:val>
                                            <p:fltVal val="-90"/>
                                          </p:val>
                                        </p:tav>
                                        <p:tav tm="100000">
                                          <p:val>
                                            <p:fltVal val="0"/>
                                          </p:val>
                                        </p:tav>
                                      </p:tavLst>
                                    </p:anim>
                                    <p:anim calcmode="lin" valueType="num">
                                      <p:cBhvr>
                                        <p:cTn id="40" dur="800" decel="100000" fill="hold"/>
                                        <p:tgtEl>
                                          <p:spTgt spid="10"/>
                                        </p:tgtEl>
                                        <p:attrNameLst>
                                          <p:attrName>ppt_x</p:attrName>
                                        </p:attrNameLst>
                                      </p:cBhvr>
                                      <p:tavLst>
                                        <p:tav tm="0">
                                          <p:val>
                                            <p:strVal val="#ppt_x+0.4"/>
                                          </p:val>
                                        </p:tav>
                                        <p:tav tm="100000">
                                          <p:val>
                                            <p:strVal val="#ppt_x-0.05"/>
                                          </p:val>
                                        </p:tav>
                                      </p:tavLst>
                                    </p:anim>
                                    <p:anim calcmode="lin" valueType="num">
                                      <p:cBhvr>
                                        <p:cTn id="41" dur="800" decel="100000" fill="hold"/>
                                        <p:tgtEl>
                                          <p:spTgt spid="10"/>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44" presetID="35" presetClass="emph" presetSubtype="0" fill="hold" grpId="1" nodeType="withEffect">
                                  <p:stCondLst>
                                    <p:cond delay="0"/>
                                  </p:stCondLst>
                                  <p:childTnLst>
                                    <p:anim calcmode="discrete" valueType="str">
                                      <p:cBhvr>
                                        <p:cTn id="45" dur="1000" fill="hold"/>
                                        <p:tgtEl>
                                          <p:spTgt spid="10"/>
                                        </p:tgtEl>
                                        <p:attrNameLst>
                                          <p:attrName>style.visibility</p:attrName>
                                        </p:attrNameLst>
                                      </p:cBhvr>
                                      <p:tavLst>
                                        <p:tav tm="0">
                                          <p:val>
                                            <p:strVal val="hidden"/>
                                          </p:val>
                                        </p:tav>
                                        <p:tav tm="50000">
                                          <p:val>
                                            <p:strVal val="visible"/>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800" decel="100000"/>
                                        <p:tgtEl>
                                          <p:spTgt spid="12"/>
                                        </p:tgtEl>
                                      </p:cBhvr>
                                    </p:animEffect>
                                    <p:anim calcmode="lin" valueType="num">
                                      <p:cBhvr>
                                        <p:cTn id="55" dur="800" decel="100000" fill="hold"/>
                                        <p:tgtEl>
                                          <p:spTgt spid="12"/>
                                        </p:tgtEl>
                                        <p:attrNameLst>
                                          <p:attrName>style.rotation</p:attrName>
                                        </p:attrNameLst>
                                      </p:cBhvr>
                                      <p:tavLst>
                                        <p:tav tm="0">
                                          <p:val>
                                            <p:fltVal val="-90"/>
                                          </p:val>
                                        </p:tav>
                                        <p:tav tm="100000">
                                          <p:val>
                                            <p:fltVal val="0"/>
                                          </p:val>
                                        </p:tav>
                                      </p:tavLst>
                                    </p:anim>
                                    <p:anim calcmode="lin" valueType="num">
                                      <p:cBhvr>
                                        <p:cTn id="56" dur="800" decel="100000" fill="hold"/>
                                        <p:tgtEl>
                                          <p:spTgt spid="12"/>
                                        </p:tgtEl>
                                        <p:attrNameLst>
                                          <p:attrName>ppt_x</p:attrName>
                                        </p:attrNameLst>
                                      </p:cBhvr>
                                      <p:tavLst>
                                        <p:tav tm="0">
                                          <p:val>
                                            <p:strVal val="#ppt_x+0.4"/>
                                          </p:val>
                                        </p:tav>
                                        <p:tav tm="100000">
                                          <p:val>
                                            <p:strVal val="#ppt_x-0.05"/>
                                          </p:val>
                                        </p:tav>
                                      </p:tavLst>
                                    </p:anim>
                                    <p:anim calcmode="lin" valueType="num">
                                      <p:cBhvr>
                                        <p:cTn id="57" dur="800" decel="100000" fill="hold"/>
                                        <p:tgtEl>
                                          <p:spTgt spid="12"/>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60" presetID="35" presetClass="emph" presetSubtype="0" fill="hold" grpId="1" nodeType="withEffect">
                                  <p:stCondLst>
                                    <p:cond delay="0"/>
                                  </p:stCondLst>
                                  <p:childTnLst>
                                    <p:anim calcmode="discrete" valueType="str">
                                      <p:cBhvr>
                                        <p:cTn id="61" dur="1000" fill="hold"/>
                                        <p:tgtEl>
                                          <p:spTgt spid="12"/>
                                        </p:tgtEl>
                                        <p:attrNameLst>
                                          <p:attrName>style.visibility</p:attrName>
                                        </p:attrNameLst>
                                      </p:cBhvr>
                                      <p:tavLst>
                                        <p:tav tm="0">
                                          <p:val>
                                            <p:strVal val="hidden"/>
                                          </p:val>
                                        </p:tav>
                                        <p:tav tm="50000">
                                          <p:val>
                                            <p:strVal val="visible"/>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ppt_x"/>
                                          </p:val>
                                        </p:tav>
                                        <p:tav tm="100000">
                                          <p:val>
                                            <p:strVal val="#ppt_x"/>
                                          </p:val>
                                        </p:tav>
                                      </p:tavLst>
                                    </p:anim>
                                    <p:anim calcmode="lin" valueType="num">
                                      <p:cBhvr additive="base">
                                        <p:cTn id="6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800" decel="100000"/>
                                        <p:tgtEl>
                                          <p:spTgt spid="14"/>
                                        </p:tgtEl>
                                      </p:cBhvr>
                                    </p:animEffect>
                                    <p:anim calcmode="lin" valueType="num">
                                      <p:cBhvr>
                                        <p:cTn id="71" dur="800" decel="100000" fill="hold"/>
                                        <p:tgtEl>
                                          <p:spTgt spid="14"/>
                                        </p:tgtEl>
                                        <p:attrNameLst>
                                          <p:attrName>style.rotation</p:attrName>
                                        </p:attrNameLst>
                                      </p:cBhvr>
                                      <p:tavLst>
                                        <p:tav tm="0">
                                          <p:val>
                                            <p:fltVal val="-90"/>
                                          </p:val>
                                        </p:tav>
                                        <p:tav tm="100000">
                                          <p:val>
                                            <p:fltVal val="0"/>
                                          </p:val>
                                        </p:tav>
                                      </p:tavLst>
                                    </p:anim>
                                    <p:anim calcmode="lin" valueType="num">
                                      <p:cBhvr>
                                        <p:cTn id="72" dur="800" decel="100000" fill="hold"/>
                                        <p:tgtEl>
                                          <p:spTgt spid="14"/>
                                        </p:tgtEl>
                                        <p:attrNameLst>
                                          <p:attrName>ppt_x</p:attrName>
                                        </p:attrNameLst>
                                      </p:cBhvr>
                                      <p:tavLst>
                                        <p:tav tm="0">
                                          <p:val>
                                            <p:strVal val="#ppt_x+0.4"/>
                                          </p:val>
                                        </p:tav>
                                        <p:tav tm="100000">
                                          <p:val>
                                            <p:strVal val="#ppt_x-0.05"/>
                                          </p:val>
                                        </p:tav>
                                      </p:tavLst>
                                    </p:anim>
                                    <p:anim calcmode="lin" valueType="num">
                                      <p:cBhvr>
                                        <p:cTn id="73" dur="800" decel="100000" fill="hold"/>
                                        <p:tgtEl>
                                          <p:spTgt spid="14"/>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76" presetID="35" presetClass="emph" presetSubtype="0" fill="hold" grpId="1" nodeType="withEffect">
                                  <p:stCondLst>
                                    <p:cond delay="0"/>
                                  </p:stCondLst>
                                  <p:childTnLst>
                                    <p:anim calcmode="discrete" valueType="str">
                                      <p:cBhvr>
                                        <p:cTn id="77" dur="1000" fill="hold"/>
                                        <p:tgtEl>
                                          <p:spTgt spid="14"/>
                                        </p:tgtEl>
                                        <p:attrNameLst>
                                          <p:attrName>style.visibility</p:attrName>
                                        </p:attrNameLst>
                                      </p:cBhvr>
                                      <p:tavLst>
                                        <p:tav tm="0">
                                          <p:val>
                                            <p:strVal val="hidden"/>
                                          </p:val>
                                        </p:tav>
                                        <p:tav tm="50000">
                                          <p:val>
                                            <p:strVal val="visible"/>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500" fill="hold"/>
                                        <p:tgtEl>
                                          <p:spTgt spid="15"/>
                                        </p:tgtEl>
                                        <p:attrNameLst>
                                          <p:attrName>ppt_x</p:attrName>
                                        </p:attrNameLst>
                                      </p:cBhvr>
                                      <p:tavLst>
                                        <p:tav tm="0">
                                          <p:val>
                                            <p:strVal val="#ppt_x"/>
                                          </p:val>
                                        </p:tav>
                                        <p:tav tm="100000">
                                          <p:val>
                                            <p:strVal val="#ppt_x"/>
                                          </p:val>
                                        </p:tav>
                                      </p:tavLst>
                                    </p:anim>
                                    <p:anim calcmode="lin" valueType="num">
                                      <p:cBhvr additive="base">
                                        <p:cTn id="8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30"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800" decel="100000"/>
                                        <p:tgtEl>
                                          <p:spTgt spid="16"/>
                                        </p:tgtEl>
                                      </p:cBhvr>
                                    </p:animEffect>
                                    <p:anim calcmode="lin" valueType="num">
                                      <p:cBhvr>
                                        <p:cTn id="87" dur="800" decel="100000" fill="hold"/>
                                        <p:tgtEl>
                                          <p:spTgt spid="16"/>
                                        </p:tgtEl>
                                        <p:attrNameLst>
                                          <p:attrName>style.rotation</p:attrName>
                                        </p:attrNameLst>
                                      </p:cBhvr>
                                      <p:tavLst>
                                        <p:tav tm="0">
                                          <p:val>
                                            <p:fltVal val="-90"/>
                                          </p:val>
                                        </p:tav>
                                        <p:tav tm="100000">
                                          <p:val>
                                            <p:fltVal val="0"/>
                                          </p:val>
                                        </p:tav>
                                      </p:tavLst>
                                    </p:anim>
                                    <p:anim calcmode="lin" valueType="num">
                                      <p:cBhvr>
                                        <p:cTn id="88" dur="800" decel="100000" fill="hold"/>
                                        <p:tgtEl>
                                          <p:spTgt spid="16"/>
                                        </p:tgtEl>
                                        <p:attrNameLst>
                                          <p:attrName>ppt_x</p:attrName>
                                        </p:attrNameLst>
                                      </p:cBhvr>
                                      <p:tavLst>
                                        <p:tav tm="0">
                                          <p:val>
                                            <p:strVal val="#ppt_x+0.4"/>
                                          </p:val>
                                        </p:tav>
                                        <p:tav tm="100000">
                                          <p:val>
                                            <p:strVal val="#ppt_x-0.05"/>
                                          </p:val>
                                        </p:tav>
                                      </p:tavLst>
                                    </p:anim>
                                    <p:anim calcmode="lin" valueType="num">
                                      <p:cBhvr>
                                        <p:cTn id="89" dur="800" decel="100000" fill="hold"/>
                                        <p:tgtEl>
                                          <p:spTgt spid="16"/>
                                        </p:tgtEl>
                                        <p:attrNameLst>
                                          <p:attrName>ppt_y</p:attrName>
                                        </p:attrNameLst>
                                      </p:cBhvr>
                                      <p:tavLst>
                                        <p:tav tm="0">
                                          <p:val>
                                            <p:strVal val="#ppt_y-0.4"/>
                                          </p:val>
                                        </p:tav>
                                        <p:tav tm="100000">
                                          <p:val>
                                            <p:strVal val="#ppt_y+0.1"/>
                                          </p:val>
                                        </p:tav>
                                      </p:tavLst>
                                    </p:anim>
                                    <p:anim calcmode="lin" valueType="num">
                                      <p:cBhvr>
                                        <p:cTn id="90"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91"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92" presetID="35" presetClass="emph" presetSubtype="0" fill="hold" grpId="1" nodeType="withEffect">
                                  <p:stCondLst>
                                    <p:cond delay="0"/>
                                  </p:stCondLst>
                                  <p:childTnLst>
                                    <p:anim calcmode="discrete" valueType="str">
                                      <p:cBhvr>
                                        <p:cTn id="93" dur="1000" fill="hold"/>
                                        <p:tgtEl>
                                          <p:spTgt spid="16"/>
                                        </p:tgtEl>
                                        <p:attrNameLst>
                                          <p:attrName>style.visibility</p:attrName>
                                        </p:attrNameLst>
                                      </p:cBhvr>
                                      <p:tavLst>
                                        <p:tav tm="0">
                                          <p:val>
                                            <p:strVal val="hidden"/>
                                          </p:val>
                                        </p:tav>
                                        <p:tav tm="50000">
                                          <p:val>
                                            <p:strVal val="visible"/>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additive="base">
                                        <p:cTn id="96" dur="500" fill="hold"/>
                                        <p:tgtEl>
                                          <p:spTgt spid="17"/>
                                        </p:tgtEl>
                                        <p:attrNameLst>
                                          <p:attrName>ppt_x</p:attrName>
                                        </p:attrNameLst>
                                      </p:cBhvr>
                                      <p:tavLst>
                                        <p:tav tm="0">
                                          <p:val>
                                            <p:strVal val="#ppt_x"/>
                                          </p:val>
                                        </p:tav>
                                        <p:tav tm="100000">
                                          <p:val>
                                            <p:strVal val="#ppt_x"/>
                                          </p:val>
                                        </p:tav>
                                      </p:tavLst>
                                    </p:anim>
                                    <p:anim calcmode="lin" valueType="num">
                                      <p:cBhvr additive="base">
                                        <p:cTn id="9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0" presetClass="entr" presetSubtype="0"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800" decel="100000"/>
                                        <p:tgtEl>
                                          <p:spTgt spid="18"/>
                                        </p:tgtEl>
                                      </p:cBhvr>
                                    </p:animEffect>
                                    <p:anim calcmode="lin" valueType="num">
                                      <p:cBhvr>
                                        <p:cTn id="103" dur="800" decel="100000" fill="hold"/>
                                        <p:tgtEl>
                                          <p:spTgt spid="18"/>
                                        </p:tgtEl>
                                        <p:attrNameLst>
                                          <p:attrName>style.rotation</p:attrName>
                                        </p:attrNameLst>
                                      </p:cBhvr>
                                      <p:tavLst>
                                        <p:tav tm="0">
                                          <p:val>
                                            <p:fltVal val="-90"/>
                                          </p:val>
                                        </p:tav>
                                        <p:tav tm="100000">
                                          <p:val>
                                            <p:fltVal val="0"/>
                                          </p:val>
                                        </p:tav>
                                      </p:tavLst>
                                    </p:anim>
                                    <p:anim calcmode="lin" valueType="num">
                                      <p:cBhvr>
                                        <p:cTn id="104" dur="800" decel="100000" fill="hold"/>
                                        <p:tgtEl>
                                          <p:spTgt spid="18"/>
                                        </p:tgtEl>
                                        <p:attrNameLst>
                                          <p:attrName>ppt_x</p:attrName>
                                        </p:attrNameLst>
                                      </p:cBhvr>
                                      <p:tavLst>
                                        <p:tav tm="0">
                                          <p:val>
                                            <p:strVal val="#ppt_x+0.4"/>
                                          </p:val>
                                        </p:tav>
                                        <p:tav tm="100000">
                                          <p:val>
                                            <p:strVal val="#ppt_x-0.05"/>
                                          </p:val>
                                        </p:tav>
                                      </p:tavLst>
                                    </p:anim>
                                    <p:anim calcmode="lin" valueType="num">
                                      <p:cBhvr>
                                        <p:cTn id="105" dur="800" decel="100000" fill="hold"/>
                                        <p:tgtEl>
                                          <p:spTgt spid="18"/>
                                        </p:tgtEl>
                                        <p:attrNameLst>
                                          <p:attrName>ppt_y</p:attrName>
                                        </p:attrNameLst>
                                      </p:cBhvr>
                                      <p:tavLst>
                                        <p:tav tm="0">
                                          <p:val>
                                            <p:strVal val="#ppt_y-0.4"/>
                                          </p:val>
                                        </p:tav>
                                        <p:tav tm="100000">
                                          <p:val>
                                            <p:strVal val="#ppt_y+0.1"/>
                                          </p:val>
                                        </p:tav>
                                      </p:tavLst>
                                    </p:anim>
                                    <p:anim calcmode="lin" valueType="num">
                                      <p:cBhvr>
                                        <p:cTn id="106"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07"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108" presetID="35" presetClass="emph" presetSubtype="0" fill="hold" grpId="1" nodeType="withEffect">
                                  <p:stCondLst>
                                    <p:cond delay="0"/>
                                  </p:stCondLst>
                                  <p:childTnLst>
                                    <p:anim calcmode="discrete" valueType="str">
                                      <p:cBhvr>
                                        <p:cTn id="109" dur="1000" fill="hold"/>
                                        <p:tgtEl>
                                          <p:spTgt spid="18"/>
                                        </p:tgtEl>
                                        <p:attrNameLst>
                                          <p:attrName>style.visibility</p:attrName>
                                        </p:attrNameLst>
                                      </p:cBhvr>
                                      <p:tavLst>
                                        <p:tav tm="0">
                                          <p:val>
                                            <p:strVal val="hidden"/>
                                          </p:val>
                                        </p:tav>
                                        <p:tav tm="50000">
                                          <p:val>
                                            <p:strVal val="visible"/>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19"/>
                                        </p:tgtEl>
                                        <p:attrNameLst>
                                          <p:attrName>style.visibility</p:attrName>
                                        </p:attrNameLst>
                                      </p:cBhvr>
                                      <p:to>
                                        <p:strVal val="visible"/>
                                      </p:to>
                                    </p:set>
                                    <p:anim calcmode="lin" valueType="num">
                                      <p:cBhvr additive="base">
                                        <p:cTn id="112" dur="500" fill="hold"/>
                                        <p:tgtEl>
                                          <p:spTgt spid="19"/>
                                        </p:tgtEl>
                                        <p:attrNameLst>
                                          <p:attrName>ppt_x</p:attrName>
                                        </p:attrNameLst>
                                      </p:cBhvr>
                                      <p:tavLst>
                                        <p:tav tm="0">
                                          <p:val>
                                            <p:strVal val="#ppt_x"/>
                                          </p:val>
                                        </p:tav>
                                        <p:tav tm="100000">
                                          <p:val>
                                            <p:strVal val="#ppt_x"/>
                                          </p:val>
                                        </p:tav>
                                      </p:tavLst>
                                    </p:anim>
                                    <p:anim calcmode="lin" valueType="num">
                                      <p:cBhvr additive="base">
                                        <p:cTn id="1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30" presetClass="entr" presetSubtype="0" fill="hold" grpId="0"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800" decel="100000"/>
                                        <p:tgtEl>
                                          <p:spTgt spid="20"/>
                                        </p:tgtEl>
                                      </p:cBhvr>
                                    </p:animEffect>
                                    <p:anim calcmode="lin" valueType="num">
                                      <p:cBhvr>
                                        <p:cTn id="119" dur="800" decel="100000" fill="hold"/>
                                        <p:tgtEl>
                                          <p:spTgt spid="20"/>
                                        </p:tgtEl>
                                        <p:attrNameLst>
                                          <p:attrName>style.rotation</p:attrName>
                                        </p:attrNameLst>
                                      </p:cBhvr>
                                      <p:tavLst>
                                        <p:tav tm="0">
                                          <p:val>
                                            <p:fltVal val="-90"/>
                                          </p:val>
                                        </p:tav>
                                        <p:tav tm="100000">
                                          <p:val>
                                            <p:fltVal val="0"/>
                                          </p:val>
                                        </p:tav>
                                      </p:tavLst>
                                    </p:anim>
                                    <p:anim calcmode="lin" valueType="num">
                                      <p:cBhvr>
                                        <p:cTn id="120" dur="800" decel="100000" fill="hold"/>
                                        <p:tgtEl>
                                          <p:spTgt spid="20"/>
                                        </p:tgtEl>
                                        <p:attrNameLst>
                                          <p:attrName>ppt_x</p:attrName>
                                        </p:attrNameLst>
                                      </p:cBhvr>
                                      <p:tavLst>
                                        <p:tav tm="0">
                                          <p:val>
                                            <p:strVal val="#ppt_x+0.4"/>
                                          </p:val>
                                        </p:tav>
                                        <p:tav tm="100000">
                                          <p:val>
                                            <p:strVal val="#ppt_x-0.05"/>
                                          </p:val>
                                        </p:tav>
                                      </p:tavLst>
                                    </p:anim>
                                    <p:anim calcmode="lin" valueType="num">
                                      <p:cBhvr>
                                        <p:cTn id="121" dur="800" decel="100000" fill="hold"/>
                                        <p:tgtEl>
                                          <p:spTgt spid="20"/>
                                        </p:tgtEl>
                                        <p:attrNameLst>
                                          <p:attrName>ppt_y</p:attrName>
                                        </p:attrNameLst>
                                      </p:cBhvr>
                                      <p:tavLst>
                                        <p:tav tm="0">
                                          <p:val>
                                            <p:strVal val="#ppt_y-0.4"/>
                                          </p:val>
                                        </p:tav>
                                        <p:tav tm="100000">
                                          <p:val>
                                            <p:strVal val="#ppt_y+0.1"/>
                                          </p:val>
                                        </p:tav>
                                      </p:tavLst>
                                    </p:anim>
                                    <p:anim calcmode="lin" valueType="num">
                                      <p:cBhvr>
                                        <p:cTn id="122"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23"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par>
                                <p:cTn id="124" presetID="35" presetClass="emph" presetSubtype="0" fill="hold" grpId="1" nodeType="withEffect">
                                  <p:stCondLst>
                                    <p:cond delay="0"/>
                                  </p:stCondLst>
                                  <p:childTnLst>
                                    <p:anim calcmode="discrete" valueType="str">
                                      <p:cBhvr>
                                        <p:cTn id="125" dur="1000" fill="hold"/>
                                        <p:tgtEl>
                                          <p:spTgt spid="20"/>
                                        </p:tgtEl>
                                        <p:attrNameLst>
                                          <p:attrName>style.visibility</p:attrName>
                                        </p:attrNameLst>
                                      </p:cBhvr>
                                      <p:tavLst>
                                        <p:tav tm="0">
                                          <p:val>
                                            <p:strVal val="hidden"/>
                                          </p:val>
                                        </p:tav>
                                        <p:tav tm="50000">
                                          <p:val>
                                            <p:strVal val="visible"/>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21"/>
                                        </p:tgtEl>
                                        <p:attrNameLst>
                                          <p:attrName>style.visibility</p:attrName>
                                        </p:attrNameLst>
                                      </p:cBhvr>
                                      <p:to>
                                        <p:strVal val="visible"/>
                                      </p:to>
                                    </p:set>
                                    <p:anim calcmode="lin" valueType="num">
                                      <p:cBhvr additive="base">
                                        <p:cTn id="128" dur="500" fill="hold"/>
                                        <p:tgtEl>
                                          <p:spTgt spid="21"/>
                                        </p:tgtEl>
                                        <p:attrNameLst>
                                          <p:attrName>ppt_x</p:attrName>
                                        </p:attrNameLst>
                                      </p:cBhvr>
                                      <p:tavLst>
                                        <p:tav tm="0">
                                          <p:val>
                                            <p:strVal val="#ppt_x"/>
                                          </p:val>
                                        </p:tav>
                                        <p:tav tm="100000">
                                          <p:val>
                                            <p:strVal val="#ppt_x"/>
                                          </p:val>
                                        </p:tav>
                                      </p:tavLst>
                                    </p:anim>
                                    <p:anim calcmode="lin" valueType="num">
                                      <p:cBhvr additive="base">
                                        <p:cTn id="1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0" grpId="1" animBg="1"/>
      <p:bldP spid="11" grpId="0" animBg="1"/>
      <p:bldP spid="12" grpId="0" animBg="1"/>
      <p:bldP spid="12" grpId="1" animBg="1"/>
      <p:bldP spid="13" grpId="0" animBg="1"/>
      <p:bldP spid="14" grpId="0" animBg="1"/>
      <p:bldP spid="14" grpId="1" animBg="1"/>
      <p:bldP spid="15" grpId="0" animBg="1"/>
      <p:bldP spid="16" grpId="0" animBg="1"/>
      <p:bldP spid="16" grpId="1" animBg="1"/>
      <p:bldP spid="17" grpId="0" animBg="1"/>
      <p:bldP spid="18" grpId="0" animBg="1"/>
      <p:bldP spid="18" grpId="1" animBg="1"/>
      <p:bldP spid="19" grpId="0" animBg="1"/>
      <p:bldP spid="20" grpId="0" animBg="1"/>
      <p:bldP spid="20" grpId="1"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cxnSp>
        <p:nvCxnSpPr>
          <p:cNvPr id="1952" name="Google Shape;172;p39"/>
          <p:cNvCxnSpPr/>
          <p:nvPr/>
        </p:nvCxnSpPr>
        <p:spPr>
          <a:xfrm>
            <a:off x="285720" y="498460"/>
            <a:ext cx="4857784"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953" name="Google Shape;170;p39"/>
          <p:cNvSpPr txBox="1">
            <a:spLocks/>
          </p:cNvSpPr>
          <p:nvPr/>
        </p:nvSpPr>
        <p:spPr>
          <a:xfrm>
            <a:off x="-32" y="-18"/>
            <a:ext cx="5500726" cy="285752"/>
          </a:xfrm>
          <a:prstGeom prst="rect">
            <a:avLst/>
          </a:prstGeom>
          <a:noFill/>
          <a:ln>
            <a:noFill/>
          </a:ln>
        </p:spPr>
        <p:txBody>
          <a:bodyPr spcFirstLastPara="1" wrap="square" lIns="91425" tIns="91425" rIns="91425" bIns="91425" anchor="t" anchorCtr="0">
            <a:noAutofit/>
          </a:bodyPr>
          <a:lstStyle/>
          <a:p>
            <a:pPr lvl="0" algn="ctr">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Principe de fonctionnement d’un transformateur:</a:t>
            </a:r>
          </a:p>
        </p:txBody>
      </p:sp>
      <p:sp>
        <p:nvSpPr>
          <p:cNvPr id="1956" name="Rectangle 1955"/>
          <p:cNvSpPr/>
          <p:nvPr/>
        </p:nvSpPr>
        <p:spPr>
          <a:xfrm>
            <a:off x="142844" y="642924"/>
            <a:ext cx="5357834" cy="4031873"/>
          </a:xfrm>
          <a:prstGeom prst="rect">
            <a:avLst/>
          </a:prstGeom>
        </p:spPr>
        <p:txBody>
          <a:bodyPr wrap="square">
            <a:spAutoFit/>
          </a:bodyPr>
          <a:lstStyle/>
          <a:p>
            <a:pPr algn="just"/>
            <a:r>
              <a:rPr lang="fr-FR" sz="1600" dirty="0" smtClean="0">
                <a:solidFill>
                  <a:schemeClr val="bg1"/>
                </a:solidFill>
                <a:latin typeface="Times New Roman" pitchFamily="18" charset="0"/>
                <a:cs typeface="Times New Roman" pitchFamily="18" charset="0"/>
              </a:rPr>
              <a:t>Le transformateur est un dispositif basé sur le principe de l'induction électromagnétique. Il se compose de deux enroulements de fil isolé, le primaire et le secondaire, qui ne sont pas électriquement connectés. Lorsqu'une tension alternative est appliquée au primaire, un courant alternatif circule, créant un champ magnétique alternatif. Ce champ magnétique induit une tension alternative dans l'enroulement secondaire, proportionnelle au rapport des nombres de spires entre les deux enroulements. Ainsi, le transformateur permet de transférer l'énergie électrique du primaire au secondaire, avec une éventuelle modification de la tension et du courant. Le transformateur joue un rôle essentiel dans la conversion des grandeurs électriques alternatives tout en maintenant la fréquence et la forme d'ondes inchangées. Il peut être utilisé pour abaisser ou élever la tension ou le courant selon les besoins .</a:t>
            </a:r>
            <a:endParaRPr lang="fr-FR" sz="1600" dirty="0">
              <a:solidFill>
                <a:schemeClr val="bg1"/>
              </a:solidFill>
            </a:endParaRPr>
          </a:p>
        </p:txBody>
      </p:sp>
      <p:pic>
        <p:nvPicPr>
          <p:cNvPr id="1957" name="Image 1956"/>
          <p:cNvPicPr/>
          <p:nvPr/>
        </p:nvPicPr>
        <p:blipFill>
          <a:blip r:embed="rId3"/>
          <a:stretch>
            <a:fillRect/>
          </a:stretch>
        </p:blipFill>
        <p:spPr>
          <a:xfrm>
            <a:off x="5786446" y="1643056"/>
            <a:ext cx="3143272" cy="25003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52"/>
                                        </p:tgtEl>
                                        <p:attrNameLst>
                                          <p:attrName>style.visibility</p:attrName>
                                        </p:attrNameLst>
                                      </p:cBhvr>
                                      <p:to>
                                        <p:strVal val="visible"/>
                                      </p:to>
                                    </p:set>
                                    <p:animEffect transition="in" filter="diamond(in)">
                                      <p:cBhvr>
                                        <p:cTn id="7" dur="2000"/>
                                        <p:tgtEl>
                                          <p:spTgt spid="1952"/>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1953"/>
                                        </p:tgtEl>
                                        <p:attrNameLst>
                                          <p:attrName>style.visibility</p:attrName>
                                        </p:attrNameLst>
                                      </p:cBhvr>
                                      <p:to>
                                        <p:strVal val="visible"/>
                                      </p:to>
                                    </p:set>
                                    <p:anim calcmode="lin" valueType="num">
                                      <p:cBhvr>
                                        <p:cTn id="12" dur="500" fill="hold"/>
                                        <p:tgtEl>
                                          <p:spTgt spid="1953"/>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953"/>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953"/>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95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1957"/>
                                        </p:tgtEl>
                                        <p:attrNameLst>
                                          <p:attrName>style.visibility</p:attrName>
                                        </p:attrNameLst>
                                      </p:cBhvr>
                                      <p:to>
                                        <p:strVal val="visible"/>
                                      </p:to>
                                    </p:set>
                                    <p:animEffect transition="in" filter="fade">
                                      <p:cBhvr>
                                        <p:cTn id="20" dur="1000"/>
                                        <p:tgtEl>
                                          <p:spTgt spid="1957"/>
                                        </p:tgtEl>
                                      </p:cBhvr>
                                    </p:animEffect>
                                    <p:anim calcmode="lin" valueType="num">
                                      <p:cBhvr>
                                        <p:cTn id="21" dur="1000" fill="hold"/>
                                        <p:tgtEl>
                                          <p:spTgt spid="1957"/>
                                        </p:tgtEl>
                                        <p:attrNameLst>
                                          <p:attrName>ppt_x</p:attrName>
                                        </p:attrNameLst>
                                      </p:cBhvr>
                                      <p:tavLst>
                                        <p:tav tm="0">
                                          <p:val>
                                            <p:strVal val="#ppt_x"/>
                                          </p:val>
                                        </p:tav>
                                        <p:tav tm="100000">
                                          <p:val>
                                            <p:strVal val="#ppt_x"/>
                                          </p:val>
                                        </p:tav>
                                      </p:tavLst>
                                    </p:anim>
                                    <p:anim calcmode="lin" valueType="num">
                                      <p:cBhvr>
                                        <p:cTn id="22" dur="900" decel="100000" fill="hold"/>
                                        <p:tgtEl>
                                          <p:spTgt spid="195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957"/>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grpId="0" nodeType="clickEffect">
                                  <p:stCondLst>
                                    <p:cond delay="0"/>
                                  </p:stCondLst>
                                  <p:childTnLst>
                                    <p:set>
                                      <p:cBhvr>
                                        <p:cTn id="27" dur="1" fill="hold">
                                          <p:stCondLst>
                                            <p:cond delay="0"/>
                                          </p:stCondLst>
                                        </p:cTn>
                                        <p:tgtEl>
                                          <p:spTgt spid="1956"/>
                                        </p:tgtEl>
                                        <p:attrNameLst>
                                          <p:attrName>style.visibility</p:attrName>
                                        </p:attrNameLst>
                                      </p:cBhvr>
                                      <p:to>
                                        <p:strVal val="visible"/>
                                      </p:to>
                                    </p:set>
                                    <p:animEffect transition="in" filter="fade">
                                      <p:cBhvr>
                                        <p:cTn id="28" dur="800" decel="100000"/>
                                        <p:tgtEl>
                                          <p:spTgt spid="1956"/>
                                        </p:tgtEl>
                                      </p:cBhvr>
                                    </p:animEffect>
                                    <p:anim calcmode="lin" valueType="num">
                                      <p:cBhvr>
                                        <p:cTn id="29" dur="800" decel="100000" fill="hold"/>
                                        <p:tgtEl>
                                          <p:spTgt spid="1956"/>
                                        </p:tgtEl>
                                        <p:attrNameLst>
                                          <p:attrName>style.rotation</p:attrName>
                                        </p:attrNameLst>
                                      </p:cBhvr>
                                      <p:tavLst>
                                        <p:tav tm="0">
                                          <p:val>
                                            <p:fltVal val="-90"/>
                                          </p:val>
                                        </p:tav>
                                        <p:tav tm="100000">
                                          <p:val>
                                            <p:fltVal val="0"/>
                                          </p:val>
                                        </p:tav>
                                      </p:tavLst>
                                    </p:anim>
                                    <p:anim calcmode="lin" valueType="num">
                                      <p:cBhvr>
                                        <p:cTn id="30" dur="800" decel="100000" fill="hold"/>
                                        <p:tgtEl>
                                          <p:spTgt spid="1956"/>
                                        </p:tgtEl>
                                        <p:attrNameLst>
                                          <p:attrName>ppt_x</p:attrName>
                                        </p:attrNameLst>
                                      </p:cBhvr>
                                      <p:tavLst>
                                        <p:tav tm="0">
                                          <p:val>
                                            <p:strVal val="#ppt_x+0.4"/>
                                          </p:val>
                                        </p:tav>
                                        <p:tav tm="100000">
                                          <p:val>
                                            <p:strVal val="#ppt_x-0.05"/>
                                          </p:val>
                                        </p:tav>
                                      </p:tavLst>
                                    </p:anim>
                                    <p:anim calcmode="lin" valueType="num">
                                      <p:cBhvr>
                                        <p:cTn id="31" dur="800" decel="100000" fill="hold"/>
                                        <p:tgtEl>
                                          <p:spTgt spid="1956"/>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956"/>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95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3" grpId="0"/>
      <p:bldP spid="19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cxnSp>
        <p:nvCxnSpPr>
          <p:cNvPr id="6" name="Google Shape;172;p39"/>
          <p:cNvCxnSpPr/>
          <p:nvPr/>
        </p:nvCxnSpPr>
        <p:spPr>
          <a:xfrm>
            <a:off x="285720" y="498460"/>
            <a:ext cx="2928958" cy="1588"/>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7" name="Google Shape;170;p39"/>
          <p:cNvSpPr txBox="1">
            <a:spLocks/>
          </p:cNvSpPr>
          <p:nvPr/>
        </p:nvSpPr>
        <p:spPr>
          <a:xfrm>
            <a:off x="-571536" y="-18"/>
            <a:ext cx="4500594" cy="285752"/>
          </a:xfrm>
          <a:prstGeom prst="rect">
            <a:avLst/>
          </a:prstGeom>
          <a:noFill/>
          <a:ln>
            <a:noFill/>
          </a:ln>
        </p:spPr>
        <p:txBody>
          <a:bodyPr spcFirstLastPara="1" wrap="square" lIns="91425" tIns="91425" rIns="91425" bIns="91425" anchor="t" anchorCtr="0">
            <a:noAutofit/>
          </a:bodyPr>
          <a:lstStyle/>
          <a:p>
            <a:pPr lvl="0" algn="ctr">
              <a:buClr>
                <a:schemeClr val="lt1"/>
              </a:buClr>
              <a:buSzPts val="3000"/>
            </a:pPr>
            <a:r>
              <a:rPr lang="fr-FR" sz="2000" dirty="0" smtClean="0">
                <a:solidFill>
                  <a:schemeClr val="accent4">
                    <a:lumMod val="75000"/>
                  </a:schemeClr>
                </a:solidFill>
                <a:latin typeface="Times New Roman" pitchFamily="18" charset="0"/>
                <a:ea typeface="Montserrat ExtraBold"/>
                <a:cs typeface="Times New Roman" pitchFamily="18" charset="0"/>
                <a:sym typeface="Montserrat ExtraBold"/>
              </a:rPr>
              <a:t>Éléments de transformateur</a:t>
            </a:r>
          </a:p>
        </p:txBody>
      </p:sp>
      <p:pic>
        <p:nvPicPr>
          <p:cNvPr id="9" name="Image 8"/>
          <p:cNvPicPr/>
          <p:nvPr/>
        </p:nvPicPr>
        <p:blipFill>
          <a:blip r:embed="rId3"/>
          <a:stretch>
            <a:fillRect/>
          </a:stretch>
        </p:blipFill>
        <p:spPr>
          <a:xfrm>
            <a:off x="785786" y="857238"/>
            <a:ext cx="7143800" cy="35004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TotalTime>
  <Words>1805</Words>
  <Application>Microsoft Office PowerPoint</Application>
  <PresentationFormat>Affichage à l'écran (16:9)</PresentationFormat>
  <Paragraphs>169</Paragraphs>
  <Slides>33</Slides>
  <Notes>22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33</vt:i4>
      </vt:variant>
    </vt:vector>
  </HeadingPairs>
  <TitlesOfParts>
    <vt:vector size="41" baseType="lpstr">
      <vt:lpstr>Arial</vt:lpstr>
      <vt:lpstr>Montserrat ExtraLight</vt:lpstr>
      <vt:lpstr>Montserrat ExtraBold</vt:lpstr>
      <vt:lpstr>Times New Roman</vt:lpstr>
      <vt:lpstr>Wingdings</vt:lpstr>
      <vt:lpstr>Georgia</vt:lpstr>
      <vt:lpstr>Montserrat</vt:lpstr>
      <vt:lpstr>Futuristic Background by Slidesgo</vt:lpstr>
      <vt:lpstr>Diapositive 1</vt:lpstr>
      <vt:lpstr> </vt:lpstr>
      <vt:lpstr>Plan de travail</vt:lpstr>
      <vt:lpstr> Le refroidissement efficace des transformateurs est d'une importance capitale pour garantir leur bon fonctionnement et assurer la fiabilité du réseau électrique. Cependant, avec l'augmentation constante des charges électriques et la demande croissante en énergie, le défi du refroidissement devient de plus en plus complexe. Dans ce contexte, l'utilisation des nano fluides émerge comme une solution prometteuse. Les nano fluides, composés de nanoparticules dispersées dans des liquides de base, présentent des propriétés thermiques améliorées par rapport aux liquides traditionnels. Leur conductivité thermique élevée, leur viscosité modérée et leur capacité de transfert de chaleur accrue en font des candidats attrayants pour le refroidissement des transformateurs. L'intérêt croissant pour l'utilisation des nano fluides dans l'industrie de l'énergie a suscité de nombreuses études visant à évaluer leur potentiel dans le refroidissement des transformateurs Dans cette présentation, nous explorerons les généralités sur les nano fluides et leur application dans le domaine du refroidissement des transformateurs.</vt:lpstr>
      <vt:lpstr>             Notre travail porte sur une étude de cas réalisée à l'aide du logiciel COMSOL, pour simuler le refroidissement d'un transformateur utilisant à la fois de l'huile Borak 22 et un nano fluide composé de nanotubes de carbone multi parois et d'huile de transformateur.</vt:lpstr>
      <vt:lpstr>Un transformateur est un appareil électrique qui a été conçu pour transférer efficacement l'énergie électrique entre les circuits au moyen de l'induction électromagnétique. L'appareil se compose de deux bobines de fil séparées, à savoir les enroulements primaires et secondaire, qui sont enroulées autour d'un noyau magnétique en fer ou en acier.</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 Ces méthodes permettent de résoudre directement les équations différentielles , dans notre mémoire on va utilisé la méthode des éléments finis (MEF)</vt:lpstr>
      <vt:lpstr>7.Présentation de Logiciel Comsol Multiphysics</vt:lpstr>
      <vt:lpstr>2 Modélisation d’un Transformateur de Puissance </vt:lpstr>
      <vt:lpstr>Les caractéristiques de l’huile (Borak 22) </vt:lpstr>
      <vt:lpstr>les pertes totales en fonction de fréquence </vt:lpstr>
      <vt:lpstr>La Densités du flux magnétique  de l’huile borak  22</vt:lpstr>
      <vt:lpstr>Densité du flux magnétique [T] de l’huile borak 22</vt:lpstr>
      <vt:lpstr>Conclusion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Amilioration de refroidissement d’un transformateur avec nano fluide</dc:title>
  <dc:creator>HP</dc:creator>
  <cp:lastModifiedBy>HALIM</cp:lastModifiedBy>
  <cp:revision>55</cp:revision>
  <dcterms:modified xsi:type="dcterms:W3CDTF">2023-06-29T09:16:46Z</dcterms:modified>
</cp:coreProperties>
</file>